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charts/colors8.xml" ContentType="application/vnd.ms-office.chartcolor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ink/ink18.xml" ContentType="application/inkml+xml"/>
  <Override PartName="/ppt/charts/colors6.xml" ContentType="application/vnd.ms-office.chartcolor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ink/ink16.xml" ContentType="application/inkml+xml"/>
  <Override PartName="/ppt/charts/style11.xml" ContentType="application/vnd.ms-office.chartstyle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ink/ink14.xml" ContentType="application/inkml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2.xml" ContentType="application/inkml+xml"/>
  <Override PartName="/ppt/ink/ink21.xml" ContentType="application/inkml+xml"/>
  <Override PartName="/ppt/commentAuthors.xml" ContentType="application/vnd.openxmlformats-officedocument.presentationml.commentAuthors+xml"/>
  <Override PartName="/ppt/ink/ink10.xml" ContentType="application/inkml+xml"/>
  <Override PartName="/ppt/charts/style9.xml" ContentType="application/vnd.ms-office.chartstyle+xml"/>
  <Override PartName="/ppt/charts/style7.xml" ContentType="application/vnd.ms-office.chartstyle+xml"/>
  <Override PartName="/ppt/charts/colors10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style6.xml" ContentType="application/vnd.ms-office.chart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charts/colors9.xml" ContentType="application/vnd.ms-office.chartcolor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ink/ink9.xml" ContentType="application/inkml+xml"/>
  <Override PartName="/ppt/ink/ink19.xml" ContentType="application/inkml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ink/ink17.xml" ContentType="application/inkml+xml"/>
  <Override PartName="/ppt/charts/style10.xml" ContentType="application/vnd.ms-office.chart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ink/ink15.xml" ContentType="application/inkml+xml"/>
  <Override PartName="/ppt/slideLayouts/slideLayout12.xml" ContentType="application/vnd.openxmlformats-officedocument.presentationml.slideLayout+xml"/>
  <Default Extension="wdp" ContentType="image/vnd.ms-photo"/>
  <Override PartName="/ppt/ink/ink13.xml" ContentType="application/inkml+xml"/>
  <Override PartName="/ppt/charts/colors1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ink/ink11.xml" ContentType="application/inkml+xml"/>
  <Override PartName="/ppt/ink/ink20.xml" ContentType="application/inkml+xml"/>
  <Override PartName="/ppt/charts/style8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12"/>
  </p:notesMasterIdLst>
  <p:sldIdLst>
    <p:sldId id="256" r:id="rId2"/>
    <p:sldId id="317" r:id="rId3"/>
    <p:sldId id="304" r:id="rId4"/>
    <p:sldId id="306" r:id="rId5"/>
    <p:sldId id="307" r:id="rId6"/>
    <p:sldId id="305" r:id="rId7"/>
    <p:sldId id="308" r:id="rId8"/>
    <p:sldId id="309" r:id="rId9"/>
    <p:sldId id="318" r:id="rId10"/>
    <p:sldId id="319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раевой центр экологии туризма и краеведения ГБУДО" initials="КцэтикГ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CC"/>
    <a:srgbClr val="FC0492"/>
    <a:srgbClr val="859BB1"/>
    <a:srgbClr val="80E1C9"/>
    <a:srgbClr val="EA85AA"/>
    <a:srgbClr val="6AC8D6"/>
    <a:srgbClr val="335175"/>
    <a:srgbClr val="FFE999"/>
    <a:srgbClr val="FFFFFF"/>
    <a:srgbClr val="EECB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-62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oleObject" Target="&#1050;&#1085;&#1080;&#1075;&#1072;1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&#1050;&#1085;&#1080;&#1075;&#1072;1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depthPercent val="100"/>
      <c:perspective val="6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rgbClr val="DB979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60-4722-9CD0-67CC3E0D226F}"/>
              </c:ext>
            </c:extLst>
          </c:dPt>
          <c:dPt>
            <c:idx val="1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60-4722-9CD0-67CC3E0D226F}"/>
              </c:ext>
            </c:extLst>
          </c:dPt>
          <c:dPt>
            <c:idx val="2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B60-4722-9CD0-67CC3E0D226F}"/>
              </c:ext>
            </c:extLst>
          </c:dPt>
          <c:dPt>
            <c:idx val="3"/>
            <c:spPr>
              <a:solidFill>
                <a:srgbClr val="6ADFB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B60-4722-9CD0-67CC3E0D226F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B60-4722-9CD0-67CC3E0D226F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depthPercent val="100"/>
      <c:perspective val="6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D54-4C65-B86C-AEC83EF4D518}"/>
              </c:ext>
            </c:extLst>
          </c:dPt>
          <c:dPt>
            <c:idx val="1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D54-4C65-B86C-AEC83EF4D518}"/>
              </c:ext>
            </c:extLst>
          </c:dPt>
          <c:dPt>
            <c:idx val="2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D54-4C65-B86C-AEC83EF4D518}"/>
              </c:ext>
            </c:extLst>
          </c:dPt>
          <c:dPt>
            <c:idx val="3"/>
            <c:spPr>
              <a:solidFill>
                <a:srgbClr val="6ADFB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D54-4C65-B86C-AEC83EF4D518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D54-4C65-B86C-AEC83EF4D518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depthPercent val="100"/>
      <c:perspective val="6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rgbClr val="DB979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CC3-4720-A863-65E5BCFFE746}"/>
              </c:ext>
            </c:extLst>
          </c:dPt>
          <c:dPt>
            <c:idx val="1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CC3-4720-A863-65E5BCFFE746}"/>
              </c:ext>
            </c:extLst>
          </c:dPt>
          <c:dPt>
            <c:idx val="2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CC3-4720-A863-65E5BCFFE746}"/>
              </c:ext>
            </c:extLst>
          </c:dPt>
          <c:dPt>
            <c:idx val="3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CC3-4720-A863-65E5BCFFE746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CC3-4720-A863-65E5BCFFE746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depthPercent val="100"/>
      <c:perspective val="6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FB-456B-99BA-6848E815FA46}"/>
              </c:ext>
            </c:extLst>
          </c:dPt>
          <c:dPt>
            <c:idx val="1"/>
            <c:spPr>
              <a:solidFill>
                <a:srgbClr val="93CDDF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FB-456B-99BA-6848E815FA46}"/>
              </c:ext>
            </c:extLst>
          </c:dPt>
          <c:dPt>
            <c:idx val="2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6FB-456B-99BA-6848E815FA46}"/>
              </c:ext>
            </c:extLst>
          </c:dPt>
          <c:dPt>
            <c:idx val="3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6FB-456B-99BA-6848E815FA46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6FB-456B-99BA-6848E815FA46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depthPercent val="100"/>
      <c:perspective val="6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09-4352-888E-DA651EA2A01E}"/>
              </c:ext>
            </c:extLst>
          </c:dPt>
          <c:dPt>
            <c:idx val="1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09-4352-888E-DA651EA2A01E}"/>
              </c:ext>
            </c:extLst>
          </c:dPt>
          <c:dPt>
            <c:idx val="2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009-4352-888E-DA651EA2A01E}"/>
              </c:ext>
            </c:extLst>
          </c:dPt>
          <c:dPt>
            <c:idx val="3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009-4352-888E-DA651EA2A01E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009-4352-888E-DA651EA2A01E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depthPercent val="100"/>
      <c:perspective val="6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spPr>
              <a:solidFill>
                <a:srgbClr val="DB979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50B-4DCD-A3D4-DD6D41B0FAB5}"/>
              </c:ext>
            </c:extLst>
          </c:dPt>
          <c:dPt>
            <c:idx val="1"/>
            <c:spPr>
              <a:solidFill>
                <a:srgbClr val="9DC3E7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0B-4DCD-A3D4-DD6D41B0FAB5}"/>
              </c:ext>
            </c:extLst>
          </c:dPt>
          <c:dPt>
            <c:idx val="2"/>
            <c:spPr>
              <a:solidFill>
                <a:srgbClr val="FFE799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50B-4DCD-A3D4-DD6D41B0FAB5}"/>
              </c:ext>
            </c:extLst>
          </c:dPt>
          <c:dPt>
            <c:idx val="3"/>
            <c:spPr>
              <a:solidFill>
                <a:srgbClr val="6ADFB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50B-4DCD-A3D4-DD6D41B0FAB5}"/>
              </c:ext>
            </c:extLst>
          </c:dPt>
          <c:dLbls>
            <c:delete val="1"/>
          </c:dLbls>
          <c:val>
            <c:numRef>
              <c:f>Лист1!$A$1:$A$4</c:f>
              <c:numCache>
                <c:formatCode>0%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50B-4DCD-A3D4-DD6D41B0FAB5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0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7:16.609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8,'2552'0,"-2517"2,0 2,-1 1,39 10,-37-6,0-2,60 4,594-11,-312-2,-200 2,-138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7:49.019"/>
    </inkml:context>
    <inkml:brush xml:id="br0">
      <inkml:brushProperty name="width" value="0.3" units="cm"/>
      <inkml:brushProperty name="height" value="0.6" units="cm"/>
      <inkml:brushProperty name="color" value="#FB8585"/>
      <inkml:brushProperty name="tip" value="rectangle"/>
      <inkml:brushProperty name="rasterOp" value="maskPen"/>
      <inkml:brushProperty name="ignorePressure" value="1"/>
    </inkml:brush>
  </inkml:definitions>
  <inkml:trace contextRef="#ctx0" brushRef="#br0">1 52,'0'3,"0"-1,1 0,-1 0,1 0,0 0,0 0,0 0,0-1,0 1,0 0,0 0,1-1,-1 1,1-1,-1 1,1-1,0 1,-1-1,1 0,2 1,41 20,8-5,1-2,0-2,0-3,97 6,231-15,-193-4,1655 2,-1819 0,-1-2,0-1,36-9,30-6,30 6,-42 6,0-4,109-28,-10 1,-20 18,-118 14,1 3,70 2,-81 1,-7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8:15.348"/>
    </inkml:context>
    <inkml:brush xml:id="br0">
      <inkml:brushProperty name="width" value="0.3" units="cm"/>
      <inkml:brushProperty name="height" value="0.6" units="cm"/>
      <inkml:brushProperty name="color" value="#FDE4A5"/>
      <inkml:brushProperty name="tip" value="rectangle"/>
      <inkml:brushProperty name="rasterOp" value="maskPen"/>
      <inkml:brushProperty name="ignorePressure" value="1"/>
    </inkml:brush>
  </inkml:definitions>
  <inkml:trace contextRef="#ctx0" brushRef="#br0">0 97,'601'25,"-49"1,1043-25,-771-3,-776 0,1-3,-1-3,77-20,20-4,-45 9,-67 14,0 2,56-6,-68 11,0-1,26-8,-30 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8:54.826"/>
    </inkml:context>
    <inkml:brush xml:id="br0">
      <inkml:brushProperty name="width" value="0.3" units="cm"/>
      <inkml:brushProperty name="height" value="0.6" units="cm"/>
      <inkml:brushProperty name="color" value="#7DC0F7"/>
      <inkml:brushProperty name="tip" value="rectangle"/>
      <inkml:brushProperty name="rasterOp" value="maskPen"/>
      <inkml:brushProperty name="ignorePressure" value="1"/>
    </inkml:brush>
  </inkml:definitions>
  <inkml:trace contextRef="#ctx0" brushRef="#br0">1 80,'3'1,"1"0,-1 0,0 1,0-1,0 1,0 0,0 0,0 0,0 0,-1 0,5 6,13 8,-10-10,0-2,0 1,1-1,0-1,-1 0,1 0,0-1,12 0,95 2,-83-4,25 0,603-3,-392-23,22 0,-241 26,45 0,0-4,114-20,222-36,-368 52,39 1,129 7,-93 3,66-5,211 5,-364 2,93 23,-42-6,24-4,69 15,131 22,-279-49,37 2,-51-6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1:30.923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0 103,'28'1,"-1"2,29 6,-26-4,47 3,140 5,49-1,-220-12,39 1,0-4,0-3,89-19,25-7,-149 26,-25 2,33-3,81-22,-78 15,84-8,-143 21,66-4,100 5,-74 1,-72-1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3:23.917"/>
    </inkml:context>
    <inkml:brush xml:id="br0">
      <inkml:brushProperty name="width" value="0.3" units="cm"/>
      <inkml:brushProperty name="height" value="0.6" units="cm"/>
      <inkml:brushProperty name="color" value="#FB858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16,'3048'0,"-3039"0,1 0,0-1,-1-1,1 1,10-5,-4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8:35.119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0 103,'28'1,"-1"2,29 6,-26-4,47 3,140 5,49-1,-220-12,39 1,0-4,0-3,89-19,25-7,-149 26,-25 2,33-3,81-22,-78 15,84-8,-143 21,66-4,100 5,-74 1,-72-1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8:49.484"/>
    </inkml:context>
    <inkml:brush xml:id="br0">
      <inkml:brushProperty name="width" value="0.3" units="cm"/>
      <inkml:brushProperty name="height" value="0.6" units="cm"/>
      <inkml:brushProperty name="color" value="#FB858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16,'3048'0,"-3039"0,1 0,0-1,-1-1,1 1,10-5,-4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9:16.007"/>
    </inkml:context>
    <inkml:brush xml:id="br0">
      <inkml:brushProperty name="width" value="0.3" units="cm"/>
      <inkml:brushProperty name="height" value="0.6" units="cm"/>
      <inkml:brushProperty name="color" value="#FB858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16,'3048'0,"-3039"0,1 0,0-1,-1-1,1 1,10-5,-4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19:49.504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0 103,'28'1,"-1"2,29 6,-26-4,47 3,140 5,49-1,-220-12,39 1,0-4,0-3,89-19,25-7,-149 26,-25 2,33-3,81-22,-78 15,84-8,-143 21,66-4,100 5,-74 1,-72-1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0:00.150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0 103,'28'1,"-1"2,29 6,-26-4,47 3,140 5,49-1,-220-12,39 1,0-4,0-3,89-19,25-7,-149 26,-25 2,33-3,81-22,-78 15,84-8,-143 21,66-4,100 5,-74 1,-72-1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20:10.596"/>
    </inkml:context>
    <inkml:brush xml:id="br0">
      <inkml:brushProperty name="width" value="0.3" units="cm"/>
      <inkml:brushProperty name="height" value="0.6" units="cm"/>
      <inkml:brushProperty name="color" value="#FB858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16,'3048'0,"-3039"0,1 0,0-1,-1-1,1 1,10-5,-4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01T08:07:11.130"/>
    </inkml:context>
    <inkml:brush xml:id="br0">
      <inkml:brushProperty name="width" value="0.3" units="cm"/>
      <inkml:brushProperty name="height" value="0.6" units="cm"/>
      <inkml:brushProperty name="color" value="#17E9AD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B01F5-49AD-403A-9CED-5F5862EDE0A5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FD2-5AEE-4889-A1CF-7EEFC599D2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5286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550363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281374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83889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601313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490504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09833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FD2-5AEE-4889-A1CF-7EEFC599D20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2875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C7AFD2-5AEE-4889-A1CF-7EEFC599D20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7294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598414-B389-4222-B4D0-300C1A444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3E6AFEE-9FFF-4833-909D-8F651F1A3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69D04C-E51E-4E9B-9698-F4803A2E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BEA495-555F-49C9-8833-D80D695F0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DB49C6A-54BC-4A17-9BB5-15429F09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9430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A93B7E-A26E-4F57-A73E-E3AEE75A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22DD58A-855B-4A05-97AF-D3092CF61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4483A8-77A4-465B-B02A-C77AA448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B34DC58-FC2D-49C4-8FA2-A4256AE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71220E4-04C5-48CD-9A67-7C1D5DF5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487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3F0FDEA-26BC-4652-A3C4-650EF9A06A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55514E9-BEDA-4B10-846E-A0F8CCFF6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76369D-50E3-4DD0-AA8C-92EAE18E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6802264-D559-4E6A-9484-208BFAA28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173837-0568-4488-972B-F16002DB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6319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9196C9"/>
                </a:solidFill>
                <a:latin typeface="Calibri"/>
                <a:cs typeface="Calibri"/>
              </a:defRPr>
            </a:lvl1pPr>
          </a:lstStyle>
          <a:p>
            <a:pPr marL="12700"/>
            <a:r>
              <a:rPr lang="ru-RU" spc="-225">
                <a:solidFill>
                  <a:srgbClr val="42ADB2"/>
                </a:solidFill>
              </a:rPr>
              <a:t>Г</a:t>
            </a:r>
            <a:r>
              <a:rPr lang="ru-RU" spc="-180">
                <a:solidFill>
                  <a:srgbClr val="42ADB2"/>
                </a:solidFill>
              </a:rPr>
              <a:t>о</a:t>
            </a:r>
            <a:r>
              <a:rPr lang="ru-RU" spc="-125">
                <a:solidFill>
                  <a:srgbClr val="42ADB2"/>
                </a:solidFill>
              </a:rPr>
              <a:t>с</a:t>
            </a:r>
            <a:r>
              <a:rPr lang="ru-RU" spc="-165">
                <a:solidFill>
                  <a:srgbClr val="42ADB2"/>
                </a:solidFill>
              </a:rPr>
              <a:t>удар</a:t>
            </a:r>
            <a:r>
              <a:rPr lang="ru-RU" spc="-110">
                <a:solidFill>
                  <a:srgbClr val="42ADB2"/>
                </a:solidFill>
              </a:rPr>
              <a:t>с</a:t>
            </a:r>
            <a:r>
              <a:rPr lang="ru-RU" spc="-100">
                <a:solidFill>
                  <a:srgbClr val="42ADB2"/>
                </a:solidFill>
              </a:rPr>
              <a:t>т</a:t>
            </a:r>
            <a:r>
              <a:rPr lang="ru-RU" spc="-110">
                <a:solidFill>
                  <a:srgbClr val="42ADB2"/>
                </a:solidFill>
              </a:rPr>
              <a:t>в</a:t>
            </a:r>
            <a:r>
              <a:rPr lang="ru-RU" spc="-150">
                <a:solidFill>
                  <a:srgbClr val="42ADB2"/>
                </a:solidFill>
              </a:rPr>
              <a:t>енная</a:t>
            </a:r>
            <a:r>
              <a:rPr lang="ru-RU" spc="-85">
                <a:solidFill>
                  <a:srgbClr val="42ADB2"/>
                </a:solidFill>
              </a:rPr>
              <a:t> </a:t>
            </a:r>
            <a:r>
              <a:rPr lang="ru-RU" spc="-155">
                <a:solidFill>
                  <a:srgbClr val="42ADB2"/>
                </a:solidFill>
              </a:rPr>
              <a:t>про</a:t>
            </a:r>
            <a:r>
              <a:rPr lang="ru-RU" spc="-110">
                <a:solidFill>
                  <a:srgbClr val="42ADB2"/>
                </a:solidFill>
              </a:rPr>
              <a:t>г</a:t>
            </a:r>
            <a:r>
              <a:rPr lang="ru-RU" spc="-150">
                <a:solidFill>
                  <a:srgbClr val="42ADB2"/>
                </a:solidFill>
              </a:rPr>
              <a:t>рам</a:t>
            </a:r>
            <a:r>
              <a:rPr lang="ru-RU" spc="-185">
                <a:solidFill>
                  <a:srgbClr val="42ADB2"/>
                </a:solidFill>
              </a:rPr>
              <a:t>м</a:t>
            </a:r>
            <a:r>
              <a:rPr lang="ru-RU" spc="-145">
                <a:solidFill>
                  <a:srgbClr val="42ADB2"/>
                </a:solidFill>
              </a:rPr>
              <a:t>а</a:t>
            </a:r>
          </a:p>
          <a:p>
            <a:pPr marL="12700"/>
            <a:r>
              <a:rPr lang="ru-RU" b="1" spc="-145">
                <a:solidFill>
                  <a:srgbClr val="42ADB2"/>
                </a:solidFill>
              </a:rPr>
              <a:t>Р</a:t>
            </a:r>
            <a:r>
              <a:rPr lang="ru-RU" b="1" spc="-170">
                <a:solidFill>
                  <a:srgbClr val="42ADB2"/>
                </a:solidFill>
              </a:rPr>
              <a:t>А</a:t>
            </a:r>
            <a:r>
              <a:rPr lang="ru-RU" b="1" spc="-130">
                <a:solidFill>
                  <a:srgbClr val="42ADB2"/>
                </a:solidFill>
              </a:rPr>
              <a:t>ЗВИТИ</a:t>
            </a:r>
            <a:r>
              <a:rPr lang="ru-RU" b="1" spc="-120">
                <a:solidFill>
                  <a:srgbClr val="42ADB2"/>
                </a:solidFill>
              </a:rPr>
              <a:t>Е</a:t>
            </a:r>
            <a:r>
              <a:rPr lang="ru-RU" b="1" spc="-60">
                <a:solidFill>
                  <a:srgbClr val="42ADB2"/>
                </a:solidFill>
              </a:rPr>
              <a:t> </a:t>
            </a:r>
            <a:r>
              <a:rPr lang="ru-RU" b="1" spc="-180">
                <a:solidFill>
                  <a:srgbClr val="42ADB2"/>
                </a:solidFill>
              </a:rPr>
              <a:t>О</a:t>
            </a:r>
            <a:r>
              <a:rPr lang="ru-RU" b="1" spc="-150">
                <a:solidFill>
                  <a:srgbClr val="42ADB2"/>
                </a:solidFill>
              </a:rPr>
              <a:t>Б</a:t>
            </a:r>
            <a:r>
              <a:rPr lang="ru-RU" b="1" spc="-145">
                <a:solidFill>
                  <a:srgbClr val="42ADB2"/>
                </a:solidFill>
              </a:rPr>
              <a:t>Р</a:t>
            </a:r>
            <a:r>
              <a:rPr lang="ru-RU" b="1" spc="-170">
                <a:solidFill>
                  <a:srgbClr val="42ADB2"/>
                </a:solidFill>
              </a:rPr>
              <a:t>А</a:t>
            </a:r>
            <a:r>
              <a:rPr lang="ru-RU" b="1" spc="-105">
                <a:solidFill>
                  <a:srgbClr val="42ADB2"/>
                </a:solidFill>
              </a:rPr>
              <a:t>З</a:t>
            </a:r>
            <a:r>
              <a:rPr lang="ru-RU" b="1" spc="-155">
                <a:solidFill>
                  <a:srgbClr val="42ADB2"/>
                </a:solidFill>
              </a:rPr>
              <a:t>ОВАНИЯ</a:t>
            </a:r>
            <a:endParaRPr lang="ru-RU" b="1" spc="-155" dirty="0">
              <a:solidFill>
                <a:srgbClr val="42ADB2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/>
            <a:fld id="{81D60167-4931-47E6-BA6A-407CBD079E47}" type="slidenum">
              <a:rPr lang="ru-RU" spc="-140" smtClean="0"/>
              <a:pPr marL="25400"/>
              <a:t>‹#›</a:t>
            </a:fld>
            <a:endParaRPr lang="ru-RU" spc="-140" dirty="0"/>
          </a:p>
        </p:txBody>
      </p:sp>
    </p:spTree>
    <p:extLst>
      <p:ext uri="{BB962C8B-B14F-4D97-AF65-F5344CB8AC3E}">
        <p14:creationId xmlns:p14="http://schemas.microsoft.com/office/powerpoint/2010/main" xmlns="" val="1854400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09A236-5A05-4EB0-853B-C7AC4A237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DE270F-F5A6-4627-9EDF-29B19CB30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2499703-8442-4B89-AAFC-E747F8BE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6DD1B9-B7AE-4A54-9658-86D286B5B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28673AA-2971-469B-AB83-C28C7C3B3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500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5CDA76-7EDD-4181-98E8-54848DC85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38A8793-2556-4BA3-BAD6-1765F482B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4CEC06-DD64-415D-870B-C951BD57A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9DB9D42-0771-4A9A-BBE6-A34E9F28E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671E989-9310-42DE-859A-5455CAB93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30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D2B012-5782-4263-8585-C7B75E86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43E5D2-B84A-4465-A650-1336ABE95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485483A-3EB3-4589-8CE1-E65FB7492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B6EF979-62D8-4093-B626-8E1A7797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210BBEF-BF38-495E-85DC-04A49951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EC29C5-FCBD-4626-A13F-45943009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208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6DAAFE-15AE-4192-AC37-ADBAA064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3507569-008F-492A-851A-9679B3B39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71EA57F-49DD-4499-A43E-5A2EDD32A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D138C7A-B6CA-47F7-BC1C-9A9A265A98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09FBD7F-1474-4CE7-B06C-33FCE59B3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3F26AEC-6163-416C-ADA7-B57829A3E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E8F33CB-86F8-4FB5-B10D-F2232D612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A5BF373-50F9-4FFF-BD03-B55F9C3EF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538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5809B1-A0AF-4737-A8EC-073C1C6E6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3D4AC7D-790A-4186-B72E-65CF3841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660FBE9-A38A-4FCC-BA83-6E30A6E15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E0A78C6-9C4F-463D-9CEB-EAB94706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8164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4BC7626-3019-45F6-923E-5610F8CF5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B32CF52-55EC-4612-B578-3523F93C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C7D3A06-A734-492F-B0CA-D4971745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5231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CB2987-DF64-4469-BB74-02DCB646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71D9C3-A2DE-4589-B623-A72FD66C1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55F776-B66B-4BED-9D21-93EDA5C4D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1607D4-3519-4FC7-ACC6-3F863E93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E2BC5F7-F7F4-45FA-BB51-F8C2A078E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5907264-2614-4CC3-BE20-89CFE309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557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2C89BF-9103-48B4-850C-2C4CD3C9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EA3BF86-160B-4A0F-976E-91385F4D2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0BD6870-820D-4585-A1F1-65914E9FB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62EF8EC-5261-4047-949B-F2FC4A3EA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0DCE95D-00D9-4D82-8FD8-5BCDF465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5887C49-50CA-42F3-9B1F-936ECAE1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4784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660233-2316-41EE-B87A-7C9090A5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E1CFEF9-7B76-4D40-ADFC-752391455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AB83A9-B453-4265-BB6D-8BA52905D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87C9C-9C6D-4F38-BD1D-E4BE2F4F1902}" type="datetimeFigureOut">
              <a:rPr lang="ru-RU" smtClean="0"/>
              <a:pPr/>
              <a:t>15.05.2023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D8DD90-77BC-4EE4-8161-277A91925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728D8E-79CA-457E-9367-6D4C828496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67C68-8041-4FF9-BC34-4E58905EE0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789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9.svg"/><Relationship Id="rId17" Type="http://schemas.microsoft.com/office/2007/relationships/media" Target="../media/media1.mp3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svg"/><Relationship Id="rId1" Type="http://schemas.openxmlformats.org/officeDocument/2006/relationships/audio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openxmlformats.org/officeDocument/2006/relationships/image" Target="../media/image7.sv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&#1088;26.&#1085;&#1072;&#1074;&#1080;&#1075;&#1072;&#1090;&#1086;&#1088;.&#1076;&#1077;&#1090;&#1080;/directivities/fizkulturno-sportivnoe" TargetMode="External"/><Relationship Id="rId13" Type="http://schemas.openxmlformats.org/officeDocument/2006/relationships/image" Target="../media/image44.png"/><Relationship Id="rId18" Type="http://schemas.openxmlformats.org/officeDocument/2006/relationships/image" Target="../media/image48.png"/><Relationship Id="rId26" Type="http://schemas.microsoft.com/office/2007/relationships/media" Target="../media/media20.mp3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71.svg"/><Relationship Id="rId7" Type="http://schemas.microsoft.com/office/2007/relationships/hdphoto" Target="../media/hdphoto2.wdp"/><Relationship Id="rId12" Type="http://schemas.openxmlformats.org/officeDocument/2006/relationships/image" Target="../media/image9.svg"/><Relationship Id="rId17" Type="http://schemas.openxmlformats.org/officeDocument/2006/relationships/image" Target="../media/image60.png"/><Relationship Id="rId25" Type="http://schemas.openxmlformats.org/officeDocument/2006/relationships/image" Target="../media/image81.sv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6.png"/><Relationship Id="rId20" Type="http://schemas.openxmlformats.org/officeDocument/2006/relationships/image" Target="../media/image55.png"/><Relationship Id="rId1" Type="http://schemas.openxmlformats.org/officeDocument/2006/relationships/audio" Target="../media/media20.mp3"/><Relationship Id="rId11" Type="http://schemas.openxmlformats.org/officeDocument/2006/relationships/image" Target="../media/image5.png"/><Relationship Id="rId24" Type="http://schemas.openxmlformats.org/officeDocument/2006/relationships/image" Target="../media/image62.png"/><Relationship Id="rId5" Type="http://schemas.openxmlformats.org/officeDocument/2006/relationships/image" Target="../media/image47.png"/><Relationship Id="rId15" Type="http://schemas.openxmlformats.org/officeDocument/2006/relationships/image" Target="../media/image43.png"/><Relationship Id="rId23" Type="http://schemas.openxmlformats.org/officeDocument/2006/relationships/image" Target="../media/image79.svg"/><Relationship Id="rId10" Type="http://schemas.openxmlformats.org/officeDocument/2006/relationships/image" Target="../media/image11.svg"/><Relationship Id="rId19" Type="http://schemas.openxmlformats.org/officeDocument/2006/relationships/image" Target="../media/image54.jpeg"/><Relationship Id="rId4" Type="http://schemas.openxmlformats.org/officeDocument/2006/relationships/hyperlink" Target="https://&#1088;26.&#1085;&#1072;&#1074;&#1080;&#1075;&#1072;&#1090;&#1086;&#1088;.&#1076;&#1077;&#1090;&#1080;/directivities/turistsko-kraevedcheskoe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45.png"/><Relationship Id="rId22" Type="http://schemas.openxmlformats.org/officeDocument/2006/relationships/image" Target="../media/image61.png"/><Relationship Id="rId27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8" Type="http://schemas.openxmlformats.org/officeDocument/2006/relationships/slide" Target="slide5.xml"/><Relationship Id="rId26" Type="http://schemas.openxmlformats.org/officeDocument/2006/relationships/customXml" Target="../ink/ink12.xml"/><Relationship Id="rId3" Type="http://schemas.openxmlformats.org/officeDocument/2006/relationships/audio" Target="../media/media6.mp3"/><Relationship Id="rId34" Type="http://schemas.microsoft.com/office/2007/relationships/media" Target="../media/media6.mp3"/><Relationship Id="rId7" Type="http://schemas.openxmlformats.org/officeDocument/2006/relationships/chart" Target="../charts/chart1.xml"/><Relationship Id="rId17" Type="http://schemas.openxmlformats.org/officeDocument/2006/relationships/slide" Target="slide4.xml"/><Relationship Id="rId25" Type="http://schemas.openxmlformats.org/officeDocument/2006/relationships/image" Target="../media/image14.png"/><Relationship Id="rId33" Type="http://schemas.openxmlformats.org/officeDocument/2006/relationships/image" Target="../media/image18.png"/><Relationship Id="rId2" Type="http://schemas.openxmlformats.org/officeDocument/2006/relationships/audio" Target="../media/media5.mp3"/><Relationship Id="rId16" Type="http://schemas.microsoft.com/office/2007/relationships/hdphoto" Target="../media/hdphoto1.wdp"/><Relationship Id="rId20" Type="http://schemas.openxmlformats.org/officeDocument/2006/relationships/image" Target="../media/image12.png"/><Relationship Id="rId29" Type="http://schemas.openxmlformats.org/officeDocument/2006/relationships/image" Target="../media/image16.png"/><Relationship Id="rId1" Type="http://schemas.openxmlformats.org/officeDocument/2006/relationships/audio" Target="../media/media4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1.png"/><Relationship Id="rId24" Type="http://schemas.openxmlformats.org/officeDocument/2006/relationships/customXml" Target="../ink/ink11.xml"/><Relationship Id="rId32" Type="http://schemas.microsoft.com/office/2007/relationships/media" Target="../media/media5.mp3"/><Relationship Id="rId37" Type="http://schemas.openxmlformats.org/officeDocument/2006/relationships/slide" Target="slide6.xml"/><Relationship Id="rId5" Type="http://schemas.openxmlformats.org/officeDocument/2006/relationships/slideLayout" Target="../slideLayouts/slideLayout12.xml"/><Relationship Id="rId23" Type="http://schemas.openxmlformats.org/officeDocument/2006/relationships/image" Target="../media/image13.png"/><Relationship Id="rId28" Type="http://schemas.openxmlformats.org/officeDocument/2006/relationships/customXml" Target="../ink/ink13.xml"/><Relationship Id="rId36" Type="http://schemas.microsoft.com/office/2007/relationships/media" Target="../media/media7.mp3"/><Relationship Id="rId10" Type="http://schemas.openxmlformats.org/officeDocument/2006/relationships/slide" Target="slide3.xml"/><Relationship Id="rId19" Type="http://schemas.openxmlformats.org/officeDocument/2006/relationships/customXml" Target="../ink/ink9.xml"/><Relationship Id="rId31" Type="http://schemas.openxmlformats.org/officeDocument/2006/relationships/image" Target="../media/image17.png"/><Relationship Id="rId4" Type="http://schemas.openxmlformats.org/officeDocument/2006/relationships/audio" Target="../media/media7.mp3"/><Relationship Id="rId9" Type="http://schemas.openxmlformats.org/officeDocument/2006/relationships/image" Target="../media/image10.png"/><Relationship Id="rId22" Type="http://schemas.openxmlformats.org/officeDocument/2006/relationships/customXml" Target="../ink/ink10.xml"/><Relationship Id="rId27" Type="http://schemas.openxmlformats.org/officeDocument/2006/relationships/image" Target="../media/image15.png"/><Relationship Id="rId30" Type="http://schemas.microsoft.com/office/2007/relationships/media" Target="../media/media4.mp3"/><Relationship Id="rId35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2.xml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21" Type="http://schemas.microsoft.com/office/2007/relationships/media" Target="../media/media8.mp3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17" Type="http://schemas.openxmlformats.org/officeDocument/2006/relationships/customXml" Target="../ink/ink15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3.png"/><Relationship Id="rId20" Type="http://schemas.openxmlformats.org/officeDocument/2006/relationships/image" Target="../media/image38.svg"/><Relationship Id="rId1" Type="http://schemas.openxmlformats.org/officeDocument/2006/relationships/audio" Target="../media/media8.mp3"/><Relationship Id="rId6" Type="http://schemas.openxmlformats.org/officeDocument/2006/relationships/image" Target="../media/image10.png"/><Relationship Id="rId11" Type="http://schemas.openxmlformats.org/officeDocument/2006/relationships/image" Target="../media/image35.svg"/><Relationship Id="rId5" Type="http://schemas.openxmlformats.org/officeDocument/2006/relationships/image" Target="../media/image9.png"/><Relationship Id="rId15" Type="http://schemas.openxmlformats.org/officeDocument/2006/relationships/customXml" Target="../ink/ink14.xml"/><Relationship Id="rId10" Type="http://schemas.openxmlformats.org/officeDocument/2006/relationships/image" Target="../media/image21.png"/><Relationship Id="rId19" Type="http://schemas.openxmlformats.org/officeDocument/2006/relationships/image" Target="../media/image25.png"/><Relationship Id="rId4" Type="http://schemas.openxmlformats.org/officeDocument/2006/relationships/chart" Target="../charts/chart2.xml"/><Relationship Id="rId9" Type="http://schemas.openxmlformats.org/officeDocument/2006/relationships/image" Target="../media/image33.svg"/><Relationship Id="rId14" Type="http://schemas.openxmlformats.org/officeDocument/2006/relationships/slide" Target="slide7.xml"/><Relationship Id="rId2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0.png"/><Relationship Id="rId7" Type="http://schemas.openxmlformats.org/officeDocument/2006/relationships/image" Target="../media/image27.png"/><Relationship Id="rId12" Type="http://schemas.openxmlformats.org/officeDocument/2006/relationships/slide" Target="slide2.xml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6" Type="http://schemas.openxmlformats.org/officeDocument/2006/relationships/customXml" Target="../ink/ink17.xml"/><Relationship Id="rId20" Type="http://schemas.microsoft.com/office/2007/relationships/media" Target="../media/media9.mp3"/><Relationship Id="rId1" Type="http://schemas.openxmlformats.org/officeDocument/2006/relationships/audio" Target="../media/media9.mp3"/><Relationship Id="rId6" Type="http://schemas.openxmlformats.org/officeDocument/2006/relationships/image" Target="../media/image10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5" Type="http://schemas.openxmlformats.org/officeDocument/2006/relationships/image" Target="../media/image23.png"/><Relationship Id="rId10" Type="http://schemas.openxmlformats.org/officeDocument/2006/relationships/image" Target="../media/image28.png"/><Relationship Id="rId19" Type="http://schemas.openxmlformats.org/officeDocument/2006/relationships/image" Target="../media/image38.svg"/><Relationship Id="rId4" Type="http://schemas.openxmlformats.org/officeDocument/2006/relationships/chart" Target="../charts/chart3.xml"/><Relationship Id="rId9" Type="http://schemas.openxmlformats.org/officeDocument/2006/relationships/image" Target="../media/image40.svg"/><Relationship Id="rId14" Type="http://schemas.openxmlformats.org/officeDocument/2006/relationships/customXml" Target="../ink/ink16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svg"/><Relationship Id="rId18" Type="http://schemas.openxmlformats.org/officeDocument/2006/relationships/customXml" Target="../ink/ink19.xml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38.sv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12.xml"/><Relationship Id="rId16" Type="http://schemas.openxmlformats.org/officeDocument/2006/relationships/customXml" Target="../ink/ink18.xml"/><Relationship Id="rId20" Type="http://schemas.openxmlformats.org/officeDocument/2006/relationships/image" Target="../media/image25.png"/><Relationship Id="rId1" Type="http://schemas.openxmlformats.org/officeDocument/2006/relationships/audio" Target="../media/media10.mp3"/><Relationship Id="rId6" Type="http://schemas.openxmlformats.org/officeDocument/2006/relationships/image" Target="../media/image10.png"/><Relationship Id="rId11" Type="http://schemas.openxmlformats.org/officeDocument/2006/relationships/image" Target="../media/image46.svg"/><Relationship Id="rId5" Type="http://schemas.openxmlformats.org/officeDocument/2006/relationships/image" Target="../media/image9.png"/><Relationship Id="rId15" Type="http://schemas.openxmlformats.org/officeDocument/2006/relationships/slide" Target="slide7.xml"/><Relationship Id="rId23" Type="http://schemas.openxmlformats.org/officeDocument/2006/relationships/image" Target="../media/image34.png"/><Relationship Id="rId10" Type="http://schemas.openxmlformats.org/officeDocument/2006/relationships/image" Target="../media/image32.png"/><Relationship Id="rId19" Type="http://schemas.openxmlformats.org/officeDocument/2006/relationships/image" Target="../media/image23.png"/><Relationship Id="rId4" Type="http://schemas.openxmlformats.org/officeDocument/2006/relationships/chart" Target="../charts/chart4.xml"/><Relationship Id="rId9" Type="http://schemas.openxmlformats.org/officeDocument/2006/relationships/image" Target="../media/image44.svg"/><Relationship Id="rId14" Type="http://schemas.openxmlformats.org/officeDocument/2006/relationships/slide" Target="slide2.xml"/><Relationship Id="rId22" Type="http://schemas.microsoft.com/office/2007/relationships/media" Target="../media/media10.mp3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svg"/><Relationship Id="rId18" Type="http://schemas.openxmlformats.org/officeDocument/2006/relationships/customXml" Target="../ink/ink21.xml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8.svg"/><Relationship Id="rId7" Type="http://schemas.openxmlformats.org/officeDocument/2006/relationships/image" Target="../media/image35.png"/><Relationship Id="rId12" Type="http://schemas.openxmlformats.org/officeDocument/2006/relationships/image" Target="../media/image37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6" Type="http://schemas.openxmlformats.org/officeDocument/2006/relationships/customXml" Target="../ink/ink20.xml"/><Relationship Id="rId20" Type="http://schemas.openxmlformats.org/officeDocument/2006/relationships/image" Target="../media/image25.png"/><Relationship Id="rId1" Type="http://schemas.openxmlformats.org/officeDocument/2006/relationships/audio" Target="../media/media11.mp3"/><Relationship Id="rId6" Type="http://schemas.openxmlformats.org/officeDocument/2006/relationships/image" Target="../media/image10.png"/><Relationship Id="rId11" Type="http://schemas.openxmlformats.org/officeDocument/2006/relationships/image" Target="../media/image52.svg"/><Relationship Id="rId5" Type="http://schemas.openxmlformats.org/officeDocument/2006/relationships/image" Target="../media/image9.png"/><Relationship Id="rId15" Type="http://schemas.openxmlformats.org/officeDocument/2006/relationships/slide" Target="slide7.xml"/><Relationship Id="rId23" Type="http://schemas.openxmlformats.org/officeDocument/2006/relationships/image" Target="../media/image38.png"/><Relationship Id="rId10" Type="http://schemas.openxmlformats.org/officeDocument/2006/relationships/image" Target="../media/image36.png"/><Relationship Id="rId19" Type="http://schemas.openxmlformats.org/officeDocument/2006/relationships/image" Target="../media/image24.png"/><Relationship Id="rId4" Type="http://schemas.openxmlformats.org/officeDocument/2006/relationships/chart" Target="../charts/chart5.xml"/><Relationship Id="rId9" Type="http://schemas.openxmlformats.org/officeDocument/2006/relationships/image" Target="../media/image50.svg"/><Relationship Id="rId14" Type="http://schemas.openxmlformats.org/officeDocument/2006/relationships/slide" Target="slide2.xml"/><Relationship Id="rId22" Type="http://schemas.microsoft.com/office/2007/relationships/media" Target="../media/media11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26" Type="http://schemas.microsoft.com/office/2007/relationships/media" Target="../media/media13.mp3"/><Relationship Id="rId3" Type="http://schemas.openxmlformats.org/officeDocument/2006/relationships/audio" Target="../media/media14.mp3"/><Relationship Id="rId21" Type="http://schemas.openxmlformats.org/officeDocument/2006/relationships/chart" Target="../charts/chart6.xml"/><Relationship Id="rId34" Type="http://schemas.microsoft.com/office/2007/relationships/media" Target="../media/media17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1.png"/><Relationship Id="rId25" Type="http://schemas.openxmlformats.org/officeDocument/2006/relationships/image" Target="../media/image39.png"/><Relationship Id="rId33" Type="http://schemas.openxmlformats.org/officeDocument/2006/relationships/image" Target="../media/image42.png"/><Relationship Id="rId2" Type="http://schemas.openxmlformats.org/officeDocument/2006/relationships/audio" Target="../media/media13.mp3"/><Relationship Id="rId20" Type="http://schemas.openxmlformats.org/officeDocument/2006/relationships/slide" Target="slide9.xml"/><Relationship Id="rId29" Type="http://schemas.openxmlformats.org/officeDocument/2006/relationships/image" Target="../media/image41.png"/><Relationship Id="rId1" Type="http://schemas.openxmlformats.org/officeDocument/2006/relationships/audio" Target="../media/media12.mp3"/><Relationship Id="rId6" Type="http://schemas.openxmlformats.org/officeDocument/2006/relationships/audio" Target="../media/media17.mp3"/><Relationship Id="rId11" Type="http://schemas.openxmlformats.org/officeDocument/2006/relationships/slide" Target="slide8.xml"/><Relationship Id="rId24" Type="http://schemas.microsoft.com/office/2007/relationships/media" Target="../media/media12.mp3"/><Relationship Id="rId32" Type="http://schemas.microsoft.com/office/2007/relationships/media" Target="../media/media16.mp3"/><Relationship Id="rId5" Type="http://schemas.openxmlformats.org/officeDocument/2006/relationships/audio" Target="../media/media16.mp3"/><Relationship Id="rId23" Type="http://schemas.openxmlformats.org/officeDocument/2006/relationships/slide" Target="slide2.xml"/><Relationship Id="rId28" Type="http://schemas.microsoft.com/office/2007/relationships/media" Target="../media/media14.mp3"/><Relationship Id="rId10" Type="http://schemas.openxmlformats.org/officeDocument/2006/relationships/image" Target="../media/image10.png"/><Relationship Id="rId19" Type="http://schemas.microsoft.com/office/2007/relationships/hdphoto" Target="../media/hdphoto1.wdp"/><Relationship Id="rId31" Type="http://schemas.openxmlformats.org/officeDocument/2006/relationships/image" Target="../media/image8.png"/><Relationship Id="rId4" Type="http://schemas.openxmlformats.org/officeDocument/2006/relationships/audio" Target="../media/media15.mp3"/><Relationship Id="rId9" Type="http://schemas.openxmlformats.org/officeDocument/2006/relationships/image" Target="../media/image9.png"/><Relationship Id="rId22" Type="http://schemas.openxmlformats.org/officeDocument/2006/relationships/slide" Target="slide10.xml"/><Relationship Id="rId27" Type="http://schemas.openxmlformats.org/officeDocument/2006/relationships/image" Target="../media/image40.png"/><Relationship Id="rId30" Type="http://schemas.microsoft.com/office/2007/relationships/media" Target="../media/media15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&#1088;26.&#1085;&#1072;&#1074;&#1080;&#1075;&#1072;&#1090;&#1086;&#1088;.&#1076;&#1077;&#1090;&#1080;/directivities/tekhnicheskoe" TargetMode="External"/><Relationship Id="rId18" Type="http://schemas.openxmlformats.org/officeDocument/2006/relationships/image" Target="../media/image49.jpeg"/><Relationship Id="rId26" Type="http://schemas.openxmlformats.org/officeDocument/2006/relationships/image" Target="../media/image56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52.png"/><Relationship Id="rId7" Type="http://schemas.openxmlformats.org/officeDocument/2006/relationships/image" Target="../media/image46.png"/><Relationship Id="rId12" Type="http://schemas.openxmlformats.org/officeDocument/2006/relationships/image" Target="../media/image5.svg"/><Relationship Id="rId17" Type="http://schemas.openxmlformats.org/officeDocument/2006/relationships/image" Target="../media/image48.png"/><Relationship Id="rId25" Type="http://schemas.openxmlformats.org/officeDocument/2006/relationships/image" Target="../media/image71.svg"/><Relationship Id="rId2" Type="http://schemas.openxmlformats.org/officeDocument/2006/relationships/slideLayout" Target="../slideLayouts/slideLayout12.xml"/><Relationship Id="rId16" Type="http://schemas.openxmlformats.org/officeDocument/2006/relationships/hyperlink" Target="https://&#1088;26.&#1085;&#1072;&#1074;&#1080;&#1075;&#1072;&#1090;&#1086;&#1088;.&#1076;&#1077;&#1090;&#1080;/directivities/estestvennonauchnoe" TargetMode="External"/><Relationship Id="rId20" Type="http://schemas.openxmlformats.org/officeDocument/2006/relationships/image" Target="../media/image51.jpeg"/><Relationship Id="rId1" Type="http://schemas.openxmlformats.org/officeDocument/2006/relationships/audio" Target="../media/media18.mp3"/><Relationship Id="rId6" Type="http://schemas.openxmlformats.org/officeDocument/2006/relationships/image" Target="../media/image45.png"/><Relationship Id="rId11" Type="http://schemas.openxmlformats.org/officeDocument/2006/relationships/image" Target="../media/image3.png"/><Relationship Id="rId24" Type="http://schemas.openxmlformats.org/officeDocument/2006/relationships/image" Target="../media/image55.png"/><Relationship Id="rId5" Type="http://schemas.openxmlformats.org/officeDocument/2006/relationships/image" Target="../media/image44.png"/><Relationship Id="rId15" Type="http://schemas.microsoft.com/office/2007/relationships/hdphoto" Target="../media/hdphoto2.wdp"/><Relationship Id="rId23" Type="http://schemas.openxmlformats.org/officeDocument/2006/relationships/image" Target="../media/image54.jpeg"/><Relationship Id="rId28" Type="http://schemas.openxmlformats.org/officeDocument/2006/relationships/image" Target="../media/image8.png"/><Relationship Id="rId10" Type="http://schemas.openxmlformats.org/officeDocument/2006/relationships/image" Target="../media/image13.svg"/><Relationship Id="rId19" Type="http://schemas.openxmlformats.org/officeDocument/2006/relationships/image" Target="../media/image50.jpeg"/><Relationship Id="rId4" Type="http://schemas.openxmlformats.org/officeDocument/2006/relationships/image" Target="../media/image43.png"/><Relationship Id="rId14" Type="http://schemas.openxmlformats.org/officeDocument/2006/relationships/image" Target="../media/image47.png"/><Relationship Id="rId22" Type="http://schemas.openxmlformats.org/officeDocument/2006/relationships/image" Target="../media/image53.png"/><Relationship Id="rId27" Type="http://schemas.microsoft.com/office/2007/relationships/media" Target="../media/media18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4.png"/><Relationship Id="rId18" Type="http://schemas.openxmlformats.org/officeDocument/2006/relationships/image" Target="../media/image71.svg"/><Relationship Id="rId3" Type="http://schemas.openxmlformats.org/officeDocument/2006/relationships/hyperlink" Target="https://&#1088;26.&#1085;&#1072;&#1074;&#1080;&#1075;&#1072;&#1090;&#1086;&#1088;.&#1076;&#1077;&#1090;&#1080;/directivities/socialno-pedagogicheskoe" TargetMode="External"/><Relationship Id="rId21" Type="http://schemas.openxmlformats.org/officeDocument/2006/relationships/image" Target="../media/image57.png"/><Relationship Id="rId7" Type="http://schemas.openxmlformats.org/officeDocument/2006/relationships/hyperlink" Target="https://&#1088;26.&#1085;&#1072;&#1074;&#1080;&#1075;&#1072;&#1090;&#1086;&#1088;.&#1076;&#1077;&#1090;&#1080;/directivities/hudozhestvennoe" TargetMode="External"/><Relationship Id="rId12" Type="http://schemas.openxmlformats.org/officeDocument/2006/relationships/image" Target="../media/image43.png"/><Relationship Id="rId17" Type="http://schemas.openxmlformats.org/officeDocument/2006/relationships/image" Target="../media/image55.png"/><Relationship Id="rId25" Type="http://schemas.openxmlformats.org/officeDocument/2006/relationships/image" Target="../media/image59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54.jpeg"/><Relationship Id="rId20" Type="http://schemas.openxmlformats.org/officeDocument/2006/relationships/image" Target="../media/image46.png"/><Relationship Id="rId1" Type="http://schemas.openxmlformats.org/officeDocument/2006/relationships/audio" Target="../media/media19.mp3"/><Relationship Id="rId6" Type="http://schemas.microsoft.com/office/2007/relationships/hdphoto" Target="../media/hdphoto2.wdp"/><Relationship Id="rId11" Type="http://schemas.openxmlformats.org/officeDocument/2006/relationships/image" Target="../media/image7.svg"/><Relationship Id="rId24" Type="http://schemas.microsoft.com/office/2007/relationships/media" Target="../media/media19.mp3"/><Relationship Id="rId15" Type="http://schemas.openxmlformats.org/officeDocument/2006/relationships/image" Target="../media/image48.png"/><Relationship Id="rId23" Type="http://schemas.openxmlformats.org/officeDocument/2006/relationships/image" Target="../media/image75.svg"/><Relationship Id="rId10" Type="http://schemas.openxmlformats.org/officeDocument/2006/relationships/image" Target="../media/image4.png"/><Relationship Id="rId19" Type="http://schemas.openxmlformats.org/officeDocument/2006/relationships/image" Target="../media/image56.png"/><Relationship Id="rId4" Type="http://schemas.openxmlformats.org/officeDocument/2006/relationships/image" Target="../media/image47.png"/><Relationship Id="rId9" Type="http://schemas.openxmlformats.org/officeDocument/2006/relationships/image" Target="../media/image3.svg"/><Relationship Id="rId14" Type="http://schemas.openxmlformats.org/officeDocument/2006/relationships/image" Target="../media/image45.png"/><Relationship Id="rId22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77E6564-80F2-4EE6-9989-8034E708F6C2}"/>
              </a:ext>
            </a:extLst>
          </p:cNvPr>
          <p:cNvSpPr/>
          <p:nvPr/>
        </p:nvSpPr>
        <p:spPr>
          <a:xfrm>
            <a:off x="0" y="0"/>
            <a:ext cx="4005072" cy="6858000"/>
          </a:xfrm>
          <a:prstGeom prst="rect">
            <a:avLst/>
          </a:prstGeom>
          <a:solidFill>
            <a:srgbClr val="3351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3CD218D4-41B8-4661-87FF-B89AF84C31FD}"/>
              </a:ext>
            </a:extLst>
          </p:cNvPr>
          <p:cNvSpPr/>
          <p:nvPr/>
        </p:nvSpPr>
        <p:spPr>
          <a:xfrm>
            <a:off x="792361" y="4117984"/>
            <a:ext cx="2331720" cy="23317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429FCCE-A297-48BC-A061-099442460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5072" y="2464584"/>
            <a:ext cx="8186928" cy="1681308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ru-RU" sz="2000" b="1" dirty="0">
              <a:solidFill>
                <a:srgbClr val="33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Найди себя в системе дополнительного образования детей </a:t>
            </a:r>
          </a:p>
          <a:p>
            <a:r>
              <a:rPr lang="ru-RU" b="1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2000" b="1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b="1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найти то, чем вы действительно хотите заниматься?</a:t>
            </a:r>
          </a:p>
          <a:p>
            <a:r>
              <a:rPr lang="ru-RU" sz="2000" b="1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B517A3B-C36D-4C9B-8194-C08709F2EAD0}"/>
              </a:ext>
            </a:extLst>
          </p:cNvPr>
          <p:cNvSpPr txBox="1">
            <a:spLocks/>
          </p:cNvSpPr>
          <p:nvPr/>
        </p:nvSpPr>
        <p:spPr>
          <a:xfrm>
            <a:off x="4334518" y="610663"/>
            <a:ext cx="7202424" cy="13787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335175"/>
                </a:solidFill>
                <a:latin typeface="Arial"/>
              </a:rPr>
              <a:t>Запись на программы через определение</a:t>
            </a:r>
            <a:br>
              <a:rPr lang="ru-RU" sz="3200" b="1" dirty="0">
                <a:solidFill>
                  <a:srgbClr val="335175"/>
                </a:solidFill>
                <a:latin typeface="Arial"/>
              </a:rPr>
            </a:br>
            <a:r>
              <a:rPr lang="ru-RU" sz="3200" b="1" dirty="0">
                <a:solidFill>
                  <a:srgbClr val="335175"/>
                </a:solidFill>
                <a:latin typeface="Arial"/>
              </a:rPr>
              <a:t> </a:t>
            </a:r>
            <a:r>
              <a:rPr lang="ru-RU" sz="3200" b="1" dirty="0">
                <a:solidFill>
                  <a:srgbClr val="FFC000"/>
                </a:solidFill>
                <a:latin typeface="Arial"/>
              </a:rPr>
              <a:t>типологии личности ребенка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61CA5017-38FE-4B80-B1A9-03756D97F02E}"/>
              </a:ext>
            </a:extLst>
          </p:cNvPr>
          <p:cNvSpPr txBox="1">
            <a:spLocks/>
          </p:cNvSpPr>
          <p:nvPr/>
        </p:nvSpPr>
        <p:spPr>
          <a:xfrm>
            <a:off x="-271272" y="-30616"/>
            <a:ext cx="4276344" cy="10011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bg1"/>
                </a:solidFill>
                <a:latin typeface="Arial"/>
              </a:rPr>
              <a:t>Региональный модельный центр дополнительного образования детей Ставропольского края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985892F-B972-400E-B9BD-8C0C2D2954C1}"/>
              </a:ext>
            </a:extLst>
          </p:cNvPr>
          <p:cNvSpPr txBox="1"/>
          <p:nvPr/>
        </p:nvSpPr>
        <p:spPr>
          <a:xfrm>
            <a:off x="462915" y="1896133"/>
            <a:ext cx="333527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Дополнительное образование детей: </a:t>
            </a:r>
            <a:br>
              <a:rPr lang="ru-RU" sz="2800" b="1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</a:br>
            <a:r>
              <a:rPr lang="ru-RU" sz="2800" b="1" dirty="0">
                <a:solidFill>
                  <a:schemeClr val="bg1"/>
                </a:solidFill>
                <a:latin typeface="Arial"/>
                <a:ea typeface="+mj-ea"/>
                <a:cs typeface="+mj-cs"/>
              </a:rPr>
              <a:t>как выбрать?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50B0FCE-1D58-425A-BD12-98E8C3C1BB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915" y="3924762"/>
            <a:ext cx="2981563" cy="2737689"/>
          </a:xfrm>
          <a:prstGeom prst="rect">
            <a:avLst/>
          </a:prstGeom>
        </p:spPr>
      </p:pic>
      <p:pic>
        <p:nvPicPr>
          <p:cNvPr id="20" name="Рисунок 19" descr="Чоканье">
            <a:extLst>
              <a:ext uri="{FF2B5EF4-FFF2-40B4-BE49-F238E27FC236}">
                <a16:creationId xmlns:a16="http://schemas.microsoft.com/office/drawing/2014/main" xmlns="" id="{D89C386C-1E53-47B7-A571-6EE0AD6B9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262251" y="4793644"/>
            <a:ext cx="1080000" cy="1080000"/>
          </a:xfrm>
          <a:prstGeom prst="rect">
            <a:avLst/>
          </a:prstGeom>
        </p:spPr>
      </p:pic>
      <p:pic>
        <p:nvPicPr>
          <p:cNvPr id="22" name="Рисунок 21" descr="Микроскоп">
            <a:extLst>
              <a:ext uri="{FF2B5EF4-FFF2-40B4-BE49-F238E27FC236}">
                <a16:creationId xmlns:a16="http://schemas.microsoft.com/office/drawing/2014/main" xmlns="" id="{856E39C2-2F32-4F99-A791-DED3716D6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24949" y="4793644"/>
            <a:ext cx="1080000" cy="1080000"/>
          </a:xfrm>
          <a:prstGeom prst="rect">
            <a:avLst/>
          </a:prstGeom>
        </p:spPr>
      </p:pic>
      <p:pic>
        <p:nvPicPr>
          <p:cNvPr id="24" name="Рисунок 23" descr="Палитра">
            <a:extLst>
              <a:ext uri="{FF2B5EF4-FFF2-40B4-BE49-F238E27FC236}">
                <a16:creationId xmlns:a16="http://schemas.microsoft.com/office/drawing/2014/main" xmlns="" id="{05587FBE-5B59-464C-8B7B-BB1C2AB02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860659" y="4793644"/>
            <a:ext cx="1080000" cy="1080000"/>
          </a:xfrm>
          <a:prstGeom prst="rect">
            <a:avLst/>
          </a:prstGeom>
        </p:spPr>
      </p:pic>
      <p:pic>
        <p:nvPicPr>
          <p:cNvPr id="26" name="Рисунок 25" descr="Баскетбол">
            <a:extLst>
              <a:ext uri="{FF2B5EF4-FFF2-40B4-BE49-F238E27FC236}">
                <a16:creationId xmlns:a16="http://schemas.microsoft.com/office/drawing/2014/main" xmlns="" id="{4F46410F-A2BB-427B-8D3C-7156B370C78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122497" y="4793644"/>
            <a:ext cx="1080000" cy="1080000"/>
          </a:xfrm>
          <a:prstGeom prst="rect">
            <a:avLst/>
          </a:prstGeom>
        </p:spPr>
      </p:pic>
      <p:pic>
        <p:nvPicPr>
          <p:cNvPr id="28" name="Рисунок 27" descr="Палатка">
            <a:extLst>
              <a:ext uri="{FF2B5EF4-FFF2-40B4-BE49-F238E27FC236}">
                <a16:creationId xmlns:a16="http://schemas.microsoft.com/office/drawing/2014/main" xmlns="" id="{55AE4941-FDC2-4361-BDE4-B5E114D359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370699" y="4711348"/>
            <a:ext cx="1253736" cy="1253736"/>
          </a:xfrm>
          <a:prstGeom prst="rect">
            <a:avLst/>
          </a:prstGeom>
        </p:spPr>
      </p:pic>
      <p:pic>
        <p:nvPicPr>
          <p:cNvPr id="30" name="Рисунок 29" descr="Робот">
            <a:extLst>
              <a:ext uri="{FF2B5EF4-FFF2-40B4-BE49-F238E27FC236}">
                <a16:creationId xmlns:a16="http://schemas.microsoft.com/office/drawing/2014/main" xmlns="" id="{E83567AC-7375-4F19-B91B-5379146413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0780145" y="4793644"/>
            <a:ext cx="1080000" cy="108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1717210-8F35-43E3-964F-72C5DE5FDD10}"/>
              </a:ext>
            </a:extLst>
          </p:cNvPr>
          <p:cNvSpPr txBox="1"/>
          <p:nvPr/>
        </p:nvSpPr>
        <p:spPr>
          <a:xfrm>
            <a:off x="4348398" y="6031960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СОЦИАЛЬНО-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ГУМАНИТАРНАЯ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86914AC-9599-4DD4-9222-38FD8704DD44}"/>
              </a:ext>
            </a:extLst>
          </p:cNvPr>
          <p:cNvSpPr txBox="1"/>
          <p:nvPr/>
        </p:nvSpPr>
        <p:spPr>
          <a:xfrm>
            <a:off x="5353995" y="6110291"/>
            <a:ext cx="14863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335175"/>
                </a:solidFill>
              </a:rPr>
              <a:t>ЕСТЕСТВЕННОНАУЧНАЯ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35430C-8066-4433-94C9-E3978B68C910}"/>
              </a:ext>
            </a:extLst>
          </p:cNvPr>
          <p:cNvSpPr txBox="1"/>
          <p:nvPr/>
        </p:nvSpPr>
        <p:spPr>
          <a:xfrm>
            <a:off x="6777732" y="6108083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335175"/>
                </a:solidFill>
              </a:rPr>
              <a:t>ХУДОЖЕСТВЕННАЯ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8CC1DA-1DA7-4C50-AA60-6D975BDB38C2}"/>
              </a:ext>
            </a:extLst>
          </p:cNvPr>
          <p:cNvSpPr txBox="1"/>
          <p:nvPr/>
        </p:nvSpPr>
        <p:spPr>
          <a:xfrm>
            <a:off x="8099683" y="6031138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ФИЗКУЛЬТУРНО-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СПОРТИВНАЯ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02E5A48-89A7-4A72-9177-69EB720D8DB9}"/>
              </a:ext>
            </a:extLst>
          </p:cNvPr>
          <p:cNvSpPr txBox="1"/>
          <p:nvPr/>
        </p:nvSpPr>
        <p:spPr>
          <a:xfrm>
            <a:off x="9441164" y="6031138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ТУРИСТСКО-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КРАЕВЕДЧЕСКАЯ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CCD9805-BE72-4E1F-9254-168EF437DB7C}"/>
              </a:ext>
            </a:extLst>
          </p:cNvPr>
          <p:cNvSpPr txBox="1"/>
          <p:nvPr/>
        </p:nvSpPr>
        <p:spPr>
          <a:xfrm>
            <a:off x="10834274" y="6108082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ТЕХНИЧЕСКАЯ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7F2F31D-24EB-4A02-AF7D-9989C5DAB8AE}"/>
              </a:ext>
            </a:extLst>
          </p:cNvPr>
          <p:cNvSpPr txBox="1"/>
          <p:nvPr/>
        </p:nvSpPr>
        <p:spPr>
          <a:xfrm>
            <a:off x="5963091" y="4293253"/>
            <a:ext cx="4318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spc="1200" dirty="0">
                <a:solidFill>
                  <a:srgbClr val="335175"/>
                </a:solidFill>
                <a:latin typeface="Mistral" panose="03090702030407020403" pitchFamily="66" charset="0"/>
              </a:rPr>
              <a:t>Направленности</a:t>
            </a:r>
          </a:p>
        </p:txBody>
      </p:sp>
      <p:sp>
        <p:nvSpPr>
          <p:cNvPr id="46" name="Управляющая кнопка: &quot;Вперед&quot; или &quot;Следующий&quot; 4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E1A62866-F2CD-4FC9-815E-8AC5E09C4CAB}"/>
              </a:ext>
            </a:extLst>
          </p:cNvPr>
          <p:cNvSpPr/>
          <p:nvPr/>
        </p:nvSpPr>
        <p:spPr>
          <a:xfrm>
            <a:off x="7980815" y="6493256"/>
            <a:ext cx="283361" cy="234439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1презентаци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-796469" y="6305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87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xmlns="" id="{9356F386-1C4F-4C2D-805F-02C9524C8303}"/>
              </a:ext>
            </a:extLst>
          </p:cNvPr>
          <p:cNvSpPr/>
          <p:nvPr/>
        </p:nvSpPr>
        <p:spPr>
          <a:xfrm>
            <a:off x="-30931" y="3938452"/>
            <a:ext cx="12222929" cy="20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10D05AB-F094-4FB4-A61C-DE921AD41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30918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C1499E-F029-4588-9C88-22B8BC49132D}"/>
              </a:ext>
            </a:extLst>
          </p:cNvPr>
          <p:cNvSpPr txBox="1"/>
          <p:nvPr/>
        </p:nvSpPr>
        <p:spPr>
          <a:xfrm>
            <a:off x="124282" y="96771"/>
            <a:ext cx="261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Итак, выбор сделан… </a:t>
            </a:r>
            <a:endParaRPr lang="ru-RU" dirty="0">
              <a:solidFill>
                <a:srgbClr val="33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0B2A8EE-4AD3-4C65-941C-C1135865D848}"/>
              </a:ext>
            </a:extLst>
          </p:cNvPr>
          <p:cNvSpPr txBox="1"/>
          <p:nvPr/>
        </p:nvSpPr>
        <p:spPr>
          <a:xfrm>
            <a:off x="104774" y="477968"/>
            <a:ext cx="1208722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5175"/>
                </a:solidFill>
              </a:rPr>
              <a:t>Рекомендации робота-советника следующие: </a:t>
            </a:r>
          </a:p>
          <a:p>
            <a:r>
              <a:rPr lang="ru-RU" sz="1400" dirty="0">
                <a:solidFill>
                  <a:srgbClr val="335175"/>
                </a:solidFill>
              </a:rPr>
              <a:t>Для выбранного типа рекомендуются программы дополнительного образования детей </a:t>
            </a:r>
            <a:r>
              <a:rPr lang="ru-RU" sz="1400" b="1" dirty="0">
                <a:solidFill>
                  <a:srgbClr val="335175"/>
                </a:solidFill>
              </a:rPr>
              <a:t>туристско-краеведческой и (или) </a:t>
            </a:r>
            <a:r>
              <a:rPr lang="ru-RU" sz="1400" b="1" dirty="0">
                <a:solidFill>
                  <a:srgbClr val="FFC000"/>
                </a:solidFill>
              </a:rPr>
              <a:t>физкультурно-спортивной </a:t>
            </a:r>
            <a:r>
              <a:rPr lang="ru-RU" sz="1400" b="1" dirty="0">
                <a:solidFill>
                  <a:srgbClr val="335175"/>
                </a:solidFill>
              </a:rPr>
              <a:t>направленности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1A62E94-9DB0-4C02-ACA3-829E0F34392E}"/>
              </a:ext>
            </a:extLst>
          </p:cNvPr>
          <p:cNvSpPr txBox="1"/>
          <p:nvPr/>
        </p:nvSpPr>
        <p:spPr>
          <a:xfrm>
            <a:off x="1148617" y="1559271"/>
            <a:ext cx="164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Ребенок узнает о: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8EEE678-D847-488A-A62B-17ADDEE6FB87}"/>
              </a:ext>
            </a:extLst>
          </p:cNvPr>
          <p:cNvSpPr txBox="1"/>
          <p:nvPr/>
        </p:nvSpPr>
        <p:spPr>
          <a:xfrm>
            <a:off x="9356280" y="1505373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94B7DA1-BF30-4945-AC95-F5B5047D5B42}"/>
              </a:ext>
            </a:extLst>
          </p:cNvPr>
          <p:cNvSpPr txBox="1"/>
          <p:nvPr/>
        </p:nvSpPr>
        <p:spPr>
          <a:xfrm>
            <a:off x="1300261" y="4215369"/>
            <a:ext cx="164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Ребенок узнает о: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053D47E-03B4-464E-BA32-B584EA7434BF}"/>
              </a:ext>
            </a:extLst>
          </p:cNvPr>
          <p:cNvSpPr txBox="1"/>
          <p:nvPr/>
        </p:nvSpPr>
        <p:spPr>
          <a:xfrm>
            <a:off x="6486429" y="4211865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5C89A04-4BC4-4787-9FEF-172C9E2E17E7}"/>
              </a:ext>
            </a:extLst>
          </p:cNvPr>
          <p:cNvSpPr txBox="1"/>
          <p:nvPr/>
        </p:nvSpPr>
        <p:spPr>
          <a:xfrm>
            <a:off x="9507924" y="4211865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5EBCBCA-C411-4650-941A-2E743C4EA5F6}"/>
              </a:ext>
            </a:extLst>
          </p:cNvPr>
          <p:cNvSpPr/>
          <p:nvPr/>
        </p:nvSpPr>
        <p:spPr>
          <a:xfrm>
            <a:off x="0" y="336520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07D0B075-E2BC-4E2F-A767-4A40B733FFC5}"/>
              </a:ext>
            </a:extLst>
          </p:cNvPr>
          <p:cNvGrpSpPr/>
          <p:nvPr/>
        </p:nvGrpSpPr>
        <p:grpSpPr>
          <a:xfrm>
            <a:off x="10651910" y="3320302"/>
            <a:ext cx="1540090" cy="550538"/>
            <a:chOff x="782666" y="2422952"/>
            <a:chExt cx="1540090" cy="550538"/>
          </a:xfrm>
        </p:grpSpPr>
        <p:pic>
          <p:nvPicPr>
            <p:cNvPr id="47" name="Picture 4">
              <a:hlinkClick r:id="rId4"/>
              <a:extLst>
                <a:ext uri="{FF2B5EF4-FFF2-40B4-BE49-F238E27FC236}">
                  <a16:creationId xmlns:a16="http://schemas.microsoft.com/office/drawing/2014/main" xmlns="" id="{984FD57E-F26D-40BD-A5AD-4A2D562C7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BE0680F3-EA62-4CBD-8524-138C2440094C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A3A6C4E9-4E13-427D-A4BB-C756BAB5DAFA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C5CC0872-50D5-4CC0-9CC8-EE566DCE5E09}"/>
              </a:ext>
            </a:extLst>
          </p:cNvPr>
          <p:cNvSpPr/>
          <p:nvPr/>
        </p:nvSpPr>
        <p:spPr>
          <a:xfrm>
            <a:off x="0" y="614966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xmlns="" id="{F5436AF5-92E9-4649-B543-213183047508}"/>
              </a:ext>
            </a:extLst>
          </p:cNvPr>
          <p:cNvGrpSpPr/>
          <p:nvPr/>
        </p:nvGrpSpPr>
        <p:grpSpPr>
          <a:xfrm>
            <a:off x="10651910" y="6099055"/>
            <a:ext cx="1540090" cy="550538"/>
            <a:chOff x="782666" y="2422952"/>
            <a:chExt cx="1540090" cy="550538"/>
          </a:xfrm>
        </p:grpSpPr>
        <p:pic>
          <p:nvPicPr>
            <p:cNvPr id="53" name="Picture 4">
              <a:hlinkClick r:id="rId8"/>
              <a:extLst>
                <a:ext uri="{FF2B5EF4-FFF2-40B4-BE49-F238E27FC236}">
                  <a16:creationId xmlns:a16="http://schemas.microsoft.com/office/drawing/2014/main" xmlns="" id="{13DDE198-F7D7-4019-9032-4C03836EE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xmlns="" id="{5BABC8C3-D147-4635-AEDC-1BFC13D043BD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xmlns="" id="{350CADFB-2B38-4D7A-BDAD-25CCF37B3925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pic>
        <p:nvPicPr>
          <p:cNvPr id="66" name="Рисунок 65" descr="Палатка">
            <a:extLst>
              <a:ext uri="{FF2B5EF4-FFF2-40B4-BE49-F238E27FC236}">
                <a16:creationId xmlns:a16="http://schemas.microsoft.com/office/drawing/2014/main" xmlns="" id="{6E6A3054-08F0-4A12-AEF1-8A1FF97806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6177" y="1540786"/>
            <a:ext cx="1131339" cy="1131339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DC43FCA-DF5F-4E2E-8CB3-B879695C53E8}"/>
              </a:ext>
            </a:extLst>
          </p:cNvPr>
          <p:cNvSpPr txBox="1"/>
          <p:nvPr/>
        </p:nvSpPr>
        <p:spPr>
          <a:xfrm>
            <a:off x="35812" y="2666214"/>
            <a:ext cx="111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ТУРИСТСКО-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КРАЕВЕДЧЕСКАЯ</a:t>
            </a:r>
          </a:p>
        </p:txBody>
      </p:sp>
      <p:pic>
        <p:nvPicPr>
          <p:cNvPr id="68" name="Рисунок 67" descr="Баскетбол">
            <a:extLst>
              <a:ext uri="{FF2B5EF4-FFF2-40B4-BE49-F238E27FC236}">
                <a16:creationId xmlns:a16="http://schemas.microsoft.com/office/drawing/2014/main" xmlns="" id="{FEC39B8C-AF66-420D-A78A-EAE4A074ACB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1713" y="4218191"/>
            <a:ext cx="1080000" cy="108000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D09B4FB2-E720-47A2-A410-33D18D8F1CC0}"/>
              </a:ext>
            </a:extLst>
          </p:cNvPr>
          <p:cNvSpPr txBox="1"/>
          <p:nvPr/>
        </p:nvSpPr>
        <p:spPr>
          <a:xfrm>
            <a:off x="78899" y="5455685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ФИЗКУЛЬТУРНО-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СПОРТИВНАЯ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xmlns="" id="{9955631E-243C-469F-9734-25661315DA0F}"/>
              </a:ext>
            </a:extLst>
          </p:cNvPr>
          <p:cNvGrpSpPr/>
          <p:nvPr/>
        </p:nvGrpSpPr>
        <p:grpSpPr>
          <a:xfrm>
            <a:off x="1200062" y="1872926"/>
            <a:ext cx="1786303" cy="307780"/>
            <a:chOff x="1260978" y="1886032"/>
            <a:chExt cx="1786303" cy="307780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DD269A57-7826-4E67-BE37-5AB650420A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954" r="19475"/>
            <a:stretch/>
          </p:blipFill>
          <p:spPr>
            <a:xfrm rot="5400000">
              <a:off x="1813091" y="1333919"/>
              <a:ext cx="307779" cy="1412006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xmlns="" id="{2D0B8F78-966D-460A-BF31-C0E62AB6E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954" r="19475" b="3250"/>
            <a:stretch/>
          </p:blipFill>
          <p:spPr>
            <a:xfrm rot="5400000">
              <a:off x="2210332" y="1356864"/>
              <a:ext cx="307779" cy="1366118"/>
            </a:xfrm>
            <a:prstGeom prst="rect">
              <a:avLst/>
            </a:prstGeom>
          </p:spPr>
        </p:pic>
      </p:grpSp>
      <p:sp>
        <p:nvSpPr>
          <p:cNvPr id="61" name="Прямоугольник 16">
            <a:extLst>
              <a:ext uri="{FF2B5EF4-FFF2-40B4-BE49-F238E27FC236}">
                <a16:creationId xmlns:a16="http://schemas.microsoft.com/office/drawing/2014/main" xmlns="" id="{72BD2697-480B-48B4-B093-AB78CE334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576" y="1881667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Спортивном туризме</a:t>
            </a: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xmlns="" id="{4FE3D1D9-4CEF-46DC-9234-E5A42E164DD7}"/>
              </a:ext>
            </a:extLst>
          </p:cNvPr>
          <p:cNvGrpSpPr/>
          <p:nvPr/>
        </p:nvGrpSpPr>
        <p:grpSpPr>
          <a:xfrm>
            <a:off x="1198856" y="2230688"/>
            <a:ext cx="1618306" cy="317367"/>
            <a:chOff x="1144120" y="2169164"/>
            <a:chExt cx="1618306" cy="317367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xmlns="" id="{40D09931-9D22-4A03-A079-CA1374114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066" r="59721"/>
            <a:stretch/>
          </p:blipFill>
          <p:spPr>
            <a:xfrm rot="5400000">
              <a:off x="1691440" y="1621844"/>
              <a:ext cx="317366" cy="1412006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xmlns="" id="{011C083A-43F9-4261-9A2F-B2E94043D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066" r="59721" b="3423"/>
            <a:stretch/>
          </p:blipFill>
          <p:spPr>
            <a:xfrm rot="5400000">
              <a:off x="1922270" y="1646375"/>
              <a:ext cx="316631" cy="1363681"/>
            </a:xfrm>
            <a:prstGeom prst="rect">
              <a:avLst/>
            </a:prstGeom>
          </p:spPr>
        </p:pic>
      </p:grpSp>
      <p:sp>
        <p:nvSpPr>
          <p:cNvPr id="78" name="Прямоугольник 16">
            <a:extLst>
              <a:ext uri="{FF2B5EF4-FFF2-40B4-BE49-F238E27FC236}">
                <a16:creationId xmlns:a16="http://schemas.microsoft.com/office/drawing/2014/main" xmlns="" id="{2565D43F-F8EC-444B-B0B7-E2A2229BB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576" y="2228037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Туризме и экологии</a:t>
            </a: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80340110-86A9-485F-B303-07FF8E3A869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87" r="40441"/>
          <a:stretch/>
        </p:blipFill>
        <p:spPr>
          <a:xfrm rot="5400000">
            <a:off x="1743358" y="2047003"/>
            <a:ext cx="307777" cy="1412006"/>
          </a:xfrm>
          <a:prstGeom prst="rect">
            <a:avLst/>
          </a:prstGeom>
        </p:spPr>
      </p:pic>
      <p:sp>
        <p:nvSpPr>
          <p:cNvPr id="80" name="Прямоугольник 16">
            <a:extLst>
              <a:ext uri="{FF2B5EF4-FFF2-40B4-BE49-F238E27FC236}">
                <a16:creationId xmlns:a16="http://schemas.microsoft.com/office/drawing/2014/main" xmlns="" id="{8F6497A0-0806-4855-9243-1A59A83E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084" y="2601445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Краеведении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550C067C-BB66-4335-B6A6-96F779F74602}"/>
              </a:ext>
            </a:extLst>
          </p:cNvPr>
          <p:cNvGrpSpPr/>
          <p:nvPr/>
        </p:nvGrpSpPr>
        <p:grpSpPr>
          <a:xfrm>
            <a:off x="1165084" y="4914604"/>
            <a:ext cx="2412344" cy="345379"/>
            <a:chOff x="1198853" y="4541375"/>
            <a:chExt cx="2412344" cy="345379"/>
          </a:xfrm>
        </p:grpSpPr>
        <p:grpSp>
          <p:nvGrpSpPr>
            <p:cNvPr id="84" name="Группа 83">
              <a:extLst>
                <a:ext uri="{FF2B5EF4-FFF2-40B4-BE49-F238E27FC236}">
                  <a16:creationId xmlns:a16="http://schemas.microsoft.com/office/drawing/2014/main" xmlns="" id="{0A5B17BD-9677-4649-9F6D-EE08F047EFBF}"/>
                </a:ext>
              </a:extLst>
            </p:cNvPr>
            <p:cNvGrpSpPr/>
            <p:nvPr/>
          </p:nvGrpSpPr>
          <p:grpSpPr>
            <a:xfrm>
              <a:off x="1198856" y="4577920"/>
              <a:ext cx="2412341" cy="308834"/>
              <a:chOff x="1330857" y="4923180"/>
              <a:chExt cx="2412341" cy="308834"/>
            </a:xfrm>
          </p:grpSpPr>
          <p:pic>
            <p:nvPicPr>
              <p:cNvPr id="85" name="Рисунок 84">
                <a:extLst>
                  <a:ext uri="{FF2B5EF4-FFF2-40B4-BE49-F238E27FC236}">
                    <a16:creationId xmlns:a16="http://schemas.microsoft.com/office/drawing/2014/main" xmlns="" id="{F34790B8-FAC2-492C-A396-EF9F425C38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79358"/>
              <a:stretch/>
            </p:blipFill>
            <p:spPr>
              <a:xfrm rot="5400000">
                <a:off x="1882443" y="4371594"/>
                <a:ext cx="308833" cy="1412006"/>
              </a:xfrm>
              <a:prstGeom prst="rect">
                <a:avLst/>
              </a:prstGeom>
            </p:spPr>
          </p:pic>
          <p:pic>
            <p:nvPicPr>
              <p:cNvPr id="86" name="Рисунок 85">
                <a:extLst>
                  <a:ext uri="{FF2B5EF4-FFF2-40B4-BE49-F238E27FC236}">
                    <a16:creationId xmlns:a16="http://schemas.microsoft.com/office/drawing/2014/main" xmlns="" id="{11BAE515-25EF-4D1D-BE86-B8A62DD043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r="79358"/>
              <a:stretch/>
            </p:blipFill>
            <p:spPr>
              <a:xfrm rot="5400000">
                <a:off x="2882778" y="4371595"/>
                <a:ext cx="308833" cy="1412006"/>
              </a:xfrm>
              <a:prstGeom prst="rect">
                <a:avLst/>
              </a:prstGeom>
            </p:spPr>
          </p:pic>
        </p:grpSp>
        <p:sp>
          <p:nvSpPr>
            <p:cNvPr id="89" name="Прямоугольник 16">
              <a:extLst>
                <a:ext uri="{FF2B5EF4-FFF2-40B4-BE49-F238E27FC236}">
                  <a16:creationId xmlns:a16="http://schemas.microsoft.com/office/drawing/2014/main" xmlns="" id="{B5F9C67E-4E41-44F2-8C65-C717517BE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8853" y="4541375"/>
              <a:ext cx="2145181" cy="285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Подвижных спортивных играх</a:t>
              </a:r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3CA184EE-6BFB-4C31-A7C0-81A29CFEE833}"/>
              </a:ext>
            </a:extLst>
          </p:cNvPr>
          <p:cNvGrpSpPr/>
          <p:nvPr/>
        </p:nvGrpSpPr>
        <p:grpSpPr>
          <a:xfrm>
            <a:off x="1153055" y="5271142"/>
            <a:ext cx="2145181" cy="307780"/>
            <a:chOff x="1118173" y="5675036"/>
            <a:chExt cx="2145181" cy="307780"/>
          </a:xfrm>
        </p:grpSpPr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xmlns="" id="{D524BB46-5499-4CC7-8CA1-127015801079}"/>
                </a:ext>
              </a:extLst>
            </p:cNvPr>
            <p:cNvGrpSpPr/>
            <p:nvPr/>
          </p:nvGrpSpPr>
          <p:grpSpPr>
            <a:xfrm>
              <a:off x="1141143" y="5675036"/>
              <a:ext cx="1786303" cy="307780"/>
              <a:chOff x="1260978" y="1886032"/>
              <a:chExt cx="1786303" cy="307780"/>
            </a:xfrm>
          </p:grpSpPr>
          <p:pic>
            <p:nvPicPr>
              <p:cNvPr id="82" name="Рисунок 81">
                <a:extLst>
                  <a:ext uri="{FF2B5EF4-FFF2-40B4-BE49-F238E27FC236}">
                    <a16:creationId xmlns:a16="http://schemas.microsoft.com/office/drawing/2014/main" xmlns="" id="{99E6ED90-3397-426C-BB84-5E50E1DE16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9954" r="19475"/>
              <a:stretch/>
            </p:blipFill>
            <p:spPr>
              <a:xfrm rot="5400000">
                <a:off x="1813091" y="1333919"/>
                <a:ext cx="307779" cy="1412006"/>
              </a:xfrm>
              <a:prstGeom prst="rect">
                <a:avLst/>
              </a:prstGeom>
            </p:spPr>
          </p:pic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xmlns="" id="{A69FDDAF-D88B-4C97-B7E3-6CCD946BD9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9954" r="19475" b="3250"/>
              <a:stretch/>
            </p:blipFill>
            <p:spPr>
              <a:xfrm rot="5400000">
                <a:off x="2210332" y="1356864"/>
                <a:ext cx="307779" cy="1366118"/>
              </a:xfrm>
              <a:prstGeom prst="rect">
                <a:avLst/>
              </a:prstGeom>
            </p:spPr>
          </p:pic>
        </p:grpSp>
        <p:sp>
          <p:nvSpPr>
            <p:cNvPr id="90" name="Прямоугольник 16">
              <a:extLst>
                <a:ext uri="{FF2B5EF4-FFF2-40B4-BE49-F238E27FC236}">
                  <a16:creationId xmlns:a16="http://schemas.microsoft.com/office/drawing/2014/main" xmlns="" id="{7C79FAF7-DB7A-4312-A4D5-AA630B5FB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173" y="5675543"/>
              <a:ext cx="2145181" cy="285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Фигурном катании 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5DA3F1D-D4CA-4AB4-B436-6AB7F1C5F6AA}"/>
              </a:ext>
            </a:extLst>
          </p:cNvPr>
          <p:cNvGrpSpPr/>
          <p:nvPr/>
        </p:nvGrpSpPr>
        <p:grpSpPr>
          <a:xfrm>
            <a:off x="1165084" y="4580325"/>
            <a:ext cx="2145181" cy="285750"/>
            <a:chOff x="1182597" y="5255871"/>
            <a:chExt cx="2145181" cy="285750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xmlns="" id="{BE0992DE-5413-424B-91F9-66BAD4ACE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3376"/>
            <a:stretch/>
          </p:blipFill>
          <p:spPr>
            <a:xfrm rot="5400000">
              <a:off x="1772885" y="4688264"/>
              <a:ext cx="248724" cy="1412006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xmlns="" id="{6B9C4E93-399F-495E-909E-D48145B5F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3376"/>
            <a:stretch/>
          </p:blipFill>
          <p:spPr>
            <a:xfrm rot="5400000">
              <a:off x="2436503" y="4690016"/>
              <a:ext cx="253913" cy="1412006"/>
            </a:xfrm>
            <a:prstGeom prst="rect">
              <a:avLst/>
            </a:prstGeom>
          </p:spPr>
        </p:pic>
        <p:sp>
          <p:nvSpPr>
            <p:cNvPr id="91" name="Прямоугольник 16">
              <a:extLst>
                <a:ext uri="{FF2B5EF4-FFF2-40B4-BE49-F238E27FC236}">
                  <a16:creationId xmlns:a16="http://schemas.microsoft.com/office/drawing/2014/main" xmlns="" id="{3DB7709E-56EF-44CC-B5C0-A4F14E428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2597" y="5255871"/>
              <a:ext cx="2145181" cy="2857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10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Спортивном скалолазании 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C689A703-DDF0-4C0C-8362-0444092672D1}"/>
              </a:ext>
            </a:extLst>
          </p:cNvPr>
          <p:cNvSpPr txBox="1"/>
          <p:nvPr/>
        </p:nvSpPr>
        <p:spPr>
          <a:xfrm>
            <a:off x="3154223" y="1578685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xmlns="" id="{CF6CE3EB-3746-4BC6-90BD-AA464B45038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968876" y="2010735"/>
            <a:ext cx="873251" cy="794113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35ED32FF-09E2-42D6-A9BC-02F93C5C70EE}"/>
              </a:ext>
            </a:extLst>
          </p:cNvPr>
          <p:cNvSpPr txBox="1"/>
          <p:nvPr/>
        </p:nvSpPr>
        <p:spPr>
          <a:xfrm>
            <a:off x="3910091" y="1756367"/>
            <a:ext cx="24346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условий, способствующих развитию у обучающихся познавательного и исследовательского интереса к краеведению, приобщения к культурному наследию и истории в крае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6A57E5E1-D263-4A12-8EA6-8EF8ECEF88F6}"/>
              </a:ext>
            </a:extLst>
          </p:cNvPr>
          <p:cNvSpPr txBox="1"/>
          <p:nvPr/>
        </p:nvSpPr>
        <p:spPr>
          <a:xfrm>
            <a:off x="6078753" y="1537944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F94701F7-BA8F-464D-8385-ACB84E471442}"/>
              </a:ext>
            </a:extLst>
          </p:cNvPr>
          <p:cNvSpPr txBox="1"/>
          <p:nvPr/>
        </p:nvSpPr>
        <p:spPr>
          <a:xfrm>
            <a:off x="6556623" y="1847974"/>
            <a:ext cx="31602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навыки туристского быта, ориентирования на местности и карте основы техники пешеходного туризма;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сформированное ответственное отношение к сохранению традиций и истории своего края и России 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xmlns="" id="{FEE7FE8A-26E9-4CB5-A6C8-CFE84CDB5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1173" y="1909734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F863BA02-A158-4860-9898-F8E42508D746}"/>
              </a:ext>
            </a:extLst>
          </p:cNvPr>
          <p:cNvSpPr txBox="1"/>
          <p:nvPr/>
        </p:nvSpPr>
        <p:spPr>
          <a:xfrm>
            <a:off x="10182046" y="1902113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22F642BC-71E1-45EE-8401-3CF11E417C57}"/>
              </a:ext>
            </a:extLst>
          </p:cNvPr>
          <p:cNvSpPr txBox="1"/>
          <p:nvPr/>
        </p:nvSpPr>
        <p:spPr>
          <a:xfrm>
            <a:off x="10203504" y="2669344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100" name="Рисунок 99" descr="Школа">
            <a:extLst>
              <a:ext uri="{FF2B5EF4-FFF2-40B4-BE49-F238E27FC236}">
                <a16:creationId xmlns:a16="http://schemas.microsoft.com/office/drawing/2014/main" xmlns="" id="{B388D700-7C2C-43DB-B8E9-EAFF82C9860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9781173" y="2595787"/>
            <a:ext cx="367688" cy="367688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78E6C5B7-5B84-482C-8EFB-40EA63EF817B}"/>
              </a:ext>
            </a:extLst>
          </p:cNvPr>
          <p:cNvSpPr txBox="1"/>
          <p:nvPr/>
        </p:nvSpPr>
        <p:spPr>
          <a:xfrm>
            <a:off x="3655067" y="4363989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xmlns="" id="{40A75BF2-1E69-4CF2-B9B1-29E03B88B5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469720" y="4796039"/>
            <a:ext cx="873251" cy="794113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A87B3E76-0F61-445E-AE63-750DA69D89D3}"/>
              </a:ext>
            </a:extLst>
          </p:cNvPr>
          <p:cNvSpPr txBox="1"/>
          <p:nvPr/>
        </p:nvSpPr>
        <p:spPr>
          <a:xfrm>
            <a:off x="4407390" y="4631883"/>
            <a:ext cx="2434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здорового образа жизни на основе физического воспитания личности, получения начальных знаний о физической культуре и спорте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CC7A8BED-E938-4624-A072-F1317B3127F7}"/>
              </a:ext>
            </a:extLst>
          </p:cNvPr>
          <p:cNvSpPr txBox="1"/>
          <p:nvPr/>
        </p:nvSpPr>
        <p:spPr>
          <a:xfrm>
            <a:off x="7249212" y="4573790"/>
            <a:ext cx="2503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научится </a:t>
            </a: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выполнять физические упражнения, направленные на развитие физических качеств;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приобретет навыки публичных выступлений, волевые качества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xmlns="" id="{F426ED46-F5AE-4830-89AB-5102AA11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8660" y="5202412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E44248E3-66B3-493C-B239-0704E67D6041}"/>
              </a:ext>
            </a:extLst>
          </p:cNvPr>
          <p:cNvSpPr txBox="1"/>
          <p:nvPr/>
        </p:nvSpPr>
        <p:spPr>
          <a:xfrm>
            <a:off x="10219533" y="5194791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4A4F5692-FF31-4CED-BD82-D67D0F26944F}"/>
              </a:ext>
            </a:extLst>
          </p:cNvPr>
          <p:cNvSpPr txBox="1"/>
          <p:nvPr/>
        </p:nvSpPr>
        <p:spPr>
          <a:xfrm>
            <a:off x="10245326" y="5681786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108" name="Рисунок 107" descr="Школа">
            <a:extLst>
              <a:ext uri="{FF2B5EF4-FFF2-40B4-BE49-F238E27FC236}">
                <a16:creationId xmlns:a16="http://schemas.microsoft.com/office/drawing/2014/main" xmlns="" id="{34F1F669-4676-47E4-9C76-2BA1A768F81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9822995" y="5623701"/>
            <a:ext cx="367688" cy="367688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C14AF7B8-23D1-42F5-9EF5-D2A62A54718B}"/>
              </a:ext>
            </a:extLst>
          </p:cNvPr>
          <p:cNvGrpSpPr/>
          <p:nvPr/>
        </p:nvGrpSpPr>
        <p:grpSpPr>
          <a:xfrm>
            <a:off x="9752382" y="4567386"/>
            <a:ext cx="383384" cy="505671"/>
            <a:chOff x="4475354" y="3747141"/>
            <a:chExt cx="698568" cy="921388"/>
          </a:xfrm>
        </p:grpSpPr>
        <p:pic>
          <p:nvPicPr>
            <p:cNvPr id="10" name="Рисунок 9" descr="Школа">
              <a:extLst>
                <a:ext uri="{FF2B5EF4-FFF2-40B4-BE49-F238E27FC236}">
                  <a16:creationId xmlns:a16="http://schemas.microsoft.com/office/drawing/2014/main" xmlns="" id="{8490D73A-7E04-4DE4-9FE1-4C05964F4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 r="24770"/>
            <a:stretch/>
          </p:blipFill>
          <p:spPr>
            <a:xfrm>
              <a:off x="4475354" y="3747141"/>
              <a:ext cx="687904" cy="914400"/>
            </a:xfrm>
            <a:prstGeom prst="rect">
              <a:avLst/>
            </a:prstGeom>
          </p:spPr>
        </p:pic>
        <p:pic>
          <p:nvPicPr>
            <p:cNvPr id="8" name="Рисунок 7" descr="Гимнастические упражнения">
              <a:extLst>
                <a:ext uri="{FF2B5EF4-FFF2-40B4-BE49-F238E27FC236}">
                  <a16:creationId xmlns:a16="http://schemas.microsoft.com/office/drawing/2014/main" xmlns="" id="{E3AE653B-F85C-4688-A1A7-030D2D90E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4807233" y="4301840"/>
              <a:ext cx="366689" cy="366689"/>
            </a:xfrm>
            <a:prstGeom prst="rect">
              <a:avLst/>
            </a:prstGeom>
          </p:spPr>
        </p:pic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1805DEB3-2C74-414B-9AF1-54C7DE8ADFE4}"/>
              </a:ext>
            </a:extLst>
          </p:cNvPr>
          <p:cNvSpPr txBox="1"/>
          <p:nvPr/>
        </p:nvSpPr>
        <p:spPr>
          <a:xfrm>
            <a:off x="10245326" y="4713981"/>
            <a:ext cx="19724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спорта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D752C524-2A8D-48A0-AD17-72703095ED1C}"/>
              </a:ext>
            </a:extLst>
          </p:cNvPr>
          <p:cNvSpPr txBox="1"/>
          <p:nvPr/>
        </p:nvSpPr>
        <p:spPr>
          <a:xfrm>
            <a:off x="2158420" y="3385818"/>
            <a:ext cx="8406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туристско-краеведческой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D3CB67DA-AC81-4D49-B79C-932A21317ABB}"/>
              </a:ext>
            </a:extLst>
          </p:cNvPr>
          <p:cNvSpPr txBox="1"/>
          <p:nvPr/>
        </p:nvSpPr>
        <p:spPr>
          <a:xfrm>
            <a:off x="2189817" y="6162509"/>
            <a:ext cx="8507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физкультурно-спортивной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sp>
        <p:nvSpPr>
          <p:cNvPr id="112" name="Свиток: горизонтальный 111">
            <a:extLst>
              <a:ext uri="{FF2B5EF4-FFF2-40B4-BE49-F238E27FC236}">
                <a16:creationId xmlns:a16="http://schemas.microsoft.com/office/drawing/2014/main" xmlns="" id="{EB092A73-D1A1-4C50-92B9-5A82887FAF8A}"/>
              </a:ext>
            </a:extLst>
          </p:cNvPr>
          <p:cNvSpPr/>
          <p:nvPr/>
        </p:nvSpPr>
        <p:spPr>
          <a:xfrm>
            <a:off x="-4842" y="1299643"/>
            <a:ext cx="12196842" cy="2735576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Свиток: горизонтальный 113">
            <a:extLst>
              <a:ext uri="{FF2B5EF4-FFF2-40B4-BE49-F238E27FC236}">
                <a16:creationId xmlns:a16="http://schemas.microsoft.com/office/drawing/2014/main" xmlns="" id="{8813B382-6F0C-48DA-B2C7-B0B41679A06C}"/>
              </a:ext>
            </a:extLst>
          </p:cNvPr>
          <p:cNvSpPr/>
          <p:nvPr/>
        </p:nvSpPr>
        <p:spPr>
          <a:xfrm>
            <a:off x="-15287" y="3997761"/>
            <a:ext cx="12196842" cy="2860240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жми 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-520249" y="6466624"/>
            <a:ext cx="287553" cy="2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57403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66943270"/>
              </p:ext>
            </p:extLst>
          </p:nvPr>
        </p:nvGraphicFramePr>
        <p:xfrm>
          <a:off x="3443808" y="3146467"/>
          <a:ext cx="4803674" cy="2882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240075" y="2370280"/>
            <a:ext cx="696024" cy="294119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Зад</a:t>
            </a:r>
            <a:r>
              <a:rPr lang="ru-RU" sz="2800" dirty="0">
                <a:solidFill>
                  <a:schemeClr val="bg1"/>
                </a:solidFill>
              </a:rPr>
              <a:t>ача</a:t>
            </a: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5840480" y="1844824"/>
            <a:ext cx="0" cy="4733397"/>
          </a:xfrm>
          <a:prstGeom prst="line">
            <a:avLst/>
          </a:prstGeom>
          <a:ln w="57150">
            <a:solidFill>
              <a:srgbClr val="5F7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H="1">
            <a:off x="266647" y="4199880"/>
            <a:ext cx="11552290" cy="0"/>
          </a:xfrm>
          <a:prstGeom prst="line">
            <a:avLst/>
          </a:prstGeom>
          <a:ln w="57150">
            <a:solidFill>
              <a:srgbClr val="5F77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128947" y="152165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</a:rPr>
              <a:t>Общительный </a:t>
            </a:r>
            <a:r>
              <a:rPr lang="ru-RU" b="1" dirty="0">
                <a:solidFill>
                  <a:srgbClr val="FFC000"/>
                </a:solidFill>
              </a:rPr>
              <a:t>– Ориентированный на задачу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7871751" y="1508956"/>
            <a:ext cx="4229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335175"/>
                </a:solidFill>
              </a:defRPr>
            </a:lvl1pPr>
          </a:lstStyle>
          <a:p>
            <a:pPr algn="r"/>
            <a:r>
              <a:rPr lang="ru-RU" sz="2000" dirty="0"/>
              <a:t>Общительный – </a:t>
            </a:r>
            <a:r>
              <a:rPr lang="ru-RU" sz="2000" dirty="0">
                <a:solidFill>
                  <a:srgbClr val="FFC000"/>
                </a:solidFill>
              </a:rPr>
              <a:t>Ориентированный на отношения со сверстниками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0223" y="4351905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335175"/>
                </a:solidFill>
              </a:defRPr>
            </a:lvl1pPr>
          </a:lstStyle>
          <a:p>
            <a:r>
              <a:rPr lang="ru-RU" dirty="0"/>
              <a:t>Замкнутый </a:t>
            </a:r>
            <a:r>
              <a:rPr lang="ru-RU" dirty="0">
                <a:solidFill>
                  <a:srgbClr val="FFC000"/>
                </a:solidFill>
              </a:rPr>
              <a:t>– Ориентированный </a:t>
            </a:r>
            <a:br>
              <a:rPr lang="ru-RU" dirty="0">
                <a:solidFill>
                  <a:srgbClr val="FFC000"/>
                </a:solidFill>
              </a:rPr>
            </a:br>
            <a:r>
              <a:rPr lang="ru-RU" dirty="0">
                <a:solidFill>
                  <a:srgbClr val="FFC000"/>
                </a:solidFill>
              </a:rPr>
              <a:t>на задачу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075067" y="4290869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600" b="1">
                <a:solidFill>
                  <a:srgbClr val="335175"/>
                </a:solidFill>
              </a:defRPr>
            </a:lvl1pPr>
          </a:lstStyle>
          <a:p>
            <a:r>
              <a:rPr lang="ru-RU" sz="2000" dirty="0"/>
              <a:t>Замкнутый – </a:t>
            </a:r>
            <a:r>
              <a:rPr lang="ru-RU" sz="2000" dirty="0">
                <a:solidFill>
                  <a:srgbClr val="FFC000"/>
                </a:solidFill>
              </a:rPr>
              <a:t>Ориентированный </a:t>
            </a:r>
            <a:br>
              <a:rPr lang="ru-RU" sz="2000" dirty="0">
                <a:solidFill>
                  <a:srgbClr val="FFC000"/>
                </a:solidFill>
              </a:rPr>
            </a:br>
            <a:r>
              <a:rPr lang="ru-RU" sz="2000" dirty="0">
                <a:solidFill>
                  <a:srgbClr val="FFC000"/>
                </a:solidFill>
              </a:rPr>
              <a:t>на отношения со сверстниками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0C27C0B-78C6-48CE-86CF-20491A4748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xmlns="" id="{79E3D0BF-9BF0-4AD0-A43B-A2D77BF9C45A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xmlns="" id="{23025EA6-646A-4EA5-80FB-DFB29369B175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xmlns="" id="{207E8858-81DB-4406-85FD-41FFBE83E3FC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xmlns="" id="{C05944E6-20A6-4737-8BD5-66C1E30FBB08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xmlns="" id="{54520019-5B72-40D8-A9FA-2AF59CFAD1C7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F1E17442-DBC5-4876-AA12-9E7C31EFA8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sp>
        <p:nvSpPr>
          <p:cNvPr id="62" name="Rectangle 43">
            <a:extLst>
              <a:ext uri="{FF2B5EF4-FFF2-40B4-BE49-F238E27FC236}">
                <a16:creationId xmlns:a16="http://schemas.microsoft.com/office/drawing/2014/main" xmlns="" id="{D5A21C6F-FC52-4F7A-8AB1-84260646B51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20854" y="284909"/>
            <a:ext cx="10871146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К какому типу Вы отнесете </a:t>
            </a:r>
            <a:br>
              <a:rPr lang="ru-RU" altLang="ru-RU" sz="3400" dirty="0">
                <a:solidFill>
                  <a:srgbClr val="335175"/>
                </a:solidFill>
                <a:latin typeface="Arial"/>
              </a:rPr>
            </a:b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своего ребенка </a:t>
            </a:r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/ себя? </a:t>
            </a:r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1CFF7B5C-F18C-4D95-86A0-CD035F4730A2}"/>
              </a:ext>
            </a:extLst>
          </p:cNvPr>
          <p:cNvGrpSpPr/>
          <p:nvPr/>
        </p:nvGrpSpPr>
        <p:grpSpPr>
          <a:xfrm>
            <a:off x="3100666" y="2246121"/>
            <a:ext cx="2395091" cy="952347"/>
            <a:chOff x="631988" y="2296216"/>
            <a:chExt cx="2395091" cy="952347"/>
          </a:xfrm>
        </p:grpSpPr>
        <p:pic>
          <p:nvPicPr>
            <p:cNvPr id="31" name="Picture 4">
              <a:hlinkClick r:id="rId10" action="ppaction://hlinksldjump"/>
              <a:extLst>
                <a:ext uri="{FF2B5EF4-FFF2-40B4-BE49-F238E27FC236}">
                  <a16:creationId xmlns:a16="http://schemas.microsoft.com/office/drawing/2014/main" xmlns="" id="{C5C3E26E-9A99-4781-92B3-2D90774F9D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8968A987-BE2D-4594-B2C5-2BF5DD75CE05}"/>
                </a:ext>
              </a:extLst>
            </p:cNvPr>
            <p:cNvSpPr/>
            <p:nvPr/>
          </p:nvSpPr>
          <p:spPr>
            <a:xfrm>
              <a:off x="631988" y="2556999"/>
              <a:ext cx="8675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D2BB59F9-D140-4CED-9FCD-89CBF534CBCF}"/>
                </a:ext>
              </a:extLst>
            </p:cNvPr>
            <p:cNvSpPr/>
            <p:nvPr/>
          </p:nvSpPr>
          <p:spPr>
            <a:xfrm>
              <a:off x="2071689" y="2553311"/>
              <a:ext cx="9553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FFC000"/>
                  </a:solidFill>
                </a:rPr>
                <a:t>-СЮДА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F43ACF01-32DA-4847-B587-7424BB12A401}"/>
              </a:ext>
            </a:extLst>
          </p:cNvPr>
          <p:cNvGrpSpPr/>
          <p:nvPr/>
        </p:nvGrpSpPr>
        <p:grpSpPr>
          <a:xfrm>
            <a:off x="6155419" y="2256150"/>
            <a:ext cx="2395091" cy="952347"/>
            <a:chOff x="631988" y="2296216"/>
            <a:chExt cx="2395091" cy="952347"/>
          </a:xfrm>
        </p:grpSpPr>
        <p:pic>
          <p:nvPicPr>
            <p:cNvPr id="48" name="Picture 4">
              <a:hlinkClick r:id="rId17" action="ppaction://hlinksldjump"/>
              <a:extLst>
                <a:ext uri="{FF2B5EF4-FFF2-40B4-BE49-F238E27FC236}">
                  <a16:creationId xmlns:a16="http://schemas.microsoft.com/office/drawing/2014/main" xmlns="" id="{73C5BF1F-2F93-43DF-9557-349420AEB9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42255AB9-B7AB-4285-8B5C-368DE80BEA74}"/>
                </a:ext>
              </a:extLst>
            </p:cNvPr>
            <p:cNvSpPr/>
            <p:nvPr/>
          </p:nvSpPr>
          <p:spPr>
            <a:xfrm>
              <a:off x="631988" y="2556999"/>
              <a:ext cx="8675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7E0ED38D-741F-4BD5-B9F2-C832F19AF5A0}"/>
                </a:ext>
              </a:extLst>
            </p:cNvPr>
            <p:cNvSpPr/>
            <p:nvPr/>
          </p:nvSpPr>
          <p:spPr>
            <a:xfrm>
              <a:off x="2071689" y="2553311"/>
              <a:ext cx="9553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FFC000"/>
                  </a:solidFill>
                </a:rPr>
                <a:t>-СЮДА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92DD18C7-DCC4-4504-A1F5-FBBAC481D031}"/>
              </a:ext>
            </a:extLst>
          </p:cNvPr>
          <p:cNvGrpSpPr/>
          <p:nvPr/>
        </p:nvGrpSpPr>
        <p:grpSpPr>
          <a:xfrm>
            <a:off x="6306684" y="5693114"/>
            <a:ext cx="2395091" cy="952347"/>
            <a:chOff x="631988" y="2296216"/>
            <a:chExt cx="2395091" cy="952347"/>
          </a:xfrm>
        </p:grpSpPr>
        <p:pic>
          <p:nvPicPr>
            <p:cNvPr id="68" name="Picture 4">
              <a:hlinkClick r:id="rId18" action="ppaction://hlinksldjump"/>
              <a:extLst>
                <a:ext uri="{FF2B5EF4-FFF2-40B4-BE49-F238E27FC236}">
                  <a16:creationId xmlns:a16="http://schemas.microsoft.com/office/drawing/2014/main" xmlns="" id="{DE3CC8D5-BEA1-426C-852D-6909E16E99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xmlns="" id="{3814E150-3E16-4304-B95E-3E1D1D17C68C}"/>
                </a:ext>
              </a:extLst>
            </p:cNvPr>
            <p:cNvSpPr/>
            <p:nvPr/>
          </p:nvSpPr>
          <p:spPr>
            <a:xfrm>
              <a:off x="631988" y="2556999"/>
              <a:ext cx="8675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xmlns="" id="{39F5033A-EC2C-46E9-9981-F4F1D029CCB9}"/>
                </a:ext>
              </a:extLst>
            </p:cNvPr>
            <p:cNvSpPr/>
            <p:nvPr/>
          </p:nvSpPr>
          <p:spPr>
            <a:xfrm>
              <a:off x="2071689" y="2553311"/>
              <a:ext cx="9553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FFC000"/>
                  </a:solidFill>
                </a:rPr>
                <a:t>-СЮДА</a:t>
              </a:r>
            </a:p>
          </p:txBody>
        </p:sp>
      </p:grpSp>
      <mc:AlternateContent xmlns:mc="http://schemas.openxmlformats.org/markup-compatibility/2006">
        <mc:Choice xmlns:p14="http://schemas.microsoft.com/office/powerpoint/2010/main" xmlns="" Requires="p14">
          <p:contentPart p14:bwMode="auto" r:id="rId19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48FF3CC8-AC56-45D5-9001-9F402297FB85}"/>
                  </a:ext>
                </a:extLst>
              </p14:cNvPr>
              <p14:cNvContentPartPr/>
              <p14:nvPr/>
            </p14:nvContentPartPr>
            <p14:xfrm>
              <a:off x="447984" y="2376936"/>
              <a:ext cx="360" cy="360"/>
            </p14:xfrm>
          </p:contentPart>
        </mc:Choice>
        <mc:Fallback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48FF3CC8-AC56-45D5-9001-9F402297FB85}"/>
                  </a:ext>
                </a:extLst>
              </p:cNvPr>
              <p:cNvPicPr/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393984" y="226929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22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7767B810-F6EF-441B-83F2-752B79E0E075}"/>
                  </a:ext>
                </a:extLst>
              </p14:cNvPr>
              <p14:cNvContentPartPr/>
              <p14:nvPr/>
            </p14:nvContentPartPr>
            <p14:xfrm>
              <a:off x="456984" y="2386296"/>
              <a:ext cx="1506240" cy="19440"/>
            </p14:xfrm>
          </p:contentPart>
        </mc:Choice>
        <mc:Fallback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7767B810-F6EF-441B-83F2-752B79E0E075}"/>
                  </a:ext>
                </a:extLst>
              </p:cNvPr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402984" y="2278296"/>
                <a:ext cx="161388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24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CD8FC321-A8DB-443B-91E3-E9058E69CC22}"/>
                  </a:ext>
                </a:extLst>
              </p14:cNvPr>
              <p14:cNvContentPartPr/>
              <p14:nvPr/>
            </p14:nvContentPartPr>
            <p14:xfrm>
              <a:off x="10250064" y="2385936"/>
              <a:ext cx="1481040" cy="66240"/>
            </p14:xfrm>
          </p:contentPart>
        </mc:Choice>
        <mc:Fallback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D8FC321-A8DB-443B-91E3-E9058E69CC22}"/>
                  </a:ext>
                </a:extLst>
              </p:cNvPr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10196424" y="2278296"/>
                <a:ext cx="158868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2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92AD5621-CC87-4D4A-A8F7-213771A24EEE}"/>
                  </a:ext>
                </a:extLst>
              </p14:cNvPr>
              <p14:cNvContentPartPr/>
              <p14:nvPr/>
            </p14:nvContentPartPr>
            <p14:xfrm>
              <a:off x="392904" y="5177016"/>
              <a:ext cx="1565280" cy="54000"/>
            </p14:xfrm>
          </p:contentPart>
        </mc:Choice>
        <mc:Fallback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92AD5621-CC87-4D4A-A8F7-213771A24EEE}"/>
                  </a:ext>
                </a:extLst>
              </p:cNvPr>
              <p:cNvPicPr/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338904" y="5069016"/>
                <a:ext cx="1672920" cy="26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="" Requires="p14">
          <p:contentPart p14:bwMode="auto" r:id="rId2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8B26814A-F081-4A9A-824D-E6C7F744CA7B}"/>
                  </a:ext>
                </a:extLst>
              </p14:cNvPr>
              <p14:cNvContentPartPr/>
              <p14:nvPr/>
            </p14:nvContentPartPr>
            <p14:xfrm>
              <a:off x="10021464" y="5146776"/>
              <a:ext cx="1724040" cy="65520"/>
            </p14:xfrm>
          </p:contentPart>
        </mc:Choice>
        <mc:Fallback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B26814A-F081-4A9A-824D-E6C7F744CA7B}"/>
                  </a:ext>
                </a:extLst>
              </p:cNvPr>
              <p:cNvPicPr/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9967824" y="5038776"/>
                <a:ext cx="1831680" cy="281160"/>
              </a:xfrm>
              <a:prstGeom prst="rect">
                <a:avLst/>
              </a:prstGeom>
            </p:spPr>
          </p:pic>
        </mc:Fallback>
      </mc:AlternateContent>
      <p:sp>
        <p:nvSpPr>
          <p:cNvPr id="95" name="TextBox 94"/>
          <p:cNvSpPr txBox="1"/>
          <p:nvPr/>
        </p:nvSpPr>
        <p:spPr>
          <a:xfrm>
            <a:off x="350263" y="2206657"/>
            <a:ext cx="28122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335175"/>
                </a:solidFill>
              </a:rPr>
              <a:t>Доминирующий</a:t>
            </a:r>
            <a:r>
              <a:rPr lang="ru-RU" sz="1600" dirty="0">
                <a:solidFill>
                  <a:srgbClr val="335175"/>
                </a:solidFill>
              </a:rPr>
              <a:t/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Прямой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Требовательный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Решительный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Непреклонный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Предпочитает действовать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701775" y="2229505"/>
            <a:ext cx="3140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u="sng" dirty="0">
                <a:solidFill>
                  <a:srgbClr val="335175"/>
                </a:solidFill>
              </a:rPr>
              <a:t>Вдохновляющий</a:t>
            </a:r>
            <a:br>
              <a:rPr lang="ru-RU" sz="1600" b="1" u="sng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Легко оказывает влияние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Впечатлительный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Предпочитает взаимодействовать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Ярко выражает себя</a:t>
            </a:r>
            <a:br>
              <a:rPr lang="ru-RU" sz="1600" dirty="0">
                <a:solidFill>
                  <a:srgbClr val="335175"/>
                </a:solidFill>
              </a:rPr>
            </a:br>
            <a:r>
              <a:rPr lang="ru-RU" sz="1600" dirty="0">
                <a:solidFill>
                  <a:srgbClr val="335175"/>
                </a:solidFill>
              </a:rPr>
              <a:t>Проявляет интерес к сверстникам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858497" y="4998762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400" u="sng">
                <a:solidFill>
                  <a:srgbClr val="335175"/>
                </a:solidFill>
              </a:defRPr>
            </a:lvl1pPr>
          </a:lstStyle>
          <a:p>
            <a:r>
              <a:rPr lang="ru-RU" sz="1600" b="1" dirty="0"/>
              <a:t>Поддерживающий</a:t>
            </a:r>
            <a:br>
              <a:rPr lang="ru-RU" sz="1600" b="1" dirty="0"/>
            </a:br>
            <a:r>
              <a:rPr lang="ru-RU" sz="1600" u="none" dirty="0"/>
              <a:t>Стабильный</a:t>
            </a:r>
            <a:br>
              <a:rPr lang="ru-RU" sz="1600" u="none" dirty="0"/>
            </a:br>
            <a:r>
              <a:rPr lang="ru-RU" sz="1600" u="none" dirty="0"/>
              <a:t>Последовательный</a:t>
            </a:r>
            <a:br>
              <a:rPr lang="ru-RU" sz="1600" u="none" dirty="0"/>
            </a:br>
            <a:r>
              <a:rPr lang="ru-RU" sz="1600" u="none" dirty="0"/>
              <a:t>Чувствительный</a:t>
            </a:r>
            <a:br>
              <a:rPr lang="ru-RU" sz="1600" u="none" dirty="0"/>
            </a:br>
            <a:r>
              <a:rPr lang="ru-RU" sz="1600" u="none" dirty="0"/>
              <a:t>Предпочитает статус-кво</a:t>
            </a:r>
            <a:br>
              <a:rPr lang="ru-RU" sz="1600" u="none" dirty="0"/>
            </a:br>
            <a:r>
              <a:rPr lang="ru-RU" sz="1600" u="none" dirty="0"/>
              <a:t>Застенчивый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50263" y="4998236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u="sng">
                <a:solidFill>
                  <a:srgbClr val="335175"/>
                </a:solidFill>
              </a:defRPr>
            </a:lvl1pPr>
          </a:lstStyle>
          <a:p>
            <a:r>
              <a:rPr lang="ru-RU" sz="1600" b="1" dirty="0"/>
              <a:t>Осмотрительный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u="none" dirty="0"/>
              <a:t>Все просчитывает</a:t>
            </a:r>
            <a:br>
              <a:rPr lang="ru-RU" sz="1600" u="none" dirty="0"/>
            </a:br>
            <a:r>
              <a:rPr lang="ru-RU" sz="1600" u="none" dirty="0"/>
              <a:t>Знающий</a:t>
            </a:r>
            <a:br>
              <a:rPr lang="ru-RU" sz="1600" u="none" dirty="0"/>
            </a:br>
            <a:r>
              <a:rPr lang="ru-RU" sz="1600" u="none" dirty="0"/>
              <a:t>Добросовестный</a:t>
            </a:r>
            <a:br>
              <a:rPr lang="ru-RU" sz="1600" u="none" dirty="0"/>
            </a:br>
            <a:r>
              <a:rPr lang="ru-RU" sz="1600" u="none" dirty="0"/>
              <a:t>Склонен к размышлениям</a:t>
            </a:r>
            <a:br>
              <a:rPr lang="ru-RU" sz="1600" u="none" dirty="0"/>
            </a:br>
            <a:r>
              <a:rPr lang="ru-RU" sz="1600" u="none" dirty="0"/>
              <a:t>Осторожный</a:t>
            </a:r>
          </a:p>
        </p:txBody>
      </p:sp>
      <p:pic>
        <p:nvPicPr>
          <p:cNvPr id="3" name="жми 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0"/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110223" y="6945623"/>
            <a:ext cx="231559" cy="231559"/>
          </a:xfrm>
          <a:prstGeom prst="rect">
            <a:avLst/>
          </a:prstGeom>
        </p:spPr>
      </p:pic>
      <p:pic>
        <p:nvPicPr>
          <p:cNvPr id="4" name="жми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32"/>
              </p:ext>
            </p:extLst>
          </p:nvPr>
        </p:nvPicPr>
        <p:blipFill>
          <a:blip r:embed="rId33" cstate="print"/>
          <a:stretch>
            <a:fillRect/>
          </a:stretch>
        </p:blipFill>
        <p:spPr>
          <a:xfrm>
            <a:off x="456984" y="6934766"/>
            <a:ext cx="265088" cy="265088"/>
          </a:xfrm>
          <a:prstGeom prst="rect">
            <a:avLst/>
          </a:prstGeom>
        </p:spPr>
      </p:pic>
      <p:pic>
        <p:nvPicPr>
          <p:cNvPr id="5" name="жми 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34"/>
              </p:ext>
            </p:extLst>
          </p:nvPr>
        </p:nvPicPr>
        <p:blipFill>
          <a:blip r:embed="rId35" cstate="print"/>
          <a:stretch>
            <a:fillRect/>
          </a:stretch>
        </p:blipFill>
        <p:spPr>
          <a:xfrm>
            <a:off x="813097" y="6935606"/>
            <a:ext cx="251592" cy="251592"/>
          </a:xfrm>
          <a:prstGeom prst="rect">
            <a:avLst/>
          </a:prstGeom>
        </p:spPr>
      </p:pic>
      <p:pic>
        <p:nvPicPr>
          <p:cNvPr id="6" name="жми 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36"/>
              </p:ext>
            </p:extLst>
          </p:nvPr>
        </p:nvPicPr>
        <p:blipFill>
          <a:blip r:embed="rId35" cstate="print"/>
          <a:stretch>
            <a:fillRect/>
          </a:stretch>
        </p:blipFill>
        <p:spPr>
          <a:xfrm>
            <a:off x="1171134" y="6948262"/>
            <a:ext cx="251592" cy="251592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xmlns="" id="{050A53A2-4EA4-410A-A143-E224CF560416}"/>
              </a:ext>
            </a:extLst>
          </p:cNvPr>
          <p:cNvGrpSpPr/>
          <p:nvPr/>
        </p:nvGrpSpPr>
        <p:grpSpPr>
          <a:xfrm>
            <a:off x="3137948" y="5674483"/>
            <a:ext cx="2395091" cy="952347"/>
            <a:chOff x="631988" y="2296216"/>
            <a:chExt cx="2395091" cy="952347"/>
          </a:xfrm>
        </p:grpSpPr>
        <p:pic>
          <p:nvPicPr>
            <p:cNvPr id="64" name="Picture 4">
              <a:hlinkClick r:id="rId37" action="ppaction://hlinksldjump"/>
              <a:extLst>
                <a:ext uri="{FF2B5EF4-FFF2-40B4-BE49-F238E27FC236}">
                  <a16:creationId xmlns:a16="http://schemas.microsoft.com/office/drawing/2014/main" xmlns="" id="{A03986DE-06BD-4DFA-AF07-AD89F400B1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xmlns="" id="{79F07253-5CA1-4503-832F-465008D4995D}"/>
                </a:ext>
              </a:extLst>
            </p:cNvPr>
            <p:cNvSpPr/>
            <p:nvPr/>
          </p:nvSpPr>
          <p:spPr>
            <a:xfrm>
              <a:off x="631988" y="2556999"/>
              <a:ext cx="8675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xmlns="" id="{16EFEBB4-F06D-48BE-9DB0-C970FC2B87BE}"/>
                </a:ext>
              </a:extLst>
            </p:cNvPr>
            <p:cNvSpPr/>
            <p:nvPr/>
          </p:nvSpPr>
          <p:spPr>
            <a:xfrm>
              <a:off x="2071689" y="2553311"/>
              <a:ext cx="9553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rgbClr val="FFC000"/>
                  </a:solidFill>
                </a:rPr>
                <a:t>-СЮДА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294652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6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605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605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702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702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4944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6944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181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53" grpId="0">
        <p:bldSub>
          <a:bldChart bld="category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43"/>
          <p:cNvSpPr txBox="1">
            <a:spLocks noChangeArrowheads="1"/>
          </p:cNvSpPr>
          <p:nvPr/>
        </p:nvSpPr>
        <p:spPr bwMode="gray">
          <a:xfrm>
            <a:off x="1460092" y="273777"/>
            <a:ext cx="8835901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Общительный</a:t>
            </a: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 </a:t>
            </a:r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–</a:t>
            </a: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 </a:t>
            </a:r>
            <a:br>
              <a:rPr lang="ru-RU" altLang="ru-RU" sz="3400" dirty="0">
                <a:solidFill>
                  <a:srgbClr val="FFC000"/>
                </a:solidFill>
                <a:latin typeface="Arial"/>
              </a:rPr>
            </a:b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Ориентированный на задачу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05960" y="6112407"/>
            <a:ext cx="302770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46645"/>
                </a:solidFill>
              </a:rPr>
              <a:t>– мощная, престижная</a:t>
            </a:r>
            <a:r>
              <a:rPr lang="ru-RU" b="1" dirty="0">
                <a:solidFill>
                  <a:srgbClr val="146645"/>
                </a:solidFill>
              </a:rPr>
              <a:t/>
            </a:r>
            <a:br>
              <a:rPr lang="ru-RU" b="1" dirty="0">
                <a:solidFill>
                  <a:srgbClr val="146645"/>
                </a:solidFill>
              </a:rPr>
            </a:br>
            <a:endParaRPr lang="ru-RU" b="1" dirty="0">
              <a:solidFill>
                <a:srgbClr val="146645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31801" y="4046598"/>
            <a:ext cx="66041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35175"/>
                </a:solidFill>
              </a:rPr>
              <a:t>- нерешительности 	         </a:t>
            </a:r>
            <a:br>
              <a:rPr lang="ru-RU" sz="2000" dirty="0">
                <a:solidFill>
                  <a:srgbClr val="335175"/>
                </a:solidFill>
              </a:rPr>
            </a:br>
            <a:r>
              <a:rPr lang="ru-RU" sz="2000" dirty="0">
                <a:solidFill>
                  <a:srgbClr val="335175"/>
                </a:solidFill>
              </a:rPr>
              <a:t>- разговоров, не подкрепленных действиями</a:t>
            </a:r>
            <a:br>
              <a:rPr lang="ru-RU" sz="2000" dirty="0">
                <a:solidFill>
                  <a:srgbClr val="335175"/>
                </a:solidFill>
              </a:rPr>
            </a:br>
            <a:r>
              <a:rPr lang="ru-RU" sz="2000" dirty="0">
                <a:solidFill>
                  <a:srgbClr val="335175"/>
                </a:solidFill>
              </a:rPr>
              <a:t>- медленных действий      </a:t>
            </a:r>
            <a:br>
              <a:rPr lang="ru-RU" sz="2000" dirty="0">
                <a:solidFill>
                  <a:srgbClr val="335175"/>
                </a:solidFill>
              </a:rPr>
            </a:br>
            <a:r>
              <a:rPr lang="ru-RU" sz="2000" dirty="0">
                <a:solidFill>
                  <a:srgbClr val="335175"/>
                </a:solidFill>
              </a:rPr>
              <a:t>- когда ему говорят, что делать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609394" y="2237203"/>
            <a:ext cx="47296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Могут критиковать других за плохо выполненные задачи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Очень много работают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Иногда считают, что похвала и поощрение «портят» людей</a:t>
            </a:r>
          </a:p>
          <a:p>
            <a:r>
              <a:rPr lang="ru-RU" dirty="0">
                <a:solidFill>
                  <a:srgbClr val="335175"/>
                </a:solidFill>
              </a:rPr>
              <a:t>Стремятся стать лидерами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Не всегда умеют передавать права 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 ответственность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Иногда намеренно ухудшают отношения 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с детьми</a:t>
            </a:r>
          </a:p>
        </p:txBody>
      </p:sp>
      <p:sp>
        <p:nvSpPr>
          <p:cNvPr id="81" name="AutoShape 4"/>
          <p:cNvSpPr>
            <a:spLocks noChangeArrowheads="1"/>
          </p:cNvSpPr>
          <p:nvPr/>
        </p:nvSpPr>
        <p:spPr bwMode="gray">
          <a:xfrm>
            <a:off x="6644843" y="1608592"/>
            <a:ext cx="5063197" cy="594331"/>
          </a:xfrm>
          <a:prstGeom prst="roundRect">
            <a:avLst>
              <a:gd name="adj" fmla="val 27143"/>
            </a:avLst>
          </a:prstGeom>
          <a:solidFill>
            <a:srgbClr val="6AE1B1"/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" name="Rectangle 43"/>
          <p:cNvSpPr txBox="1">
            <a:spLocks noChangeArrowheads="1"/>
          </p:cNvSpPr>
          <p:nvPr/>
        </p:nvSpPr>
        <p:spPr bwMode="gray">
          <a:xfrm>
            <a:off x="6849687" y="1543939"/>
            <a:ext cx="3840915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335175"/>
                </a:solidFill>
                <a:latin typeface="Arial"/>
              </a:rPr>
              <a:t>Представители типа:</a:t>
            </a:r>
            <a:endParaRPr lang="en-US" altLang="ru-RU" sz="2000" dirty="0">
              <a:solidFill>
                <a:srgbClr val="335175"/>
              </a:solidFill>
              <a:latin typeface="Arial"/>
            </a:endParaRPr>
          </a:p>
        </p:txBody>
      </p:sp>
      <p:sp>
        <p:nvSpPr>
          <p:cNvPr id="83" name="AutoShape 3"/>
          <p:cNvSpPr>
            <a:spLocks noChangeArrowheads="1"/>
          </p:cNvSpPr>
          <p:nvPr/>
        </p:nvSpPr>
        <p:spPr bwMode="gray">
          <a:xfrm>
            <a:off x="6609394" y="1568341"/>
            <a:ext cx="5135246" cy="3632394"/>
          </a:xfrm>
          <a:prstGeom prst="roundRect">
            <a:avLst>
              <a:gd name="adj" fmla="val 4456"/>
            </a:avLst>
          </a:prstGeom>
          <a:noFill/>
          <a:ln w="9525">
            <a:solidFill>
              <a:srgbClr val="33517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51849" y="6112407"/>
            <a:ext cx="1565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– доберман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66970" y="6066464"/>
            <a:ext cx="139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3FD99B"/>
                </a:solidFill>
              </a:rPr>
              <a:t> – зеленый</a:t>
            </a:r>
          </a:p>
        </p:txBody>
      </p:sp>
      <p:graphicFrame>
        <p:nvGraphicFramePr>
          <p:cNvPr id="50" name="Диаграмм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55582420"/>
              </p:ext>
            </p:extLst>
          </p:nvPr>
        </p:nvGraphicFramePr>
        <p:xfrm>
          <a:off x="10295993" y="108963"/>
          <a:ext cx="2050481" cy="1230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1FCA723A-9CC5-4D0E-85FA-A1AB819D1E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xmlns="" id="{8545AF57-1BBD-4828-8CFC-7BC88558DA96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xmlns="" id="{53F99203-552D-45BA-9A77-8D05947336B9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: скругленные углы 53">
              <a:extLst>
                <a:ext uri="{FF2B5EF4-FFF2-40B4-BE49-F238E27FC236}">
                  <a16:creationId xmlns:a16="http://schemas.microsoft.com/office/drawing/2014/main" xmlns="" id="{98D2AED4-62BB-499D-A274-8A6D496514AB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A54FFBFE-2612-4F11-A97F-B5BDD2F1ECB2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xmlns="" id="{2A4AAED5-E243-4B86-9D7B-CE0A6F43F9B7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93D64701-FE2D-4CC3-A000-DCEB91AB6C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561A78CB-CE23-4C9A-97E9-B2F78C8C5095}"/>
              </a:ext>
            </a:extLst>
          </p:cNvPr>
          <p:cNvSpPr txBox="1"/>
          <p:nvPr/>
        </p:nvSpPr>
        <p:spPr>
          <a:xfrm>
            <a:off x="431801" y="5427801"/>
            <a:ext cx="121274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Обычно дети отвечают на вопросы следующим образом. У тебя какая(</a:t>
            </a:r>
            <a:r>
              <a:rPr lang="ru-RU" sz="2000" b="1" dirty="0" err="1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</a:t>
            </a:r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ой)?</a:t>
            </a:r>
            <a:endParaRPr lang="ru-RU" sz="2000" b="1" dirty="0">
              <a:solidFill>
                <a:srgbClr val="EA8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Машина">
            <a:extLst>
              <a:ext uri="{FF2B5EF4-FFF2-40B4-BE49-F238E27FC236}">
                <a16:creationId xmlns:a16="http://schemas.microsoft.com/office/drawing/2014/main" xmlns="" id="{3C4484A0-2831-4078-AF41-E347F1C970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61680" y="5790310"/>
            <a:ext cx="914400" cy="9144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F60E24A-4054-4C2D-873F-BA42C2D77965}"/>
              </a:ext>
            </a:extLst>
          </p:cNvPr>
          <p:cNvSpPr txBox="1"/>
          <p:nvPr/>
        </p:nvSpPr>
        <p:spPr>
          <a:xfrm>
            <a:off x="1472937" y="6403182"/>
            <a:ext cx="1882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Машина </a:t>
            </a:r>
            <a:endParaRPr lang="ru-RU" sz="16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4EB331C1-60CC-4E04-A1E8-E8DE40008079}"/>
              </a:ext>
            </a:extLst>
          </p:cNvPr>
          <p:cNvSpPr txBox="1"/>
          <p:nvPr/>
        </p:nvSpPr>
        <p:spPr>
          <a:xfrm>
            <a:off x="5357838" y="6382417"/>
            <a:ext cx="2104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Животное</a:t>
            </a:r>
            <a:endParaRPr lang="ru-RU" sz="1600" dirty="0"/>
          </a:p>
        </p:txBody>
      </p:sp>
      <p:pic>
        <p:nvPicPr>
          <p:cNvPr id="13" name="Рисунок 12" descr="Палитра">
            <a:extLst>
              <a:ext uri="{FF2B5EF4-FFF2-40B4-BE49-F238E27FC236}">
                <a16:creationId xmlns:a16="http://schemas.microsoft.com/office/drawing/2014/main" xmlns="" id="{82513D7F-BD6A-4E67-926B-02F28B924F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621659" y="5858022"/>
            <a:ext cx="702869" cy="70286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3CEF64EC-0D48-495C-BFC4-F906A70BF2DA}"/>
              </a:ext>
            </a:extLst>
          </p:cNvPr>
          <p:cNvSpPr txBox="1"/>
          <p:nvPr/>
        </p:nvSpPr>
        <p:spPr>
          <a:xfrm>
            <a:off x="9450873" y="6366475"/>
            <a:ext cx="1158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Цвет</a:t>
            </a:r>
            <a:endParaRPr lang="ru-RU" sz="16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9CB8C58D-659D-4FCA-B543-67D4362609B1}"/>
              </a:ext>
            </a:extLst>
          </p:cNvPr>
          <p:cNvGrpSpPr/>
          <p:nvPr/>
        </p:nvGrpSpPr>
        <p:grpSpPr>
          <a:xfrm>
            <a:off x="10609367" y="1695627"/>
            <a:ext cx="992289" cy="387104"/>
            <a:chOff x="5662672" y="1823417"/>
            <a:chExt cx="992289" cy="387104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xmlns="" id="{4BCCEB2D-4D31-4724-BDB3-440D85056D55}"/>
                </a:ext>
              </a:extLst>
            </p:cNvPr>
            <p:cNvSpPr/>
            <p:nvPr/>
          </p:nvSpPr>
          <p:spPr>
            <a:xfrm>
              <a:off x="5662672" y="2030521"/>
              <a:ext cx="216000" cy="180000"/>
            </a:xfrm>
            <a:prstGeom prst="roundRect">
              <a:avLst/>
            </a:prstGeom>
            <a:solidFill>
              <a:srgbClr val="B1291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xmlns="" id="{8331FD3E-9217-4794-8C60-ACD741A21C1E}"/>
                </a:ext>
              </a:extLst>
            </p:cNvPr>
            <p:cNvSpPr/>
            <p:nvPr/>
          </p:nvSpPr>
          <p:spPr>
            <a:xfrm>
              <a:off x="5899512" y="2021377"/>
              <a:ext cx="360000" cy="180000"/>
            </a:xfrm>
            <a:prstGeom prst="roundRect">
              <a:avLst/>
            </a:prstGeom>
            <a:solidFill>
              <a:srgbClr val="E7CE2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xmlns="" id="{9E1CE6EA-2878-4B3E-8AB8-F0635F8BE0A3}"/>
                </a:ext>
              </a:extLst>
            </p:cNvPr>
            <p:cNvSpPr/>
            <p:nvPr/>
          </p:nvSpPr>
          <p:spPr>
            <a:xfrm>
              <a:off x="6294961" y="2023338"/>
              <a:ext cx="360000" cy="180000"/>
            </a:xfrm>
            <a:prstGeom prst="roundRect">
              <a:avLst/>
            </a:prstGeom>
            <a:solidFill>
              <a:srgbClr val="6AC8D6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xmlns="" id="{1A3C5395-D908-40AA-A804-B130E2C397DA}"/>
                </a:ext>
              </a:extLst>
            </p:cNvPr>
            <p:cNvSpPr/>
            <p:nvPr/>
          </p:nvSpPr>
          <p:spPr>
            <a:xfrm>
              <a:off x="6398897" y="1823417"/>
              <a:ext cx="254276" cy="180000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xmlns="" id="{3D8CA0EC-7C92-4B2A-B177-41144BD80A15}"/>
                </a:ext>
              </a:extLst>
            </p:cNvPr>
            <p:cNvSpPr/>
            <p:nvPr/>
          </p:nvSpPr>
          <p:spPr>
            <a:xfrm>
              <a:off x="6012707" y="1834064"/>
              <a:ext cx="360000" cy="180000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94950FC-B2BD-4FF9-BF50-58993B741A8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53691" y="5919404"/>
            <a:ext cx="549429" cy="549429"/>
          </a:xfrm>
          <a:prstGeom prst="rect">
            <a:avLst/>
          </a:prstGeom>
        </p:spPr>
      </p:pic>
      <p:sp>
        <p:nvSpPr>
          <p:cNvPr id="18" name="Управляющая кнопка: возврат 17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xmlns="" id="{8F429378-634A-4C92-B2EA-2BC0A1B1A30C}"/>
              </a:ext>
            </a:extLst>
          </p:cNvPr>
          <p:cNvSpPr/>
          <p:nvPr/>
        </p:nvSpPr>
        <p:spPr>
          <a:xfrm>
            <a:off x="11479155" y="6326891"/>
            <a:ext cx="268800" cy="234000"/>
          </a:xfrm>
          <a:prstGeom prst="actionButtonReturn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9" name="Управляющая кнопка: &quot;Вперед&quot; или &quot;Следующий&quot; 18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xmlns="" id="{ABDECABB-D78A-4771-8C57-9B537D51FEAE}"/>
              </a:ext>
            </a:extLst>
          </p:cNvPr>
          <p:cNvSpPr/>
          <p:nvPr/>
        </p:nvSpPr>
        <p:spPr>
          <a:xfrm>
            <a:off x="11829628" y="6326891"/>
            <a:ext cx="277807" cy="234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15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3F07E595-39CC-40ED-93EE-7307542DBEE9}"/>
                  </a:ext>
                </a:extLst>
              </p14:cNvPr>
              <p14:cNvContentPartPr/>
              <p14:nvPr/>
            </p14:nvContentPartPr>
            <p14:xfrm>
              <a:off x="1526904" y="1645128"/>
              <a:ext cx="794880" cy="56160"/>
            </p14:xfrm>
          </p:contentPart>
        </mc:Choice>
        <mc:Fallback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3F07E595-39CC-40ED-93EE-7307542DBEE9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472904" y="1537488"/>
                <a:ext cx="902520" cy="271800"/>
              </a:xfrm>
              <a:prstGeom prst="rect">
                <a:avLst/>
              </a:prstGeom>
            </p:spPr>
          </p:pic>
        </mc:Fallback>
      </mc:AlternateContent>
      <p:sp>
        <p:nvSpPr>
          <p:cNvPr id="76" name="TextBox 75"/>
          <p:cNvSpPr txBox="1"/>
          <p:nvPr/>
        </p:nvSpPr>
        <p:spPr>
          <a:xfrm>
            <a:off x="447360" y="1797209"/>
            <a:ext cx="45730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действовать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добиваться результата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вызов	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конкурировать	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большие проекты	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335175"/>
                </a:solidFill>
              </a:rPr>
              <a:t>спорить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9C04B368-1182-480C-A262-8C4027B521F1}"/>
              </a:ext>
            </a:extLst>
          </p:cNvPr>
          <p:cNvSpPr txBox="1"/>
          <p:nvPr/>
        </p:nvSpPr>
        <p:spPr>
          <a:xfrm>
            <a:off x="423101" y="1468559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rgbClr val="FC0492"/>
                </a:solidFill>
                <a:latin typeface="Arial"/>
              </a:rPr>
              <a:t>любит:</a:t>
            </a:r>
            <a:endParaRPr lang="ru-RU" b="1" dirty="0">
              <a:solidFill>
                <a:srgbClr val="FC0492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17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6EFE2783-4991-4D7B-928B-BB8DD9569829}"/>
                  </a:ext>
                </a:extLst>
              </p14:cNvPr>
              <p14:cNvContentPartPr/>
              <p14:nvPr/>
            </p14:nvContentPartPr>
            <p14:xfrm>
              <a:off x="1508544" y="3935088"/>
              <a:ext cx="1127880" cy="6120"/>
            </p14:xfrm>
          </p:contentPart>
        </mc:Choice>
        <mc:Fallback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6EFE2783-4991-4D7B-928B-BB8DD9569829}"/>
                  </a:ext>
                </a:extLst>
              </p:cNvPr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454544" y="3827448"/>
                <a:ext cx="1235520" cy="22176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D36B98D-66B7-4F69-A995-6049FC1ED9E2}"/>
              </a:ext>
            </a:extLst>
          </p:cNvPr>
          <p:cNvSpPr txBox="1"/>
          <p:nvPr/>
        </p:nvSpPr>
        <p:spPr>
          <a:xfrm>
            <a:off x="423101" y="3730666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chemeClr val="bg1"/>
                </a:solidFill>
                <a:latin typeface="Arial"/>
              </a:rPr>
              <a:t>не любит: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 descr="Маркеры-галочки">
            <a:extLst>
              <a:ext uri="{FF2B5EF4-FFF2-40B4-BE49-F238E27FC236}">
                <a16:creationId xmlns:a16="http://schemas.microsoft.com/office/drawing/2014/main" xmlns="" id="{B499725D-0A27-472E-A2DF-1029393607B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4137139" y="6015600"/>
            <a:ext cx="651672" cy="651672"/>
          </a:xfrm>
          <a:prstGeom prst="rect">
            <a:avLst/>
          </a:prstGeom>
        </p:spPr>
      </p:pic>
      <p:pic>
        <p:nvPicPr>
          <p:cNvPr id="48" name="Рисунок 47" descr="Маркеры-галочки">
            <a:extLst>
              <a:ext uri="{FF2B5EF4-FFF2-40B4-BE49-F238E27FC236}">
                <a16:creationId xmlns:a16="http://schemas.microsoft.com/office/drawing/2014/main" xmlns="" id="{3176AFAE-E984-40C4-AC00-AA29544B30D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177690" y="6015600"/>
            <a:ext cx="651672" cy="651672"/>
          </a:xfrm>
          <a:prstGeom prst="rect">
            <a:avLst/>
          </a:prstGeom>
        </p:spPr>
      </p:pic>
      <p:pic>
        <p:nvPicPr>
          <p:cNvPr id="51" name="Рисунок 50" descr="Маркеры-галочки">
            <a:extLst>
              <a:ext uri="{FF2B5EF4-FFF2-40B4-BE49-F238E27FC236}">
                <a16:creationId xmlns:a16="http://schemas.microsoft.com/office/drawing/2014/main" xmlns="" id="{F8D815DB-1387-4274-90AF-47D3F045576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10520371" y="6124935"/>
            <a:ext cx="651672" cy="651672"/>
          </a:xfrm>
          <a:prstGeom prst="rect">
            <a:avLst/>
          </a:prstGeom>
        </p:spPr>
      </p:pic>
      <p:pic>
        <p:nvPicPr>
          <p:cNvPr id="9" name="5слайд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-642621" y="6194118"/>
            <a:ext cx="490019" cy="49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5002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50" grpId="0">
        <p:bldSub>
          <a:bldChart bld="category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Диаграмма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89458424"/>
              </p:ext>
            </p:extLst>
          </p:nvPr>
        </p:nvGraphicFramePr>
        <p:xfrm>
          <a:off x="10295993" y="49345"/>
          <a:ext cx="2050481" cy="1230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Rectangle 43"/>
          <p:cNvSpPr txBox="1">
            <a:spLocks noChangeArrowheads="1"/>
          </p:cNvSpPr>
          <p:nvPr/>
        </p:nvSpPr>
        <p:spPr bwMode="gray">
          <a:xfrm>
            <a:off x="1460091" y="313746"/>
            <a:ext cx="9395753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800" dirty="0">
                <a:solidFill>
                  <a:srgbClr val="335175"/>
                </a:solidFill>
                <a:latin typeface="Arial"/>
              </a:rPr>
              <a:t>Общительный – </a:t>
            </a:r>
            <a:br>
              <a:rPr lang="ru-RU" altLang="ru-RU" sz="2800" dirty="0">
                <a:solidFill>
                  <a:srgbClr val="335175"/>
                </a:solidFill>
                <a:latin typeface="Arial"/>
              </a:rPr>
            </a:br>
            <a:r>
              <a:rPr lang="ru-RU" altLang="ru-RU" sz="2800" dirty="0">
                <a:solidFill>
                  <a:srgbClr val="FFC000"/>
                </a:solidFill>
                <a:latin typeface="Arial"/>
              </a:rPr>
              <a:t>Ориентированный на отношения со сверстниками</a:t>
            </a:r>
            <a:r>
              <a:rPr lang="ru-RU" altLang="ru-RU" sz="2800" dirty="0">
                <a:solidFill>
                  <a:srgbClr val="335175"/>
                </a:solidFill>
                <a:latin typeface="Arial"/>
              </a:rPr>
              <a:t>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96001" y="2368935"/>
            <a:ext cx="52868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Любят делать приятное другим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Могут быть «самыми счастливыми в мире» или «самыми несчастными на земле»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Имеют много друзей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Иногда считают, что «делать» и «говорить» – это одно и тоже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Иногда не могут сосредоточиться или собраться с мыслями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Играют, работая, и получают от этого удовольствие</a:t>
            </a:r>
          </a:p>
        </p:txBody>
      </p:sp>
      <p:sp>
        <p:nvSpPr>
          <p:cNvPr id="81" name="AutoShape 4"/>
          <p:cNvSpPr>
            <a:spLocks noChangeArrowheads="1"/>
          </p:cNvSpPr>
          <p:nvPr/>
        </p:nvSpPr>
        <p:spPr bwMode="gray">
          <a:xfrm>
            <a:off x="6003599" y="1702882"/>
            <a:ext cx="5744874" cy="594331"/>
          </a:xfrm>
          <a:prstGeom prst="roundRect">
            <a:avLst>
              <a:gd name="adj" fmla="val 27143"/>
            </a:avLst>
          </a:prstGeom>
          <a:solidFill>
            <a:srgbClr val="CC6360"/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" name="Rectangle 43"/>
          <p:cNvSpPr txBox="1">
            <a:spLocks noChangeArrowheads="1"/>
          </p:cNvSpPr>
          <p:nvPr/>
        </p:nvSpPr>
        <p:spPr bwMode="gray">
          <a:xfrm>
            <a:off x="6103418" y="1647302"/>
            <a:ext cx="3615865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prstClr val="white"/>
                </a:solidFill>
                <a:latin typeface="Arial"/>
              </a:rPr>
              <a:t>Представители типа</a:t>
            </a:r>
            <a:r>
              <a:rPr lang="en-US" altLang="ru-RU" sz="2000" dirty="0">
                <a:solidFill>
                  <a:prstClr val="white"/>
                </a:solidFill>
                <a:latin typeface="Arial"/>
              </a:rPr>
              <a:t>:</a:t>
            </a:r>
          </a:p>
        </p:txBody>
      </p:sp>
      <p:sp>
        <p:nvSpPr>
          <p:cNvPr id="83" name="AutoShape 3"/>
          <p:cNvSpPr>
            <a:spLocks noChangeArrowheads="1"/>
          </p:cNvSpPr>
          <p:nvPr/>
        </p:nvSpPr>
        <p:spPr bwMode="gray">
          <a:xfrm>
            <a:off x="5971531" y="1652764"/>
            <a:ext cx="5793567" cy="3632394"/>
          </a:xfrm>
          <a:prstGeom prst="roundRect">
            <a:avLst>
              <a:gd name="adj" fmla="val 4456"/>
            </a:avLst>
          </a:prstGeom>
          <a:noFill/>
          <a:ln w="9525">
            <a:solidFill>
              <a:srgbClr val="33517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45E165C9-DCBA-4AAD-8D36-2858946840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xmlns="" id="{A74B444F-CBCD-43E6-B52A-AF315BFBCB01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4A258A4A-5557-4560-9C3E-76DE708AC0F1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xmlns="" id="{E03538AF-C5E3-4463-AAAD-BB9015E2AA22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xmlns="" id="{69B3F5AF-5332-4F1C-8B46-85277D617D36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xmlns="" id="{AA8866AF-04E2-4AEA-AB86-3EAC9343FE39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C9EEF8DE-8366-4369-BF79-794102F0D8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A7200AF2-6241-43A7-800C-DD3FDFAB8E4C}"/>
              </a:ext>
            </a:extLst>
          </p:cNvPr>
          <p:cNvGrpSpPr/>
          <p:nvPr/>
        </p:nvGrpSpPr>
        <p:grpSpPr>
          <a:xfrm>
            <a:off x="10633834" y="1803627"/>
            <a:ext cx="992289" cy="387104"/>
            <a:chOff x="5662672" y="1823417"/>
            <a:chExt cx="992289" cy="387104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xmlns="" id="{AC8EF7C2-2D72-488F-A017-BBE24100EEF8}"/>
                </a:ext>
              </a:extLst>
            </p:cNvPr>
            <p:cNvSpPr/>
            <p:nvPr/>
          </p:nvSpPr>
          <p:spPr>
            <a:xfrm>
              <a:off x="5662672" y="2030521"/>
              <a:ext cx="216000" cy="180000"/>
            </a:xfrm>
            <a:prstGeom prst="roundRect">
              <a:avLst/>
            </a:prstGeom>
            <a:solidFill>
              <a:srgbClr val="B1291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xmlns="" id="{9843F6A7-6B9F-4CF2-B6F2-AC1FB3FE7640}"/>
                </a:ext>
              </a:extLst>
            </p:cNvPr>
            <p:cNvSpPr/>
            <p:nvPr/>
          </p:nvSpPr>
          <p:spPr>
            <a:xfrm>
              <a:off x="5899512" y="2021377"/>
              <a:ext cx="360000" cy="180000"/>
            </a:xfrm>
            <a:prstGeom prst="roundRect">
              <a:avLst/>
            </a:prstGeom>
            <a:solidFill>
              <a:srgbClr val="E7CE2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xmlns="" id="{22AB34E4-8CFE-412D-A133-D649B8261D44}"/>
                </a:ext>
              </a:extLst>
            </p:cNvPr>
            <p:cNvSpPr/>
            <p:nvPr/>
          </p:nvSpPr>
          <p:spPr>
            <a:xfrm>
              <a:off x="6294961" y="2023338"/>
              <a:ext cx="360000" cy="180000"/>
            </a:xfrm>
            <a:prstGeom prst="roundRect">
              <a:avLst/>
            </a:prstGeom>
            <a:solidFill>
              <a:srgbClr val="6AC8D6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xmlns="" id="{CF7442A3-BFFD-48A5-87CC-1FE2FFFE9BC2}"/>
                </a:ext>
              </a:extLst>
            </p:cNvPr>
            <p:cNvSpPr/>
            <p:nvPr/>
          </p:nvSpPr>
          <p:spPr>
            <a:xfrm>
              <a:off x="6398897" y="1823417"/>
              <a:ext cx="254276" cy="180000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xmlns="" id="{B2498719-8057-4A57-8C2D-B75B6C9B8D14}"/>
                </a:ext>
              </a:extLst>
            </p:cNvPr>
            <p:cNvSpPr/>
            <p:nvPr/>
          </p:nvSpPr>
          <p:spPr>
            <a:xfrm>
              <a:off x="6012707" y="1834064"/>
              <a:ext cx="360000" cy="180000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85B2B91F-F555-417A-B632-667942D73E59}"/>
              </a:ext>
            </a:extLst>
          </p:cNvPr>
          <p:cNvSpPr/>
          <p:nvPr/>
        </p:nvSpPr>
        <p:spPr>
          <a:xfrm>
            <a:off x="9861245" y="6374977"/>
            <a:ext cx="17832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Цвет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66BAEC-3F22-4EC9-8B7C-684133EC371A}"/>
              </a:ext>
            </a:extLst>
          </p:cNvPr>
          <p:cNvSpPr txBox="1"/>
          <p:nvPr/>
        </p:nvSpPr>
        <p:spPr>
          <a:xfrm>
            <a:off x="426901" y="1850210"/>
            <a:ext cx="35213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находиться среди сверстников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кратковременные проекты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активность 	           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быть в центре событий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развлекать сверстников        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престиж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9E5D346-9E8E-4780-9088-D743FF97B7B9}"/>
              </a:ext>
            </a:extLst>
          </p:cNvPr>
          <p:cNvSpPr txBox="1"/>
          <p:nvPr/>
        </p:nvSpPr>
        <p:spPr>
          <a:xfrm>
            <a:off x="426744" y="3856780"/>
            <a:ext cx="64246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Tx/>
              <a:buChar char="-"/>
            </a:pPr>
            <a:r>
              <a:rPr lang="ru-RU" sz="2000" dirty="0">
                <a:solidFill>
                  <a:srgbClr val="335175"/>
                </a:solidFill>
              </a:rPr>
              <a:t>когда их игнорируют 	</a:t>
            </a:r>
          </a:p>
          <a:p>
            <a:pPr marL="182563" indent="-182563"/>
            <a:r>
              <a:rPr lang="ru-RU" sz="2000" dirty="0">
                <a:solidFill>
                  <a:srgbClr val="335175"/>
                </a:solidFill>
              </a:rPr>
              <a:t>-   когда над ним смеются </a:t>
            </a:r>
          </a:p>
          <a:p>
            <a:pPr marL="182563" indent="-182563">
              <a:buFontTx/>
              <a:buChar char="-"/>
            </a:pPr>
            <a:r>
              <a:rPr lang="ru-RU" sz="2000" dirty="0">
                <a:solidFill>
                  <a:srgbClr val="335175"/>
                </a:solidFill>
              </a:rPr>
              <a:t>делать одно и тоже 	</a:t>
            </a:r>
          </a:p>
          <a:p>
            <a:pPr marL="182563" indent="-182563"/>
            <a:r>
              <a:rPr lang="ru-RU" sz="2000" dirty="0">
                <a:solidFill>
                  <a:srgbClr val="335175"/>
                </a:solidFill>
              </a:rPr>
              <a:t>-   выглядеть плохо</a:t>
            </a:r>
          </a:p>
          <a:p>
            <a:pPr marL="182563" indent="-182563">
              <a:buFontTx/>
              <a:buChar char="-"/>
            </a:pPr>
            <a:r>
              <a:rPr lang="ru-RU" sz="2000" dirty="0">
                <a:solidFill>
                  <a:srgbClr val="335175"/>
                </a:solidFill>
              </a:rPr>
              <a:t>ограничений 				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6BA03F3-A318-407D-9B24-B70717C23384}"/>
              </a:ext>
            </a:extLst>
          </p:cNvPr>
          <p:cNvSpPr txBox="1"/>
          <p:nvPr/>
        </p:nvSpPr>
        <p:spPr>
          <a:xfrm>
            <a:off x="1844477" y="6071558"/>
            <a:ext cx="27009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– </a:t>
            </a:r>
            <a:r>
              <a:rPr lang="ru-RU" sz="2000" b="1" dirty="0">
                <a:solidFill>
                  <a:srgbClr val="C00000"/>
                </a:solidFill>
              </a:rPr>
              <a:t>яркая</a:t>
            </a:r>
            <a:r>
              <a:rPr lang="ru-RU" sz="2000" dirty="0">
                <a:solidFill>
                  <a:srgbClr val="C00000"/>
                </a:solidFill>
              </a:rPr>
              <a:t>, </a:t>
            </a:r>
            <a:r>
              <a:rPr lang="ru-RU" sz="2000" b="1" dirty="0">
                <a:solidFill>
                  <a:srgbClr val="C00000"/>
                </a:solidFill>
              </a:rPr>
              <a:t>спортивная </a:t>
            </a:r>
          </a:p>
        </p:txBody>
      </p:sp>
      <p:pic>
        <p:nvPicPr>
          <p:cNvPr id="38" name="Рисунок 37" descr="Палитра">
            <a:extLst>
              <a:ext uri="{FF2B5EF4-FFF2-40B4-BE49-F238E27FC236}">
                <a16:creationId xmlns:a16="http://schemas.microsoft.com/office/drawing/2014/main" xmlns="" id="{351102E3-9719-463A-9A2E-4D34B905B4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087306" y="5927672"/>
            <a:ext cx="702869" cy="70286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13EEDCF-FE77-48FE-9BC1-EFCFD3134400}"/>
              </a:ext>
            </a:extLst>
          </p:cNvPr>
          <p:cNvSpPr txBox="1"/>
          <p:nvPr/>
        </p:nvSpPr>
        <p:spPr>
          <a:xfrm>
            <a:off x="9758760" y="6018569"/>
            <a:ext cx="15453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C6360"/>
                </a:solidFill>
              </a:rPr>
              <a:t>–</a:t>
            </a:r>
            <a:r>
              <a:rPr lang="ru-RU" sz="2000" dirty="0">
                <a:solidFill>
                  <a:srgbClr val="CC6360"/>
                </a:solidFill>
              </a:rPr>
              <a:t> </a:t>
            </a:r>
            <a:r>
              <a:rPr lang="ru-RU" sz="2000" b="1" dirty="0">
                <a:solidFill>
                  <a:srgbClr val="CC6360"/>
                </a:solidFill>
              </a:rPr>
              <a:t>красный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F8B9238-F479-40F2-9240-9AC38FBFFBD3}"/>
              </a:ext>
            </a:extLst>
          </p:cNvPr>
          <p:cNvSpPr txBox="1"/>
          <p:nvPr/>
        </p:nvSpPr>
        <p:spPr>
          <a:xfrm>
            <a:off x="426744" y="5513696"/>
            <a:ext cx="11532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Обычно дети отвечают на вопросы следующим образом. У тебя какая(</a:t>
            </a:r>
            <a:r>
              <a:rPr lang="ru-RU" sz="2000" b="1" dirty="0" err="1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ое,ой</a:t>
            </a:r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ru-RU" sz="2000" b="1" dirty="0">
              <a:solidFill>
                <a:srgbClr val="EA8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69747C7-DAD4-43E7-B4FE-925E16EC4B39}"/>
              </a:ext>
            </a:extLst>
          </p:cNvPr>
          <p:cNvSpPr txBox="1"/>
          <p:nvPr/>
        </p:nvSpPr>
        <p:spPr>
          <a:xfrm>
            <a:off x="5674854" y="6102336"/>
            <a:ext cx="2557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4A8522"/>
                </a:solidFill>
              </a:rPr>
              <a:t>– пушистый котенок</a:t>
            </a:r>
            <a:endParaRPr lang="ru-RU" b="1" dirty="0">
              <a:solidFill>
                <a:srgbClr val="4A8522"/>
              </a:solidFill>
            </a:endParaRPr>
          </a:p>
        </p:txBody>
      </p:sp>
      <p:pic>
        <p:nvPicPr>
          <p:cNvPr id="1026" name="Picture 2" descr="Kitten Icon #352210 - Free Icons Library">
            <a:extLst>
              <a:ext uri="{FF2B5EF4-FFF2-40B4-BE49-F238E27FC236}">
                <a16:creationId xmlns:a16="http://schemas.microsoft.com/office/drawing/2014/main" xmlns="" id="{CBD2CA9B-C8D5-460A-BDDE-91169DA6C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6001" y="5907912"/>
            <a:ext cx="688853" cy="68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orts Car Icons - Download Free Vector Icons | Noun Project">
            <a:extLst>
              <a:ext uri="{FF2B5EF4-FFF2-40B4-BE49-F238E27FC236}">
                <a16:creationId xmlns:a16="http://schemas.microsoft.com/office/drawing/2014/main" xmlns="" id="{404110D2-9C00-472F-8881-AC8B7832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667" y="5616465"/>
            <a:ext cx="1192190" cy="119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B9FB4DA9-5DBF-413E-AA3E-5FAD30F7B053}"/>
              </a:ext>
            </a:extLst>
          </p:cNvPr>
          <p:cNvSpPr txBox="1"/>
          <p:nvPr/>
        </p:nvSpPr>
        <p:spPr>
          <a:xfrm>
            <a:off x="1541390" y="6401271"/>
            <a:ext cx="20477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335175"/>
                </a:solidFill>
              </a:rPr>
              <a:t> Машина </a:t>
            </a:r>
            <a:endParaRPr lang="ru-RU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394AF6D-B855-475D-9AA6-7BC20CF9B121}"/>
              </a:ext>
            </a:extLst>
          </p:cNvPr>
          <p:cNvSpPr txBox="1"/>
          <p:nvPr/>
        </p:nvSpPr>
        <p:spPr>
          <a:xfrm>
            <a:off x="5574899" y="6389965"/>
            <a:ext cx="18277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335175"/>
                </a:solidFill>
              </a:rPr>
              <a:t>Животное</a:t>
            </a:r>
            <a:endParaRPr lang="ru-RU" dirty="0"/>
          </a:p>
        </p:txBody>
      </p:sp>
      <p:sp>
        <p:nvSpPr>
          <p:cNvPr id="51" name="Управляющая кнопка: возврат 50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xmlns="" id="{9EEA69B0-76A0-4DF3-85C9-C64759127BC5}"/>
              </a:ext>
            </a:extLst>
          </p:cNvPr>
          <p:cNvSpPr/>
          <p:nvPr/>
        </p:nvSpPr>
        <p:spPr>
          <a:xfrm>
            <a:off x="11479155" y="6326891"/>
            <a:ext cx="268800" cy="234000"/>
          </a:xfrm>
          <a:prstGeom prst="actionButtonReturn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3" name="Управляющая кнопка: &quot;Вперед&quot; или &quot;Следующий&quot; 52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xmlns="" id="{EAC3F018-8F46-4C3F-80E4-B5383BB6222C}"/>
              </a:ext>
            </a:extLst>
          </p:cNvPr>
          <p:cNvSpPr/>
          <p:nvPr/>
        </p:nvSpPr>
        <p:spPr>
          <a:xfrm>
            <a:off x="11829628" y="6326891"/>
            <a:ext cx="277807" cy="234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14">
            <p14:nvContentPartPr>
              <p14:cNvPr id="50" name="Рукописный ввод 49">
                <a:extLst>
                  <a:ext uri="{FF2B5EF4-FFF2-40B4-BE49-F238E27FC236}">
                    <a16:creationId xmlns:a16="http://schemas.microsoft.com/office/drawing/2014/main" id="{AC864C54-151C-4C2C-B8D5-D5C048E65F73}"/>
                  </a:ext>
                </a:extLst>
              </p14:cNvPr>
              <p14:cNvContentPartPr/>
              <p14:nvPr/>
            </p14:nvContentPartPr>
            <p14:xfrm>
              <a:off x="1526904" y="1645128"/>
              <a:ext cx="794880" cy="56160"/>
            </p14:xfrm>
          </p:contentPart>
        </mc:Choice>
        <mc:Fallback>
          <p:pic>
            <p:nvPicPr>
              <p:cNvPr id="50" name="Рукописный ввод 4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AC864C54-151C-4C2C-B8D5-D5C048E65F73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472904" y="1537488"/>
                <a:ext cx="902520" cy="271800"/>
              </a:xfrm>
              <a:prstGeom prst="rect">
                <a:avLst/>
              </a:prstGeom>
            </p:spPr>
          </p:pic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327B39A7-045C-4C4D-87FF-4AD16372DA70}"/>
              </a:ext>
            </a:extLst>
          </p:cNvPr>
          <p:cNvSpPr txBox="1"/>
          <p:nvPr/>
        </p:nvSpPr>
        <p:spPr>
          <a:xfrm>
            <a:off x="423101" y="1468559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rgbClr val="FC0492"/>
                </a:solidFill>
                <a:latin typeface="Arial"/>
              </a:rPr>
              <a:t>любит:</a:t>
            </a:r>
            <a:endParaRPr lang="ru-RU" b="1" dirty="0">
              <a:solidFill>
                <a:srgbClr val="FC0492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16">
            <p14:nvContentPartPr>
              <p14:cNvPr id="60" name="Рукописный ввод 59">
                <a:extLst>
                  <a:ext uri="{FF2B5EF4-FFF2-40B4-BE49-F238E27FC236}">
                    <a16:creationId xmlns:a16="http://schemas.microsoft.com/office/drawing/2014/main" id="{B0E269BC-E012-489C-A820-270BD1AC95B2}"/>
                  </a:ext>
                </a:extLst>
              </p14:cNvPr>
              <p14:cNvContentPartPr/>
              <p14:nvPr/>
            </p14:nvContentPartPr>
            <p14:xfrm>
              <a:off x="1508544" y="3825010"/>
              <a:ext cx="1127880" cy="6120"/>
            </p14:xfrm>
          </p:contentPart>
        </mc:Choice>
        <mc:Fallback>
          <p:pic>
            <p:nvPicPr>
              <p:cNvPr id="60" name="Рукописный ввод 5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B0E269BC-E012-489C-A820-270BD1AC95B2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454544" y="3717370"/>
                <a:ext cx="1235520" cy="221760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5C2D9A84-C4CD-4629-9F03-36F5B3A81BF4}"/>
              </a:ext>
            </a:extLst>
          </p:cNvPr>
          <p:cNvSpPr txBox="1"/>
          <p:nvPr/>
        </p:nvSpPr>
        <p:spPr>
          <a:xfrm>
            <a:off x="423101" y="3620588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chemeClr val="bg1"/>
                </a:solidFill>
                <a:latin typeface="Arial"/>
              </a:rPr>
              <a:t>не любит: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2" name="Рисунок 61" descr="Маркеры-галочки">
            <a:extLst>
              <a:ext uri="{FF2B5EF4-FFF2-40B4-BE49-F238E27FC236}">
                <a16:creationId xmlns:a16="http://schemas.microsoft.com/office/drawing/2014/main" xmlns="" id="{C8B905F0-5C54-4CEF-A0B3-86F71378EBC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4149176" y="6118055"/>
            <a:ext cx="651672" cy="651672"/>
          </a:xfrm>
          <a:prstGeom prst="rect">
            <a:avLst/>
          </a:prstGeom>
        </p:spPr>
      </p:pic>
      <p:pic>
        <p:nvPicPr>
          <p:cNvPr id="63" name="Рисунок 62" descr="Маркеры-галочки">
            <a:extLst>
              <a:ext uri="{FF2B5EF4-FFF2-40B4-BE49-F238E27FC236}">
                <a16:creationId xmlns:a16="http://schemas.microsoft.com/office/drawing/2014/main" xmlns="" id="{78F4CDAE-2A20-4B89-A267-DC4FAC17A5B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7832106" y="6045956"/>
            <a:ext cx="651672" cy="651672"/>
          </a:xfrm>
          <a:prstGeom prst="rect">
            <a:avLst/>
          </a:prstGeom>
        </p:spPr>
      </p:pic>
      <p:pic>
        <p:nvPicPr>
          <p:cNvPr id="64" name="Рисунок 63" descr="Маркеры-галочки">
            <a:extLst>
              <a:ext uri="{FF2B5EF4-FFF2-40B4-BE49-F238E27FC236}">
                <a16:creationId xmlns:a16="http://schemas.microsoft.com/office/drawing/2014/main" xmlns="" id="{32C87461-AF68-410D-8239-C4B26C23EC9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10709598" y="6089219"/>
            <a:ext cx="651672" cy="651672"/>
          </a:xfrm>
          <a:prstGeom prst="rect">
            <a:avLst/>
          </a:prstGeom>
        </p:spPr>
      </p:pic>
      <p:pic>
        <p:nvPicPr>
          <p:cNvPr id="3" name="6слайд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-592404" y="6252338"/>
            <a:ext cx="480336" cy="48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2676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2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9" grpId="0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Диаграмма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43062556"/>
              </p:ext>
            </p:extLst>
          </p:nvPr>
        </p:nvGraphicFramePr>
        <p:xfrm>
          <a:off x="10295993" y="82810"/>
          <a:ext cx="2050481" cy="1230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Rectangle 43"/>
          <p:cNvSpPr txBox="1">
            <a:spLocks noChangeArrowheads="1"/>
          </p:cNvSpPr>
          <p:nvPr/>
        </p:nvSpPr>
        <p:spPr bwMode="gray">
          <a:xfrm>
            <a:off x="1441719" y="336928"/>
            <a:ext cx="9179026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200" dirty="0">
                <a:solidFill>
                  <a:srgbClr val="335175"/>
                </a:solidFill>
                <a:latin typeface="Arial"/>
              </a:rPr>
              <a:t>Замкнутый – </a:t>
            </a:r>
            <a:r>
              <a:rPr lang="ru-RU" altLang="ru-RU" sz="2800" dirty="0">
                <a:solidFill>
                  <a:srgbClr val="335175"/>
                </a:solidFill>
                <a:latin typeface="Arial"/>
              </a:rPr>
              <a:t/>
            </a:r>
            <a:br>
              <a:rPr lang="ru-RU" altLang="ru-RU" sz="2800" dirty="0">
                <a:solidFill>
                  <a:srgbClr val="335175"/>
                </a:solidFill>
                <a:latin typeface="Arial"/>
              </a:rPr>
            </a:br>
            <a:r>
              <a:rPr lang="ru-RU" altLang="ru-RU" sz="2800" dirty="0">
                <a:solidFill>
                  <a:srgbClr val="FFC000"/>
                </a:solidFill>
                <a:latin typeface="Arial"/>
              </a:rPr>
              <a:t>Ориентированный на отношения со сверстниками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667769" y="2739593"/>
            <a:ext cx="4729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Заботятся о чувствах других людей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Поддерживают других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Не любят спешить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Сентиментальны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Предпочитают проверенные методы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Ищут признания и похвалы</a:t>
            </a:r>
          </a:p>
        </p:txBody>
      </p:sp>
      <p:sp>
        <p:nvSpPr>
          <p:cNvPr id="81" name="AutoShape 4"/>
          <p:cNvSpPr>
            <a:spLocks noChangeArrowheads="1"/>
          </p:cNvSpPr>
          <p:nvPr/>
        </p:nvSpPr>
        <p:spPr bwMode="gray">
          <a:xfrm>
            <a:off x="6701865" y="1947565"/>
            <a:ext cx="5063197" cy="594331"/>
          </a:xfrm>
          <a:prstGeom prst="roundRect">
            <a:avLst>
              <a:gd name="adj" fmla="val 27143"/>
            </a:avLst>
          </a:prstGeom>
          <a:solidFill>
            <a:srgbClr val="2E75B6"/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" name="Rectangle 43"/>
          <p:cNvSpPr txBox="1">
            <a:spLocks noChangeArrowheads="1"/>
          </p:cNvSpPr>
          <p:nvPr/>
        </p:nvSpPr>
        <p:spPr bwMode="gray">
          <a:xfrm>
            <a:off x="6814375" y="1901927"/>
            <a:ext cx="3615865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prstClr val="white"/>
                </a:solidFill>
                <a:latin typeface="Arial"/>
              </a:rPr>
              <a:t>Представители типа</a:t>
            </a:r>
            <a:r>
              <a:rPr lang="en-US" altLang="ru-RU" sz="2000" dirty="0">
                <a:solidFill>
                  <a:prstClr val="white"/>
                </a:solidFill>
                <a:latin typeface="Arial"/>
              </a:rPr>
              <a:t>:</a:t>
            </a:r>
          </a:p>
        </p:txBody>
      </p:sp>
      <p:sp>
        <p:nvSpPr>
          <p:cNvPr id="83" name="AutoShape 3"/>
          <p:cNvSpPr>
            <a:spLocks noChangeArrowheads="1"/>
          </p:cNvSpPr>
          <p:nvPr/>
        </p:nvSpPr>
        <p:spPr bwMode="gray">
          <a:xfrm>
            <a:off x="6653173" y="1897447"/>
            <a:ext cx="5135246" cy="2754537"/>
          </a:xfrm>
          <a:prstGeom prst="roundRect">
            <a:avLst>
              <a:gd name="adj" fmla="val 4456"/>
            </a:avLst>
          </a:prstGeom>
          <a:noFill/>
          <a:ln w="9525">
            <a:solidFill>
              <a:srgbClr val="33517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E57E60D7-A912-48AD-93EC-AD24C3D46B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xmlns="" id="{788D8BD3-A7BE-44E7-9A3C-0B720AD992C9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xmlns="" id="{5A212B9F-88C7-4A56-9960-FE99DF73286B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xmlns="" id="{350E6378-6113-4B23-8704-A9E09B0C4018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xmlns="" id="{50A56C4B-FB0E-46D0-8501-A57F71FC0C11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xmlns="" id="{9F797579-D68E-45E8-BC3A-84CFA4D36652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91AA8B30-F353-4B0E-AE11-BF75A4D0E5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6C34C8DD-66B9-436D-8863-F89B7CD36B46}"/>
              </a:ext>
            </a:extLst>
          </p:cNvPr>
          <p:cNvGrpSpPr/>
          <p:nvPr/>
        </p:nvGrpSpPr>
        <p:grpSpPr>
          <a:xfrm>
            <a:off x="10591442" y="2047795"/>
            <a:ext cx="992289" cy="387104"/>
            <a:chOff x="5662672" y="1823417"/>
            <a:chExt cx="992289" cy="387104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xmlns="" id="{D77004A8-0B7C-423C-A274-46A22752FDEB}"/>
                </a:ext>
              </a:extLst>
            </p:cNvPr>
            <p:cNvSpPr/>
            <p:nvPr/>
          </p:nvSpPr>
          <p:spPr>
            <a:xfrm>
              <a:off x="5662672" y="2030521"/>
              <a:ext cx="216000" cy="180000"/>
            </a:xfrm>
            <a:prstGeom prst="roundRect">
              <a:avLst/>
            </a:prstGeom>
            <a:solidFill>
              <a:srgbClr val="B1291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xmlns="" id="{AB35DA7A-BE48-4ABC-8E0A-4ACAB06F3D8E}"/>
                </a:ext>
              </a:extLst>
            </p:cNvPr>
            <p:cNvSpPr/>
            <p:nvPr/>
          </p:nvSpPr>
          <p:spPr>
            <a:xfrm>
              <a:off x="5899512" y="2021377"/>
              <a:ext cx="360000" cy="180000"/>
            </a:xfrm>
            <a:prstGeom prst="roundRect">
              <a:avLst/>
            </a:prstGeom>
            <a:solidFill>
              <a:srgbClr val="E7CE2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xmlns="" id="{1BD4F521-989C-4CEE-83A0-BF7009000871}"/>
                </a:ext>
              </a:extLst>
            </p:cNvPr>
            <p:cNvSpPr/>
            <p:nvPr/>
          </p:nvSpPr>
          <p:spPr>
            <a:xfrm>
              <a:off x="6294961" y="2023338"/>
              <a:ext cx="360000" cy="180000"/>
            </a:xfrm>
            <a:prstGeom prst="roundRect">
              <a:avLst/>
            </a:prstGeom>
            <a:solidFill>
              <a:srgbClr val="6AC8D6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xmlns="" id="{75B57DAE-79A3-45B8-982D-B8BD35DAFAA2}"/>
                </a:ext>
              </a:extLst>
            </p:cNvPr>
            <p:cNvSpPr/>
            <p:nvPr/>
          </p:nvSpPr>
          <p:spPr>
            <a:xfrm>
              <a:off x="6398897" y="1823417"/>
              <a:ext cx="254276" cy="180000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xmlns="" id="{CE5EB96C-0929-4EB6-B63F-6A8D861B5BF8}"/>
                </a:ext>
              </a:extLst>
            </p:cNvPr>
            <p:cNvSpPr/>
            <p:nvPr/>
          </p:nvSpPr>
          <p:spPr>
            <a:xfrm>
              <a:off x="6012707" y="1834064"/>
              <a:ext cx="360000" cy="180000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0429401-AC28-4330-ABCF-22910C6F42A7}"/>
              </a:ext>
            </a:extLst>
          </p:cNvPr>
          <p:cNvSpPr txBox="1"/>
          <p:nvPr/>
        </p:nvSpPr>
        <p:spPr>
          <a:xfrm>
            <a:off x="438894" y="1753929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дружественное окружение</a:t>
            </a:r>
            <a:r>
              <a:rPr lang="en-US" dirty="0">
                <a:solidFill>
                  <a:srgbClr val="335175"/>
                </a:solidFill>
              </a:rPr>
              <a:t>	</a:t>
            </a:r>
            <a:endParaRPr lang="ru-RU" dirty="0">
              <a:solidFill>
                <a:srgbClr val="33517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работать в команде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придавать стабильность ситуации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мир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доводить работу до конца 	           </a:t>
            </a:r>
            <a:r>
              <a:rPr lang="en-US" dirty="0">
                <a:solidFill>
                  <a:srgbClr val="335175"/>
                </a:solidFill>
              </a:rPr>
              <a:t>   </a:t>
            </a:r>
            <a:endParaRPr lang="ru-RU" dirty="0">
              <a:solidFill>
                <a:srgbClr val="335175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помогать другим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7A582F5-0A34-4453-8DCF-4197923B4C80}"/>
              </a:ext>
            </a:extLst>
          </p:cNvPr>
          <p:cNvSpPr txBox="1"/>
          <p:nvPr/>
        </p:nvSpPr>
        <p:spPr>
          <a:xfrm>
            <a:off x="421503" y="3699930"/>
            <a:ext cx="6310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- бесчувственности</a:t>
            </a:r>
            <a:r>
              <a:rPr lang="en-US" dirty="0">
                <a:solidFill>
                  <a:srgbClr val="335175"/>
                </a:solidFill>
              </a:rPr>
              <a:t>	</a:t>
            </a:r>
            <a:endParaRPr lang="ru-RU" dirty="0">
              <a:solidFill>
                <a:srgbClr val="335175"/>
              </a:solidFill>
            </a:endParaRPr>
          </a:p>
          <a:p>
            <a:r>
              <a:rPr lang="ru-RU" dirty="0">
                <a:solidFill>
                  <a:srgbClr val="335175"/>
                </a:solidFill>
              </a:rPr>
              <a:t>- горячих споров</a:t>
            </a:r>
            <a:r>
              <a:rPr lang="en-US" dirty="0">
                <a:solidFill>
                  <a:srgbClr val="335175"/>
                </a:solidFill>
              </a:rPr>
              <a:t>	</a:t>
            </a:r>
            <a:endParaRPr lang="ru-RU" dirty="0">
              <a:solidFill>
                <a:srgbClr val="335175"/>
              </a:solidFill>
            </a:endParaRPr>
          </a:p>
          <a:p>
            <a:r>
              <a:rPr lang="ru-RU" dirty="0">
                <a:solidFill>
                  <a:srgbClr val="335175"/>
                </a:solidFill>
              </a:rPr>
              <a:t>- конфликтов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- непонимания	</a:t>
            </a:r>
          </a:p>
          <a:p>
            <a:r>
              <a:rPr lang="ru-RU" dirty="0">
                <a:solidFill>
                  <a:srgbClr val="335175"/>
                </a:solidFill>
              </a:rPr>
              <a:t>- сарказма	                   </a:t>
            </a:r>
          </a:p>
          <a:p>
            <a:r>
              <a:rPr lang="ru-RU" dirty="0">
                <a:solidFill>
                  <a:srgbClr val="335175"/>
                </a:solidFill>
              </a:rPr>
              <a:t>- когда на него давят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D80C3C8-1E5F-446A-A589-3CFE75DF7183}"/>
              </a:ext>
            </a:extLst>
          </p:cNvPr>
          <p:cNvSpPr txBox="1"/>
          <p:nvPr/>
        </p:nvSpPr>
        <p:spPr>
          <a:xfrm>
            <a:off x="421503" y="5524035"/>
            <a:ext cx="11532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Обычно  дети отвечают на вопросы следующим образом. У тебя какая(</a:t>
            </a:r>
            <a:r>
              <a:rPr lang="ru-RU" sz="2000" b="1" dirty="0" err="1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ое,ой</a:t>
            </a:r>
            <a:r>
              <a:rPr lang="ru-RU" sz="2000" b="1" dirty="0">
                <a:solidFill>
                  <a:srgbClr val="6AC8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)?</a:t>
            </a:r>
            <a:endParaRPr lang="ru-RU" sz="2000" b="1" dirty="0">
              <a:solidFill>
                <a:srgbClr val="EA8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Кот">
            <a:extLst>
              <a:ext uri="{FF2B5EF4-FFF2-40B4-BE49-F238E27FC236}">
                <a16:creationId xmlns:a16="http://schemas.microsoft.com/office/drawing/2014/main" xmlns="" id="{2B3B6781-7796-40AE-9388-C289EED090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 flipH="1">
            <a:off x="5250189" y="5854114"/>
            <a:ext cx="702868" cy="752406"/>
          </a:xfrm>
          <a:prstGeom prst="rect">
            <a:avLst/>
          </a:prstGeom>
        </p:spPr>
      </p:pic>
      <p:pic>
        <p:nvPicPr>
          <p:cNvPr id="36" name="Рисунок 35" descr="Машина">
            <a:extLst>
              <a:ext uri="{FF2B5EF4-FFF2-40B4-BE49-F238E27FC236}">
                <a16:creationId xmlns:a16="http://schemas.microsoft.com/office/drawing/2014/main" xmlns="" id="{189DA687-7FE3-4253-B91E-4CCDF239AD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38797" y="5830451"/>
            <a:ext cx="1159154" cy="822733"/>
          </a:xfrm>
          <a:prstGeom prst="rect">
            <a:avLst/>
          </a:prstGeom>
        </p:spPr>
      </p:pic>
      <p:pic>
        <p:nvPicPr>
          <p:cNvPr id="37" name="Рисунок 36" descr="Палитра">
            <a:extLst>
              <a:ext uri="{FF2B5EF4-FFF2-40B4-BE49-F238E27FC236}">
                <a16:creationId xmlns:a16="http://schemas.microsoft.com/office/drawing/2014/main" xmlns="" id="{B8307142-3568-40F6-ABCC-00CDD591FE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263033" y="5892355"/>
            <a:ext cx="702869" cy="68331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B85829D-FEE0-406C-AADE-B446801A904C}"/>
              </a:ext>
            </a:extLst>
          </p:cNvPr>
          <p:cNvSpPr txBox="1"/>
          <p:nvPr/>
        </p:nvSpPr>
        <p:spPr>
          <a:xfrm>
            <a:off x="9929615" y="6007293"/>
            <a:ext cx="1239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335175"/>
                </a:solidFill>
              </a:rPr>
              <a:t>– </a:t>
            </a:r>
            <a:r>
              <a:rPr lang="ru-RU" sz="2000" b="1" dirty="0">
                <a:solidFill>
                  <a:srgbClr val="335175"/>
                </a:solidFill>
              </a:rPr>
              <a:t>синий</a:t>
            </a:r>
            <a:endParaRPr lang="ru-RU" sz="2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2AE25AD-8AB4-4E04-8A3E-234B822F50B6}"/>
              </a:ext>
            </a:extLst>
          </p:cNvPr>
          <p:cNvSpPr txBox="1"/>
          <p:nvPr/>
        </p:nvSpPr>
        <p:spPr>
          <a:xfrm>
            <a:off x="1581235" y="6090357"/>
            <a:ext cx="2542309" cy="37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7030A0"/>
                </a:solidFill>
              </a:rPr>
              <a:t>– семейная, надежная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CD6BF17-3188-46F7-9DE1-5A91E8A5D393}"/>
              </a:ext>
            </a:extLst>
          </p:cNvPr>
          <p:cNvSpPr txBox="1"/>
          <p:nvPr/>
        </p:nvSpPr>
        <p:spPr>
          <a:xfrm>
            <a:off x="5953057" y="6008196"/>
            <a:ext cx="1836801" cy="383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– кошка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42B3F93-53A1-432F-A59E-2FBEF008BE21}"/>
              </a:ext>
            </a:extLst>
          </p:cNvPr>
          <p:cNvSpPr txBox="1"/>
          <p:nvPr/>
        </p:nvSpPr>
        <p:spPr>
          <a:xfrm>
            <a:off x="1472937" y="6403182"/>
            <a:ext cx="1882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Машина </a:t>
            </a:r>
            <a:endParaRPr lang="ru-RU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4895C4A-182A-4960-8214-FD94142BF452}"/>
              </a:ext>
            </a:extLst>
          </p:cNvPr>
          <p:cNvSpPr txBox="1"/>
          <p:nvPr/>
        </p:nvSpPr>
        <p:spPr>
          <a:xfrm>
            <a:off x="5934313" y="6398722"/>
            <a:ext cx="2104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Животное</a:t>
            </a:r>
            <a:endParaRPr lang="ru-RU" sz="16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AE70843-36DC-4BE9-B746-0E86A6DF127C}"/>
              </a:ext>
            </a:extLst>
          </p:cNvPr>
          <p:cNvSpPr txBox="1"/>
          <p:nvPr/>
        </p:nvSpPr>
        <p:spPr>
          <a:xfrm>
            <a:off x="9882876" y="6393675"/>
            <a:ext cx="1158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Цвет</a:t>
            </a:r>
            <a:endParaRPr lang="ru-RU" sz="1600" dirty="0"/>
          </a:p>
        </p:txBody>
      </p:sp>
      <p:sp>
        <p:nvSpPr>
          <p:cNvPr id="54" name="Управляющая кнопка: возврат 53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xmlns="" id="{5EE2786C-4C50-4880-95FC-423B92D89B61}"/>
              </a:ext>
            </a:extLst>
          </p:cNvPr>
          <p:cNvSpPr/>
          <p:nvPr/>
        </p:nvSpPr>
        <p:spPr>
          <a:xfrm>
            <a:off x="11479155" y="6326891"/>
            <a:ext cx="268800" cy="234000"/>
          </a:xfrm>
          <a:prstGeom prst="actionButtonReturn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61" name="Управляющая кнопка: &quot;Вперед&quot; или &quot;Следующий&quot; 60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xmlns="" id="{F2291D50-6575-4C3A-B386-27B74346F3FC}"/>
              </a:ext>
            </a:extLst>
          </p:cNvPr>
          <p:cNvSpPr/>
          <p:nvPr/>
        </p:nvSpPr>
        <p:spPr>
          <a:xfrm>
            <a:off x="11829628" y="6326891"/>
            <a:ext cx="277807" cy="234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16">
            <p14:nvContentPartPr>
              <p14:cNvPr id="40" name="Рукописный ввод 39">
                <a:extLst>
                  <a:ext uri="{FF2B5EF4-FFF2-40B4-BE49-F238E27FC236}">
                    <a16:creationId xmlns:a16="http://schemas.microsoft.com/office/drawing/2014/main" id="{FBDAED5E-3B52-4B33-9853-C122CCA04566}"/>
                  </a:ext>
                </a:extLst>
              </p14:cNvPr>
              <p14:cNvContentPartPr/>
              <p14:nvPr/>
            </p14:nvContentPartPr>
            <p14:xfrm>
              <a:off x="1506946" y="3651511"/>
              <a:ext cx="1127880" cy="6120"/>
            </p14:xfrm>
          </p:contentPart>
        </mc:Choice>
        <mc:Fallback>
          <p:pic>
            <p:nvPicPr>
              <p:cNvPr id="40" name="Рукописный ввод 3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BDAED5E-3B52-4B33-9853-C122CCA04566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452946" y="3543871"/>
                <a:ext cx="1235520" cy="221760"/>
              </a:xfrm>
              <a:prstGeom prst="rect">
                <a:avLst/>
              </a:prstGeom>
            </p:spPr>
          </p:pic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AD6D87D-87BD-4D07-8D62-B69AD94B9ED0}"/>
              </a:ext>
            </a:extLst>
          </p:cNvPr>
          <p:cNvSpPr txBox="1"/>
          <p:nvPr/>
        </p:nvSpPr>
        <p:spPr>
          <a:xfrm>
            <a:off x="421503" y="3447089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chemeClr val="bg1"/>
                </a:solidFill>
                <a:latin typeface="Arial"/>
              </a:rPr>
              <a:t>не любит:</a:t>
            </a:r>
            <a:endParaRPr lang="ru-RU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18">
            <p14:nvContentPartPr>
              <p14:cNvPr id="42" name="Рукописный ввод 41">
                <a:extLst>
                  <a:ext uri="{FF2B5EF4-FFF2-40B4-BE49-F238E27FC236}">
                    <a16:creationId xmlns:a16="http://schemas.microsoft.com/office/drawing/2014/main" id="{128353C6-53EB-42E5-8812-2C237B4979D8}"/>
                  </a:ext>
                </a:extLst>
              </p14:cNvPr>
              <p14:cNvContentPartPr/>
              <p14:nvPr/>
            </p14:nvContentPartPr>
            <p14:xfrm>
              <a:off x="1526904" y="1645128"/>
              <a:ext cx="794880" cy="56160"/>
            </p14:xfrm>
          </p:contentPart>
        </mc:Choice>
        <mc:Fallback>
          <p:pic>
            <p:nvPicPr>
              <p:cNvPr id="42" name="Рукописный ввод 4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28353C6-53EB-42E5-8812-2C237B4979D8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472904" y="1537488"/>
                <a:ext cx="902520" cy="271800"/>
              </a:xfrm>
              <a:prstGeom prst="rect">
                <a:avLst/>
              </a:prstGeom>
            </p:spPr>
          </p:pic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D60E1A2-FEC7-4494-9DFD-10D8403E2B86}"/>
              </a:ext>
            </a:extLst>
          </p:cNvPr>
          <p:cNvSpPr txBox="1"/>
          <p:nvPr/>
        </p:nvSpPr>
        <p:spPr>
          <a:xfrm>
            <a:off x="423101" y="1468559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rgbClr val="FC0492"/>
                </a:solidFill>
                <a:latin typeface="Arial"/>
              </a:rPr>
              <a:t>любит:</a:t>
            </a:r>
            <a:endParaRPr lang="ru-RU" b="1" dirty="0">
              <a:solidFill>
                <a:srgbClr val="FC0492"/>
              </a:solidFill>
            </a:endParaRPr>
          </a:p>
        </p:txBody>
      </p:sp>
      <p:pic>
        <p:nvPicPr>
          <p:cNvPr id="51" name="Рисунок 50" descr="Маркеры-галочки">
            <a:extLst>
              <a:ext uri="{FF2B5EF4-FFF2-40B4-BE49-F238E27FC236}">
                <a16:creationId xmlns:a16="http://schemas.microsoft.com/office/drawing/2014/main" xmlns="" id="{CC227A08-FB3A-467C-9FA4-AA3E82786FF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177690" y="6015600"/>
            <a:ext cx="651672" cy="651672"/>
          </a:xfrm>
          <a:prstGeom prst="rect">
            <a:avLst/>
          </a:prstGeom>
        </p:spPr>
      </p:pic>
      <p:pic>
        <p:nvPicPr>
          <p:cNvPr id="53" name="Рисунок 52" descr="Маркеры-галочки">
            <a:extLst>
              <a:ext uri="{FF2B5EF4-FFF2-40B4-BE49-F238E27FC236}">
                <a16:creationId xmlns:a16="http://schemas.microsoft.com/office/drawing/2014/main" xmlns="" id="{C4818432-8009-43CE-A1F8-F676EB70EE5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927896" y="5996997"/>
            <a:ext cx="651672" cy="651672"/>
          </a:xfrm>
          <a:prstGeom prst="rect">
            <a:avLst/>
          </a:prstGeom>
        </p:spPr>
      </p:pic>
      <p:pic>
        <p:nvPicPr>
          <p:cNvPr id="62" name="Рисунок 61" descr="Маркеры-галочки">
            <a:extLst>
              <a:ext uri="{FF2B5EF4-FFF2-40B4-BE49-F238E27FC236}">
                <a16:creationId xmlns:a16="http://schemas.microsoft.com/office/drawing/2014/main" xmlns="" id="{63843B19-C28B-40F3-AD1E-6E461C03555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727807" y="6042071"/>
            <a:ext cx="651672" cy="651672"/>
          </a:xfrm>
          <a:prstGeom prst="rect">
            <a:avLst/>
          </a:prstGeom>
        </p:spPr>
      </p:pic>
      <p:pic>
        <p:nvPicPr>
          <p:cNvPr id="2" name="7слайд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530152" y="6278592"/>
            <a:ext cx="396752" cy="3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41192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6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49" grpId="0">
        <p:bldSub>
          <a:bldChart bld="category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Диаграмма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96787695"/>
              </p:ext>
            </p:extLst>
          </p:nvPr>
        </p:nvGraphicFramePr>
        <p:xfrm>
          <a:off x="10342041" y="49345"/>
          <a:ext cx="2050481" cy="1230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Rectangle 43"/>
          <p:cNvSpPr txBox="1">
            <a:spLocks noChangeArrowheads="1"/>
          </p:cNvSpPr>
          <p:nvPr/>
        </p:nvSpPr>
        <p:spPr bwMode="gray">
          <a:xfrm>
            <a:off x="1409549" y="353231"/>
            <a:ext cx="9284408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Замкнутый – </a:t>
            </a:r>
            <a:br>
              <a:rPr lang="ru-RU" altLang="ru-RU" sz="3400" dirty="0">
                <a:solidFill>
                  <a:srgbClr val="335175"/>
                </a:solidFill>
                <a:latin typeface="Arial"/>
              </a:rPr>
            </a:b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Ориентированный на задачу</a:t>
            </a:r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 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656519" y="2876936"/>
            <a:ext cx="4729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Создают концепции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Задают много вопросов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Иногда кажутся бесчувственными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Стремятся понять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Стремятся превзойти ожидания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Видят ловушки и потенциальные проблемы</a:t>
            </a:r>
          </a:p>
        </p:txBody>
      </p:sp>
      <p:sp>
        <p:nvSpPr>
          <p:cNvPr id="81" name="AutoShape 4"/>
          <p:cNvSpPr>
            <a:spLocks noChangeArrowheads="1"/>
          </p:cNvSpPr>
          <p:nvPr/>
        </p:nvSpPr>
        <p:spPr bwMode="gray">
          <a:xfrm>
            <a:off x="6701865" y="2118703"/>
            <a:ext cx="5063197" cy="594331"/>
          </a:xfrm>
          <a:prstGeom prst="roundRect">
            <a:avLst>
              <a:gd name="adj" fmla="val 2714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" name="Rectangle 43"/>
          <p:cNvSpPr txBox="1">
            <a:spLocks noChangeArrowheads="1"/>
          </p:cNvSpPr>
          <p:nvPr/>
        </p:nvSpPr>
        <p:spPr bwMode="gray">
          <a:xfrm>
            <a:off x="6824795" y="2073100"/>
            <a:ext cx="3615865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335175"/>
                </a:solidFill>
                <a:latin typeface="Arial"/>
              </a:rPr>
              <a:t>Представители типа</a:t>
            </a:r>
            <a:r>
              <a:rPr lang="en-US" altLang="ru-RU" sz="2000" dirty="0">
                <a:solidFill>
                  <a:srgbClr val="335175"/>
                </a:solidFill>
                <a:latin typeface="Arial"/>
              </a:rPr>
              <a:t>:</a:t>
            </a:r>
          </a:p>
        </p:txBody>
      </p:sp>
      <p:sp>
        <p:nvSpPr>
          <p:cNvPr id="83" name="AutoShape 3"/>
          <p:cNvSpPr>
            <a:spLocks noChangeArrowheads="1"/>
          </p:cNvSpPr>
          <p:nvPr/>
        </p:nvSpPr>
        <p:spPr bwMode="gray">
          <a:xfrm>
            <a:off x="6653173" y="2068585"/>
            <a:ext cx="5135246" cy="2779263"/>
          </a:xfrm>
          <a:prstGeom prst="roundRect">
            <a:avLst>
              <a:gd name="adj" fmla="val 4456"/>
            </a:avLst>
          </a:prstGeom>
          <a:noFill/>
          <a:ln w="9525">
            <a:solidFill>
              <a:srgbClr val="33517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ker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27AE28BC-750A-4DBA-8AEB-3F85509765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xmlns="" id="{6062DF6A-0911-46AE-8431-104852764306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A520000C-3FBC-4567-B7EA-3315D957A941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: скругленные углы 55">
              <a:extLst>
                <a:ext uri="{FF2B5EF4-FFF2-40B4-BE49-F238E27FC236}">
                  <a16:creationId xmlns:a16="http://schemas.microsoft.com/office/drawing/2014/main" xmlns="" id="{2E791630-270C-407F-9057-78BF5CB26B5E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: скругленные углы 56">
              <a:extLst>
                <a:ext uri="{FF2B5EF4-FFF2-40B4-BE49-F238E27FC236}">
                  <a16:creationId xmlns:a16="http://schemas.microsoft.com/office/drawing/2014/main" xmlns="" id="{98A5B3E3-D430-449B-B195-0FAD2A7499DE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xmlns="" id="{0382BB38-EB3D-445D-947F-8196A57B2EB0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2ACE366-9027-413E-878B-2B97E6C40B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08CA42A2-D2F4-4A32-B19A-B3E1E17FE344}"/>
              </a:ext>
            </a:extLst>
          </p:cNvPr>
          <p:cNvGrpSpPr/>
          <p:nvPr/>
        </p:nvGrpSpPr>
        <p:grpSpPr>
          <a:xfrm>
            <a:off x="10649973" y="2216891"/>
            <a:ext cx="992289" cy="387104"/>
            <a:chOff x="5662672" y="1823417"/>
            <a:chExt cx="992289" cy="387104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xmlns="" id="{96B16412-60F4-4468-91BE-735043D48642}"/>
                </a:ext>
              </a:extLst>
            </p:cNvPr>
            <p:cNvSpPr/>
            <p:nvPr/>
          </p:nvSpPr>
          <p:spPr>
            <a:xfrm>
              <a:off x="5662672" y="2030521"/>
              <a:ext cx="216000" cy="180000"/>
            </a:xfrm>
            <a:prstGeom prst="roundRect">
              <a:avLst/>
            </a:prstGeom>
            <a:solidFill>
              <a:srgbClr val="B1291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xmlns="" id="{82C33FE0-7DA7-4AEE-91D3-49AB19D04444}"/>
                </a:ext>
              </a:extLst>
            </p:cNvPr>
            <p:cNvSpPr/>
            <p:nvPr/>
          </p:nvSpPr>
          <p:spPr>
            <a:xfrm>
              <a:off x="5899512" y="2021377"/>
              <a:ext cx="360000" cy="180000"/>
            </a:xfrm>
            <a:prstGeom prst="roundRect">
              <a:avLst/>
            </a:prstGeom>
            <a:solidFill>
              <a:srgbClr val="E7CE2F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xmlns="" id="{92278919-C722-4F21-9616-C7EDCBADAD76}"/>
                </a:ext>
              </a:extLst>
            </p:cNvPr>
            <p:cNvSpPr/>
            <p:nvPr/>
          </p:nvSpPr>
          <p:spPr>
            <a:xfrm>
              <a:off x="6294961" y="2023338"/>
              <a:ext cx="360000" cy="180000"/>
            </a:xfrm>
            <a:prstGeom prst="roundRect">
              <a:avLst/>
            </a:prstGeom>
            <a:solidFill>
              <a:srgbClr val="6AC8D6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xmlns="" id="{66B8291F-9D35-4D0E-AEC9-6D71323B9961}"/>
                </a:ext>
              </a:extLst>
            </p:cNvPr>
            <p:cNvSpPr/>
            <p:nvPr/>
          </p:nvSpPr>
          <p:spPr>
            <a:xfrm>
              <a:off x="6398897" y="1823417"/>
              <a:ext cx="254276" cy="180000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xmlns="" id="{DE88A71D-ED0D-473D-905B-823F7A7F0B14}"/>
                </a:ext>
              </a:extLst>
            </p:cNvPr>
            <p:cNvSpPr/>
            <p:nvPr/>
          </p:nvSpPr>
          <p:spPr>
            <a:xfrm>
              <a:off x="6012707" y="1834064"/>
              <a:ext cx="360000" cy="180000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9" name="Рисунок 28" descr="Машина">
            <a:extLst>
              <a:ext uri="{FF2B5EF4-FFF2-40B4-BE49-F238E27FC236}">
                <a16:creationId xmlns:a16="http://schemas.microsoft.com/office/drawing/2014/main" xmlns="" id="{26332B33-C1C8-4A9F-8A89-E7AF00A45D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52143" y="5850789"/>
            <a:ext cx="1200354" cy="7072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B39BF36-ACEF-491F-9E22-F44F86178900}"/>
              </a:ext>
            </a:extLst>
          </p:cNvPr>
          <p:cNvSpPr txBox="1"/>
          <p:nvPr/>
        </p:nvSpPr>
        <p:spPr>
          <a:xfrm>
            <a:off x="1624766" y="6019750"/>
            <a:ext cx="3234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335175"/>
                </a:solidFill>
              </a:rPr>
              <a:t>- качественная, экономичная  </a:t>
            </a:r>
            <a:endParaRPr lang="ru-RU" b="1" dirty="0">
              <a:solidFill>
                <a:srgbClr val="335175"/>
              </a:solidFill>
            </a:endParaRPr>
          </a:p>
        </p:txBody>
      </p:sp>
      <p:pic>
        <p:nvPicPr>
          <p:cNvPr id="31" name="Рисунок 30" descr="Палитра">
            <a:extLst>
              <a:ext uri="{FF2B5EF4-FFF2-40B4-BE49-F238E27FC236}">
                <a16:creationId xmlns:a16="http://schemas.microsoft.com/office/drawing/2014/main" xmlns="" id="{27089E7E-D620-4ED1-9A01-23BC64604D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8998119" y="5841015"/>
            <a:ext cx="702869" cy="7028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5190D61-9DDF-48A2-90C1-CE05571C820E}"/>
              </a:ext>
            </a:extLst>
          </p:cNvPr>
          <p:cNvSpPr txBox="1"/>
          <p:nvPr/>
        </p:nvSpPr>
        <p:spPr>
          <a:xfrm>
            <a:off x="9713574" y="6008125"/>
            <a:ext cx="1265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C000"/>
                </a:solidFill>
              </a:rPr>
              <a:t>– желтый </a:t>
            </a:r>
            <a:endParaRPr lang="ru-RU" b="1" dirty="0">
              <a:solidFill>
                <a:srgbClr val="FFC000"/>
              </a:solidFill>
            </a:endParaRPr>
          </a:p>
        </p:txBody>
      </p:sp>
      <p:pic>
        <p:nvPicPr>
          <p:cNvPr id="33" name="Рисунок 32" descr="Рыба">
            <a:extLst>
              <a:ext uri="{FF2B5EF4-FFF2-40B4-BE49-F238E27FC236}">
                <a16:creationId xmlns:a16="http://schemas.microsoft.com/office/drawing/2014/main" xmlns="" id="{50EE70EC-6567-453C-96B1-6A5B506AD2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4878818" y="5890055"/>
            <a:ext cx="914400" cy="63025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A341000-FF33-4898-85E3-633EEC620133}"/>
              </a:ext>
            </a:extLst>
          </p:cNvPr>
          <p:cNvSpPr txBox="1"/>
          <p:nvPr/>
        </p:nvSpPr>
        <p:spPr>
          <a:xfrm>
            <a:off x="5737885" y="6015114"/>
            <a:ext cx="2651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B050"/>
                </a:solidFill>
              </a:rPr>
              <a:t>– тропическая рыбка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FA36211-13CA-40AF-9DA3-7AF7BC42C6F0}"/>
              </a:ext>
            </a:extLst>
          </p:cNvPr>
          <p:cNvSpPr txBox="1"/>
          <p:nvPr/>
        </p:nvSpPr>
        <p:spPr>
          <a:xfrm>
            <a:off x="426938" y="5438614"/>
            <a:ext cx="115328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AC8D6"/>
                </a:solidFill>
              </a:rPr>
              <a:t>Обычно дети отвечают на вопросы следующим образом. У тебя какая(</a:t>
            </a:r>
            <a:r>
              <a:rPr lang="ru-RU" sz="2000" b="1" dirty="0" err="1">
                <a:solidFill>
                  <a:srgbClr val="6AC8D6"/>
                </a:solidFill>
              </a:rPr>
              <a:t>ое,ой</a:t>
            </a:r>
            <a:r>
              <a:rPr lang="ru-RU" sz="2000" b="1" dirty="0">
                <a:solidFill>
                  <a:srgbClr val="6AC8D6"/>
                </a:solidFill>
              </a:rPr>
              <a:t>)?</a:t>
            </a:r>
            <a:endParaRPr lang="ru-RU" sz="2000" b="1" dirty="0">
              <a:solidFill>
                <a:srgbClr val="EA85AA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DBE18E2-B779-407F-8093-45A66EF8F187}"/>
              </a:ext>
            </a:extLst>
          </p:cNvPr>
          <p:cNvSpPr txBox="1"/>
          <p:nvPr/>
        </p:nvSpPr>
        <p:spPr>
          <a:xfrm>
            <a:off x="428557" y="1791288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постоянство	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 творчество	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детали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совершенство 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хорошую работу    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335175"/>
                </a:solidFill>
              </a:rPr>
              <a:t>делать все правильно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3AA2BD0-B894-4F20-BD22-4567FCF5FFFE}"/>
              </a:ext>
            </a:extLst>
          </p:cNvPr>
          <p:cNvSpPr txBox="1"/>
          <p:nvPr/>
        </p:nvSpPr>
        <p:spPr>
          <a:xfrm>
            <a:off x="426938" y="3890899"/>
            <a:ext cx="62178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5175"/>
                </a:solidFill>
              </a:rPr>
              <a:t>- когда его критикуют 		</a:t>
            </a:r>
          </a:p>
          <a:p>
            <a:r>
              <a:rPr lang="ru-RU" dirty="0">
                <a:solidFill>
                  <a:srgbClr val="335175"/>
                </a:solidFill>
              </a:rPr>
              <a:t>- ошибок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- отвлекаться по мелочам		</a:t>
            </a:r>
          </a:p>
          <a:p>
            <a:r>
              <a:rPr lang="ru-RU" dirty="0">
                <a:solidFill>
                  <a:srgbClr val="335175"/>
                </a:solidFill>
              </a:rPr>
              <a:t>- посредственности 	</a:t>
            </a:r>
            <a:br>
              <a:rPr lang="ru-RU" dirty="0">
                <a:solidFill>
                  <a:srgbClr val="335175"/>
                </a:solidFill>
              </a:rPr>
            </a:br>
            <a:r>
              <a:rPr lang="ru-RU" dirty="0">
                <a:solidFill>
                  <a:srgbClr val="335175"/>
                </a:solidFill>
              </a:rPr>
              <a:t>- нелогичных перемен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94B0030-9A12-403A-97F4-47AF632F64CA}"/>
              </a:ext>
            </a:extLst>
          </p:cNvPr>
          <p:cNvSpPr txBox="1"/>
          <p:nvPr/>
        </p:nvSpPr>
        <p:spPr>
          <a:xfrm>
            <a:off x="1472937" y="6403182"/>
            <a:ext cx="18827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Машина </a:t>
            </a:r>
            <a:endParaRPr lang="ru-RU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4F40D8D-67E5-408B-B599-4F4AB986E5CE}"/>
              </a:ext>
            </a:extLst>
          </p:cNvPr>
          <p:cNvSpPr txBox="1"/>
          <p:nvPr/>
        </p:nvSpPr>
        <p:spPr>
          <a:xfrm>
            <a:off x="5639831" y="6398478"/>
            <a:ext cx="21048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  <a:highlight>
                  <a:srgbClr val="FFFF00"/>
                </a:highlight>
              </a:rPr>
              <a:t>Животное</a:t>
            </a:r>
            <a:endParaRPr lang="ru-RU" sz="1600" dirty="0">
              <a:highlight>
                <a:srgbClr val="FFFF00"/>
              </a:highligh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A9ACF4C-6A0D-4935-90E4-1F6C2C9987B2}"/>
              </a:ext>
            </a:extLst>
          </p:cNvPr>
          <p:cNvSpPr txBox="1"/>
          <p:nvPr/>
        </p:nvSpPr>
        <p:spPr>
          <a:xfrm>
            <a:off x="9708706" y="6416385"/>
            <a:ext cx="1158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5175"/>
                </a:solidFill>
              </a:rPr>
              <a:t>Цвет</a:t>
            </a:r>
            <a:endParaRPr lang="ru-RU" sz="1600" dirty="0"/>
          </a:p>
        </p:txBody>
      </p:sp>
      <p:sp>
        <p:nvSpPr>
          <p:cNvPr id="46" name="Управляющая кнопка: возврат 45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xmlns="" id="{F45A3F19-B6FD-47D7-A52B-7E73E090D19F}"/>
              </a:ext>
            </a:extLst>
          </p:cNvPr>
          <p:cNvSpPr/>
          <p:nvPr/>
        </p:nvSpPr>
        <p:spPr>
          <a:xfrm>
            <a:off x="11479155" y="6326891"/>
            <a:ext cx="268800" cy="234000"/>
          </a:xfrm>
          <a:prstGeom prst="actionButtonReturn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7" name="Управляющая кнопка: &quot;Вперед&quot; или &quot;Следующий&quot; 46">
            <a:hlinkClick r:id="rId15" action="ppaction://hlinksldjump" highlightClick="1"/>
            <a:extLst>
              <a:ext uri="{FF2B5EF4-FFF2-40B4-BE49-F238E27FC236}">
                <a16:creationId xmlns:a16="http://schemas.microsoft.com/office/drawing/2014/main" xmlns="" id="{8F811D06-0227-4ED6-82C9-3FF27035CD55}"/>
              </a:ext>
            </a:extLst>
          </p:cNvPr>
          <p:cNvSpPr/>
          <p:nvPr/>
        </p:nvSpPr>
        <p:spPr>
          <a:xfrm>
            <a:off x="11829628" y="6326891"/>
            <a:ext cx="277807" cy="234000"/>
          </a:xfrm>
          <a:prstGeom prst="actionButtonForwardNext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16">
            <p14:nvContentPartPr>
              <p14:cNvPr id="44" name="Рукописный ввод 43">
                <a:extLst>
                  <a:ext uri="{FF2B5EF4-FFF2-40B4-BE49-F238E27FC236}">
                    <a16:creationId xmlns:a16="http://schemas.microsoft.com/office/drawing/2014/main" id="{800202E7-480A-4358-9BE2-BEB447A692A4}"/>
                  </a:ext>
                </a:extLst>
              </p14:cNvPr>
              <p14:cNvContentPartPr/>
              <p14:nvPr/>
            </p14:nvContentPartPr>
            <p14:xfrm>
              <a:off x="1526904" y="1645128"/>
              <a:ext cx="794880" cy="56160"/>
            </p14:xfrm>
          </p:contentPart>
        </mc:Choice>
        <mc:Fallback>
          <p:pic>
            <p:nvPicPr>
              <p:cNvPr id="44" name="Рукописный ввод 4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800202E7-480A-4358-9BE2-BEB447A692A4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472904" y="1537488"/>
                <a:ext cx="902520" cy="27180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99B1A530-11BB-4770-B0F7-8AA59191154A}"/>
              </a:ext>
            </a:extLst>
          </p:cNvPr>
          <p:cNvSpPr txBox="1"/>
          <p:nvPr/>
        </p:nvSpPr>
        <p:spPr>
          <a:xfrm>
            <a:off x="423101" y="1468559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rgbClr val="FC0492"/>
                </a:solidFill>
                <a:latin typeface="Arial"/>
              </a:rPr>
              <a:t>любит:</a:t>
            </a:r>
            <a:endParaRPr lang="ru-RU" b="1" dirty="0">
              <a:solidFill>
                <a:srgbClr val="FC0492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18">
            <p14:nvContentPartPr>
              <p14:cNvPr id="49" name="Рукописный ввод 48">
                <a:extLst>
                  <a:ext uri="{FF2B5EF4-FFF2-40B4-BE49-F238E27FC236}">
                    <a16:creationId xmlns:a16="http://schemas.microsoft.com/office/drawing/2014/main" id="{59D49F57-D2A9-47A6-906E-F19582D83B7B}"/>
                  </a:ext>
                </a:extLst>
              </p14:cNvPr>
              <p14:cNvContentPartPr/>
              <p14:nvPr/>
            </p14:nvContentPartPr>
            <p14:xfrm>
              <a:off x="1508544" y="3780495"/>
              <a:ext cx="1127880" cy="6120"/>
            </p14:xfrm>
          </p:contentPart>
        </mc:Choice>
        <mc:Fallback>
          <p:pic>
            <p:nvPicPr>
              <p:cNvPr id="49" name="Рукописный ввод 48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59D49F57-D2A9-47A6-906E-F19582D83B7B}"/>
                  </a:ext>
                </a:extLst>
              </p:cNvPr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1454544" y="3672855"/>
                <a:ext cx="1235520" cy="22176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085EC0ED-84F4-4962-8283-A3129BE2A8C7}"/>
              </a:ext>
            </a:extLst>
          </p:cNvPr>
          <p:cNvSpPr txBox="1"/>
          <p:nvPr/>
        </p:nvSpPr>
        <p:spPr>
          <a:xfrm>
            <a:off x="423101" y="3576073"/>
            <a:ext cx="2834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35175"/>
                </a:solidFill>
                <a:latin typeface="Arial"/>
              </a:rPr>
              <a:t>Ребенок </a:t>
            </a:r>
            <a:r>
              <a:rPr lang="ru-RU" b="1" dirty="0">
                <a:solidFill>
                  <a:schemeClr val="bg1"/>
                </a:solidFill>
                <a:latin typeface="Arial"/>
              </a:rPr>
              <a:t>не любит: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3" name="Рисунок 52" descr="Маркеры-галочки">
            <a:extLst>
              <a:ext uri="{FF2B5EF4-FFF2-40B4-BE49-F238E27FC236}">
                <a16:creationId xmlns:a16="http://schemas.microsoft.com/office/drawing/2014/main" xmlns="" id="{7EDAE06E-4B91-4E9F-B862-224D54DB002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7593209" y="6096550"/>
            <a:ext cx="651672" cy="651672"/>
          </a:xfrm>
          <a:prstGeom prst="rect">
            <a:avLst/>
          </a:prstGeom>
        </p:spPr>
      </p:pic>
      <p:pic>
        <p:nvPicPr>
          <p:cNvPr id="54" name="Рисунок 53" descr="Маркеры-галочки">
            <a:extLst>
              <a:ext uri="{FF2B5EF4-FFF2-40B4-BE49-F238E27FC236}">
                <a16:creationId xmlns:a16="http://schemas.microsoft.com/office/drawing/2014/main" xmlns="" id="{F4B54FC4-B0A1-4991-976E-7E1198E8F60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818975" y="6215171"/>
            <a:ext cx="579196" cy="579196"/>
          </a:xfrm>
          <a:prstGeom prst="rect">
            <a:avLst/>
          </a:prstGeom>
        </p:spPr>
      </p:pic>
      <p:pic>
        <p:nvPicPr>
          <p:cNvPr id="60" name="Рисунок 59" descr="Маркеры-галочки">
            <a:extLst>
              <a:ext uri="{FF2B5EF4-FFF2-40B4-BE49-F238E27FC236}">
                <a16:creationId xmlns:a16="http://schemas.microsoft.com/office/drawing/2014/main" xmlns="" id="{FF6096B0-24DD-4EAB-BE27-98268B6AE14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504576" y="6098841"/>
            <a:ext cx="651672" cy="651672"/>
          </a:xfrm>
          <a:prstGeom prst="rect">
            <a:avLst/>
          </a:prstGeom>
        </p:spPr>
      </p:pic>
      <p:pic>
        <p:nvPicPr>
          <p:cNvPr id="3" name="8слайд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-443811" y="6326891"/>
            <a:ext cx="334016" cy="3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5524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6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0" grpId="0">
        <p:bldSub>
          <a:bldChart bld="category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BAD43AC-44F0-4EAD-BF26-9A3C41AFB7AD}"/>
              </a:ext>
            </a:extLst>
          </p:cNvPr>
          <p:cNvSpPr/>
          <p:nvPr/>
        </p:nvSpPr>
        <p:spPr>
          <a:xfrm>
            <a:off x="5810491" y="3076418"/>
            <a:ext cx="6357560" cy="2193323"/>
          </a:xfrm>
          <a:prstGeom prst="rect">
            <a:avLst/>
          </a:prstGeom>
          <a:solidFill>
            <a:srgbClr val="D9E8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422C36EC-9C7F-4CD8-9E30-B82DE39A3568}"/>
              </a:ext>
            </a:extLst>
          </p:cNvPr>
          <p:cNvSpPr/>
          <p:nvPr/>
        </p:nvSpPr>
        <p:spPr>
          <a:xfrm>
            <a:off x="9183" y="3077707"/>
            <a:ext cx="5789562" cy="2193323"/>
          </a:xfrm>
          <a:prstGeom prst="rect">
            <a:avLst/>
          </a:prstGeom>
          <a:solidFill>
            <a:srgbClr val="FFF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FAC115C8-8424-4F08-8BF7-294ECD438CC3}"/>
              </a:ext>
            </a:extLst>
          </p:cNvPr>
          <p:cNvSpPr/>
          <p:nvPr/>
        </p:nvSpPr>
        <p:spPr>
          <a:xfrm>
            <a:off x="5813836" y="1446480"/>
            <a:ext cx="6363740" cy="1617366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1261BF8-5885-4688-9BF4-03D134C00C17}"/>
              </a:ext>
            </a:extLst>
          </p:cNvPr>
          <p:cNvSpPr/>
          <p:nvPr/>
        </p:nvSpPr>
        <p:spPr>
          <a:xfrm>
            <a:off x="14424" y="1441718"/>
            <a:ext cx="5789562" cy="1617366"/>
          </a:xfrm>
          <a:prstGeom prst="rect">
            <a:avLst/>
          </a:prstGeom>
          <a:solidFill>
            <a:srgbClr val="DFF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Rectangle 43"/>
          <p:cNvSpPr txBox="1">
            <a:spLocks noChangeArrowheads="1"/>
          </p:cNvSpPr>
          <p:nvPr/>
        </p:nvSpPr>
        <p:spPr bwMode="gray">
          <a:xfrm>
            <a:off x="295095" y="5635783"/>
            <a:ext cx="7467642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«Кажется, я обладаю </a:t>
            </a:r>
            <a:r>
              <a:rPr lang="ru-RU" altLang="ru-RU" sz="3600" dirty="0">
                <a:solidFill>
                  <a:srgbClr val="FFC000"/>
                </a:solidFill>
                <a:latin typeface="Arial"/>
              </a:rPr>
              <a:t>всеми </a:t>
            </a:r>
            <a:br>
              <a:rPr lang="ru-RU" altLang="ru-RU" sz="3600" dirty="0">
                <a:solidFill>
                  <a:srgbClr val="FFC000"/>
                </a:solidFill>
                <a:latin typeface="Arial"/>
              </a:rPr>
            </a:br>
            <a:r>
              <a:rPr lang="ru-RU" altLang="ru-RU" sz="3600" dirty="0">
                <a:solidFill>
                  <a:srgbClr val="FFC000"/>
                </a:solidFill>
                <a:latin typeface="Arial"/>
              </a:rPr>
              <a:t>этими качествами»?!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3814" y="1477895"/>
            <a:ext cx="34227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335175"/>
                </a:solidFill>
              </a:rPr>
              <a:t>Общительный –</a:t>
            </a:r>
            <a:r>
              <a:rPr lang="ru-RU" sz="2000" dirty="0">
                <a:solidFill>
                  <a:srgbClr val="335175"/>
                </a:solidFill>
              </a:rPr>
              <a:t> </a:t>
            </a:r>
          </a:p>
          <a:p>
            <a:r>
              <a:rPr lang="ru-RU" sz="2000" b="1" dirty="0">
                <a:solidFill>
                  <a:srgbClr val="335175"/>
                </a:solidFill>
              </a:rPr>
              <a:t>Ориентированный на задачу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91849" y="149605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>
                <a:solidFill>
                  <a:srgbClr val="335175"/>
                </a:solidFill>
              </a:rPr>
              <a:t>Общительный – </a:t>
            </a:r>
          </a:p>
          <a:p>
            <a:pPr algn="r"/>
            <a:r>
              <a:rPr lang="ru-RU" sz="2000" b="1" dirty="0">
                <a:solidFill>
                  <a:srgbClr val="335175"/>
                </a:solidFill>
              </a:rPr>
              <a:t>Ориентированный на отношения</a:t>
            </a:r>
            <a:br>
              <a:rPr lang="ru-RU" sz="2000" b="1" dirty="0">
                <a:solidFill>
                  <a:srgbClr val="335175"/>
                </a:solidFill>
              </a:rPr>
            </a:br>
            <a:r>
              <a:rPr lang="ru-RU" sz="2000" b="1" dirty="0">
                <a:solidFill>
                  <a:srgbClr val="335175"/>
                </a:solidFill>
              </a:rPr>
              <a:t> со сверстниками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57901" y="318107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>
                <a:solidFill>
                  <a:srgbClr val="335175"/>
                </a:solidFill>
              </a:rPr>
              <a:t>Замкнутый –</a:t>
            </a:r>
            <a:r>
              <a:rPr lang="ru-RU" sz="2000" dirty="0">
                <a:solidFill>
                  <a:srgbClr val="335175"/>
                </a:solidFill>
              </a:rPr>
              <a:t> </a:t>
            </a:r>
          </a:p>
          <a:p>
            <a:pPr algn="r"/>
            <a:r>
              <a:rPr lang="ru-RU" sz="2000" b="1" dirty="0">
                <a:solidFill>
                  <a:srgbClr val="335175"/>
                </a:solidFill>
              </a:rPr>
              <a:t>Ориентированный </a:t>
            </a:r>
            <a:br>
              <a:rPr lang="ru-RU" sz="2000" b="1" dirty="0">
                <a:solidFill>
                  <a:srgbClr val="335175"/>
                </a:solidFill>
              </a:rPr>
            </a:br>
            <a:r>
              <a:rPr lang="ru-RU" sz="2000" b="1" dirty="0">
                <a:solidFill>
                  <a:srgbClr val="335175"/>
                </a:solidFill>
              </a:rPr>
              <a:t>на отношения со сверстниками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8894" y="330770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335175"/>
                </a:solidFill>
              </a:rPr>
              <a:t>Замкнутый – </a:t>
            </a:r>
          </a:p>
          <a:p>
            <a:r>
              <a:rPr lang="ru-RU" sz="2000" b="1" dirty="0">
                <a:solidFill>
                  <a:srgbClr val="335175"/>
                </a:solidFill>
              </a:rPr>
              <a:t>Ориентированный на задачу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7D852785-56CD-47EC-95B7-DEAC30240D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460092" cy="134066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DAADA774-81FF-4F22-A28A-DE6D698AFBC7}"/>
              </a:ext>
            </a:extLst>
          </p:cNvPr>
          <p:cNvGrpSpPr/>
          <p:nvPr/>
        </p:nvGrpSpPr>
        <p:grpSpPr>
          <a:xfrm>
            <a:off x="9722" y="1279634"/>
            <a:ext cx="9080608" cy="94534"/>
            <a:chOff x="9722" y="1279634"/>
            <a:chExt cx="9080608" cy="9453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xmlns="" id="{EF031E54-D766-493D-9B5B-EB8634549BBB}"/>
                </a:ext>
              </a:extLst>
            </p:cNvPr>
            <p:cNvSpPr/>
            <p:nvPr/>
          </p:nvSpPr>
          <p:spPr>
            <a:xfrm>
              <a:off x="9722" y="1282212"/>
              <a:ext cx="2047732" cy="91956"/>
            </a:xfrm>
            <a:prstGeom prst="roundRect">
              <a:avLst/>
            </a:prstGeom>
            <a:solidFill>
              <a:srgbClr val="97CD3C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xmlns="" id="{6DE8F1F5-688A-414B-A46D-6EB880758741}"/>
                </a:ext>
              </a:extLst>
            </p:cNvPr>
            <p:cNvSpPr/>
            <p:nvPr/>
          </p:nvSpPr>
          <p:spPr>
            <a:xfrm>
              <a:off x="2090983" y="1282212"/>
              <a:ext cx="2047732" cy="9195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: скругленные углы 51">
              <a:extLst>
                <a:ext uri="{FF2B5EF4-FFF2-40B4-BE49-F238E27FC236}">
                  <a16:creationId xmlns:a16="http://schemas.microsoft.com/office/drawing/2014/main" xmlns="" id="{8FF3CF6E-84FB-4599-BD94-4E4522D459D8}"/>
                </a:ext>
              </a:extLst>
            </p:cNvPr>
            <p:cNvSpPr/>
            <p:nvPr/>
          </p:nvSpPr>
          <p:spPr>
            <a:xfrm>
              <a:off x="4179893" y="1279634"/>
              <a:ext cx="2442038" cy="91956"/>
            </a:xfrm>
            <a:prstGeom prst="roundRect">
              <a:avLst/>
            </a:prstGeom>
            <a:solidFill>
              <a:srgbClr val="EA85AA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xmlns="" id="{2E961D5F-D08E-479E-8F13-7D1A1628A0F5}"/>
                </a:ext>
              </a:extLst>
            </p:cNvPr>
            <p:cNvSpPr/>
            <p:nvPr/>
          </p:nvSpPr>
          <p:spPr>
            <a:xfrm>
              <a:off x="6653173" y="1279634"/>
              <a:ext cx="2437157" cy="91956"/>
            </a:xfrm>
            <a:prstGeom prst="roundRect">
              <a:avLst/>
            </a:prstGeom>
            <a:solidFill>
              <a:srgbClr val="6DCBD4"/>
            </a:solidFill>
            <a:ln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36CC9511-3E62-4471-9CF1-4272499EA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93775"/>
          <a:stretch/>
        </p:blipFill>
        <p:spPr>
          <a:xfrm>
            <a:off x="0" y="6700206"/>
            <a:ext cx="12192000" cy="112705"/>
          </a:xfrm>
          <a:prstGeom prst="rect">
            <a:avLst/>
          </a:prstGeom>
          <a:solidFill>
            <a:srgbClr val="00B0F0"/>
          </a:solidFill>
          <a:ln>
            <a:solidFill>
              <a:srgbClr val="6AC8D6"/>
            </a:solidFill>
          </a:ln>
        </p:spPr>
      </p:pic>
      <p:sp>
        <p:nvSpPr>
          <p:cNvPr id="26" name="Rectangle 43">
            <a:extLst>
              <a:ext uri="{FF2B5EF4-FFF2-40B4-BE49-F238E27FC236}">
                <a16:creationId xmlns:a16="http://schemas.microsoft.com/office/drawing/2014/main" xmlns="" id="{EAACE925-B2C9-4E04-8794-3F261CF6B50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60091" y="236812"/>
            <a:ext cx="10593809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Уверен? </a:t>
            </a:r>
            <a:r>
              <a:rPr lang="ru-RU" altLang="ru-RU" sz="3400" dirty="0">
                <a:solidFill>
                  <a:srgbClr val="FFC000"/>
                </a:solidFill>
                <a:latin typeface="Arial"/>
              </a:rPr>
              <a:t>Выбор</a:t>
            </a:r>
            <a:r>
              <a:rPr lang="ru-RU" altLang="ru-RU" sz="3400" dirty="0">
                <a:solidFill>
                  <a:srgbClr val="335175"/>
                </a:solidFill>
                <a:latin typeface="Arial"/>
              </a:rPr>
              <a:t> за вами направленности и программы!</a:t>
            </a:r>
          </a:p>
        </p:txBody>
      </p:sp>
      <p:sp>
        <p:nvSpPr>
          <p:cNvPr id="27" name="Rectangle 43">
            <a:extLst>
              <a:ext uri="{FF2B5EF4-FFF2-40B4-BE49-F238E27FC236}">
                <a16:creationId xmlns:a16="http://schemas.microsoft.com/office/drawing/2014/main" xmlns="" id="{A7628AED-A2F9-4F94-80B9-B434F8EA83F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979729" y="5676837"/>
            <a:ext cx="3101670" cy="67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2400" dirty="0">
                <a:solidFill>
                  <a:srgbClr val="335175"/>
                </a:solidFill>
                <a:latin typeface="Arial"/>
              </a:rPr>
              <a:t>… тогда Вам сюда!</a:t>
            </a:r>
            <a:endParaRPr lang="ru-RU" altLang="ru-RU" sz="2400" dirty="0">
              <a:solidFill>
                <a:srgbClr val="FFC000"/>
              </a:solidFill>
              <a:latin typeface="Arial"/>
            </a:endParaRP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1F437E79-3507-4726-B999-030E450DA7B3}"/>
              </a:ext>
            </a:extLst>
          </p:cNvPr>
          <p:cNvGrpSpPr/>
          <p:nvPr/>
        </p:nvGrpSpPr>
        <p:grpSpPr>
          <a:xfrm>
            <a:off x="1081680" y="4166479"/>
            <a:ext cx="2727898" cy="952347"/>
            <a:chOff x="451658" y="2296216"/>
            <a:chExt cx="2727898" cy="952347"/>
          </a:xfrm>
        </p:grpSpPr>
        <p:pic>
          <p:nvPicPr>
            <p:cNvPr id="43" name="Picture 4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B30CDED9-06FA-42E4-A628-A903BCCD24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C5C5222A-E524-494E-95B3-1A32FB39A443}"/>
                </a:ext>
              </a:extLst>
            </p:cNvPr>
            <p:cNvSpPr/>
            <p:nvPr/>
          </p:nvSpPr>
          <p:spPr>
            <a:xfrm>
              <a:off x="451658" y="2553311"/>
              <a:ext cx="10054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xmlns="" id="{D1CE34B9-7ADF-40D9-9E85-1C887DD05448}"/>
                </a:ext>
              </a:extLst>
            </p:cNvPr>
            <p:cNvSpPr/>
            <p:nvPr/>
          </p:nvSpPr>
          <p:spPr>
            <a:xfrm>
              <a:off x="2071689" y="2553311"/>
              <a:ext cx="1107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ADC1FDA3-A97F-49D3-AE76-E8FC18BB95A8}"/>
              </a:ext>
            </a:extLst>
          </p:cNvPr>
          <p:cNvGrpSpPr/>
          <p:nvPr/>
        </p:nvGrpSpPr>
        <p:grpSpPr>
          <a:xfrm>
            <a:off x="8126340" y="4254363"/>
            <a:ext cx="2727898" cy="952347"/>
            <a:chOff x="451658" y="2296216"/>
            <a:chExt cx="2727898" cy="952347"/>
          </a:xfrm>
        </p:grpSpPr>
        <p:pic>
          <p:nvPicPr>
            <p:cNvPr id="56" name="Picture 4">
              <a:hlinkClick r:id="rId20" action="ppaction://hlinksldjump"/>
              <a:extLst>
                <a:ext uri="{FF2B5EF4-FFF2-40B4-BE49-F238E27FC236}">
                  <a16:creationId xmlns:a16="http://schemas.microsoft.com/office/drawing/2014/main" xmlns="" id="{CF318B00-0408-4854-9B80-8A6FC97E0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xmlns="" id="{4F411B53-F8F5-4D91-8DE3-05EDBE4A16EB}"/>
                </a:ext>
              </a:extLst>
            </p:cNvPr>
            <p:cNvSpPr/>
            <p:nvPr/>
          </p:nvSpPr>
          <p:spPr>
            <a:xfrm>
              <a:off x="451658" y="2553311"/>
              <a:ext cx="10054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xmlns="" id="{7A25A288-D024-4F3B-8674-6A03C176543D}"/>
                </a:ext>
              </a:extLst>
            </p:cNvPr>
            <p:cNvSpPr/>
            <p:nvPr/>
          </p:nvSpPr>
          <p:spPr>
            <a:xfrm>
              <a:off x="2071689" y="2553311"/>
              <a:ext cx="1107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graphicFrame>
        <p:nvGraphicFramePr>
          <p:cNvPr id="49" name="Диаграмма 4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35908316"/>
              </p:ext>
            </p:extLst>
          </p:nvPr>
        </p:nvGraphicFramePr>
        <p:xfrm>
          <a:off x="2909901" y="1800944"/>
          <a:ext cx="5798716" cy="3479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2E2AA770-ACE8-44DD-8E7F-8E97D31794E5}"/>
              </a:ext>
            </a:extLst>
          </p:cNvPr>
          <p:cNvGrpSpPr/>
          <p:nvPr/>
        </p:nvGrpSpPr>
        <p:grpSpPr>
          <a:xfrm>
            <a:off x="2938083" y="2110892"/>
            <a:ext cx="2727898" cy="952347"/>
            <a:chOff x="451658" y="2296216"/>
            <a:chExt cx="2727898" cy="952347"/>
          </a:xfrm>
        </p:grpSpPr>
        <p:pic>
          <p:nvPicPr>
            <p:cNvPr id="3076" name="Picture 4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587ADCC7-B40E-432E-A8E7-92439C01A4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xmlns="" id="{BEEF1414-ED7C-4B5B-B0F5-BC001467B526}"/>
                </a:ext>
              </a:extLst>
            </p:cNvPr>
            <p:cNvSpPr/>
            <p:nvPr/>
          </p:nvSpPr>
          <p:spPr>
            <a:xfrm>
              <a:off x="451658" y="2553311"/>
              <a:ext cx="10054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xmlns="" id="{07BA0F1E-CE55-4875-B3A5-279673397D3A}"/>
                </a:ext>
              </a:extLst>
            </p:cNvPr>
            <p:cNvSpPr/>
            <p:nvPr/>
          </p:nvSpPr>
          <p:spPr>
            <a:xfrm>
              <a:off x="2071689" y="2553311"/>
              <a:ext cx="1107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-СЮДА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7C2FBCEC-AB3C-4C2F-B4B6-7D277DDC80F0}"/>
              </a:ext>
            </a:extLst>
          </p:cNvPr>
          <p:cNvGrpSpPr/>
          <p:nvPr/>
        </p:nvGrpSpPr>
        <p:grpSpPr>
          <a:xfrm>
            <a:off x="6211951" y="2137894"/>
            <a:ext cx="2727898" cy="952347"/>
            <a:chOff x="451658" y="2296216"/>
            <a:chExt cx="2727898" cy="952347"/>
          </a:xfrm>
        </p:grpSpPr>
        <p:pic>
          <p:nvPicPr>
            <p:cNvPr id="50" name="Picture 4">
              <a:hlinkClick r:id="rId20" action="ppaction://hlinksldjump"/>
              <a:extLst>
                <a:ext uri="{FF2B5EF4-FFF2-40B4-BE49-F238E27FC236}">
                  <a16:creationId xmlns:a16="http://schemas.microsoft.com/office/drawing/2014/main" xmlns="" id="{59E2BAC6-66C2-4ACB-85B2-05D9A4D56B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761" y="2296216"/>
              <a:ext cx="1271432" cy="952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A702A59D-7962-445A-BEBF-FF61E9A18CD2}"/>
                </a:ext>
              </a:extLst>
            </p:cNvPr>
            <p:cNvSpPr/>
            <p:nvPr/>
          </p:nvSpPr>
          <p:spPr>
            <a:xfrm>
              <a:off x="451658" y="2553311"/>
              <a:ext cx="10054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</a:rPr>
                <a:t>ЖМИ-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2EF2FBA8-FE52-4B62-9490-C60BA9827AA7}"/>
                </a:ext>
              </a:extLst>
            </p:cNvPr>
            <p:cNvSpPr/>
            <p:nvPr/>
          </p:nvSpPr>
          <p:spPr>
            <a:xfrm>
              <a:off x="2071689" y="2553311"/>
              <a:ext cx="110786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pic>
        <p:nvPicPr>
          <p:cNvPr id="63" name="Picture 4">
            <a:hlinkClick r:id="rId22" action="ppaction://hlinksldjump"/>
            <a:extLst>
              <a:ext uri="{FF2B5EF4-FFF2-40B4-BE49-F238E27FC236}">
                <a16:creationId xmlns:a16="http://schemas.microsoft.com/office/drawing/2014/main" xmlns="" id="{400BD45E-81A7-40D0-8FBF-5042C75F91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06144" y="5538006"/>
            <a:ext cx="1271432" cy="95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Управляющая кнопка: возврат 37">
            <a:hlinkClick r:id="rId23" action="ppaction://hlinksldjump" highlightClick="1"/>
            <a:extLst>
              <a:ext uri="{FF2B5EF4-FFF2-40B4-BE49-F238E27FC236}">
                <a16:creationId xmlns:a16="http://schemas.microsoft.com/office/drawing/2014/main" xmlns="" id="{4EE052C5-FBD3-FAB7-CB16-430B03E588CF}"/>
              </a:ext>
            </a:extLst>
          </p:cNvPr>
          <p:cNvSpPr/>
          <p:nvPr/>
        </p:nvSpPr>
        <p:spPr>
          <a:xfrm>
            <a:off x="11899251" y="6363145"/>
            <a:ext cx="268800" cy="234000"/>
          </a:xfrm>
          <a:prstGeom prst="actionButtonReturn">
            <a:avLst/>
          </a:prstGeom>
          <a:solidFill>
            <a:schemeClr val="bg1">
              <a:lumMod val="95000"/>
            </a:schemeClr>
          </a:solidFill>
          <a:ln>
            <a:solidFill>
              <a:srgbClr val="FC049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-268724" y="6363145"/>
            <a:ext cx="183504" cy="183504"/>
          </a:xfrm>
          <a:prstGeom prst="rect">
            <a:avLst/>
          </a:prstGeom>
        </p:spPr>
      </p:pic>
      <p:pic>
        <p:nvPicPr>
          <p:cNvPr id="10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26"/>
              </p:ext>
            </p:extLst>
          </p:nvPr>
        </p:nvPicPr>
        <p:blipFill>
          <a:blip r:embed="rId27" cstate="print"/>
          <a:stretch>
            <a:fillRect/>
          </a:stretch>
        </p:blipFill>
        <p:spPr>
          <a:xfrm>
            <a:off x="-389736" y="5819312"/>
            <a:ext cx="389736" cy="389736"/>
          </a:xfrm>
          <a:prstGeom prst="rect">
            <a:avLst/>
          </a:prstGeom>
        </p:spPr>
      </p:pic>
      <p:pic>
        <p:nvPicPr>
          <p:cNvPr id="12" name="4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28"/>
              </p:ext>
            </p:extLst>
          </p:nvPr>
        </p:nvPicPr>
        <p:blipFill>
          <a:blip r:embed="rId29" cstate="print"/>
          <a:stretch>
            <a:fillRect/>
          </a:stretch>
        </p:blipFill>
        <p:spPr>
          <a:xfrm>
            <a:off x="-744221" y="6219557"/>
            <a:ext cx="413548" cy="413548"/>
          </a:xfrm>
          <a:prstGeom prst="rect">
            <a:avLst/>
          </a:prstGeom>
        </p:spPr>
      </p:pic>
      <p:pic>
        <p:nvPicPr>
          <p:cNvPr id="13" name="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30"/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-615636" y="3552352"/>
            <a:ext cx="609600" cy="609600"/>
          </a:xfrm>
          <a:prstGeom prst="rect">
            <a:avLst/>
          </a:prstGeom>
        </p:spPr>
      </p:pic>
      <p:pic>
        <p:nvPicPr>
          <p:cNvPr id="14" name="5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xmlns="" r:embed="rId32"/>
              </p:ext>
            </p:extLst>
          </p:nvPr>
        </p:nvPicPr>
        <p:blipFill>
          <a:blip r:embed="rId33" cstate="print"/>
          <a:stretch>
            <a:fillRect/>
          </a:stretch>
        </p:blipFill>
        <p:spPr>
          <a:xfrm>
            <a:off x="-537447" y="4203998"/>
            <a:ext cx="537447" cy="537447"/>
          </a:xfrm>
          <a:prstGeom prst="rect">
            <a:avLst/>
          </a:prstGeom>
        </p:spPr>
      </p:pic>
      <p:pic>
        <p:nvPicPr>
          <p:cNvPr id="15" name="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xmlns="" r:embed="rId34"/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-609600" y="4928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083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9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9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9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9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79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77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7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65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6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208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4708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9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4" grpId="0"/>
      <p:bldP spid="2" grpId="0"/>
      <p:bldP spid="5" grpId="0"/>
      <p:bldP spid="6" grpId="0"/>
      <p:bldP spid="7" grpId="0"/>
      <p:bldP spid="27" grpId="0"/>
      <p:bldGraphic spid="49" grpId="0">
        <p:bldSub>
          <a:bldChart bld="category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xmlns="" id="{D28EA752-7A98-4716-873D-936F4DAA9008}"/>
              </a:ext>
            </a:extLst>
          </p:cNvPr>
          <p:cNvSpPr/>
          <p:nvPr/>
        </p:nvSpPr>
        <p:spPr>
          <a:xfrm>
            <a:off x="-30931" y="3862252"/>
            <a:ext cx="12222929" cy="20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1E5E2EE9-103F-4080-B68F-50FC73636A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87" r="40441"/>
          <a:stretch/>
        </p:blipFill>
        <p:spPr>
          <a:xfrm rot="5400000">
            <a:off x="1707401" y="1959994"/>
            <a:ext cx="307777" cy="1412006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xmlns="" id="{3FE5FE12-F4DF-435C-A46D-BE07F41181E5}"/>
              </a:ext>
            </a:extLst>
          </p:cNvPr>
          <p:cNvGrpSpPr/>
          <p:nvPr/>
        </p:nvGrpSpPr>
        <p:grpSpPr>
          <a:xfrm>
            <a:off x="1144120" y="2169164"/>
            <a:ext cx="1755466" cy="317367"/>
            <a:chOff x="1144120" y="2169164"/>
            <a:chExt cx="1755466" cy="317367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3F2F13F8-CF39-487A-9D4D-7A549506EE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066" r="59721"/>
            <a:stretch/>
          </p:blipFill>
          <p:spPr>
            <a:xfrm rot="5400000">
              <a:off x="1691440" y="1621844"/>
              <a:ext cx="317366" cy="1412006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xmlns="" id="{75CB4C54-4CAB-413F-A68B-73B6EB2D3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066" r="59721" b="3423"/>
            <a:stretch/>
          </p:blipFill>
          <p:spPr>
            <a:xfrm rot="5400000">
              <a:off x="2059430" y="1646375"/>
              <a:ext cx="316631" cy="1363681"/>
            </a:xfrm>
            <a:prstGeom prst="rect">
              <a:avLst/>
            </a:prstGeom>
          </p:spPr>
        </p:pic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88DB5BDA-5797-46FA-83C7-EC73B14B5B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358"/>
          <a:stretch/>
        </p:blipFill>
        <p:spPr>
          <a:xfrm rot="5400000">
            <a:off x="1712773" y="1258686"/>
            <a:ext cx="308833" cy="1412006"/>
          </a:xfrm>
          <a:prstGeom prst="rect">
            <a:avLst/>
          </a:prstGeom>
        </p:spPr>
      </p:pic>
      <p:sp>
        <p:nvSpPr>
          <p:cNvPr id="5" name="Прямоугольник 16">
            <a:extLst>
              <a:ext uri="{FF2B5EF4-FFF2-40B4-BE49-F238E27FC236}">
                <a16:creationId xmlns:a16="http://schemas.microsoft.com/office/drawing/2014/main" xmlns="" id="{D3B10159-2012-4346-99B8-D8B19DE8C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757" y="1789785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Моделирование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24">
            <a:extLst>
              <a:ext uri="{FF2B5EF4-FFF2-40B4-BE49-F238E27FC236}">
                <a16:creationId xmlns:a16="http://schemas.microsoft.com/office/drawing/2014/main" xmlns="" id="{A6A11670-364A-439A-872D-A979EC917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14" y="2169163"/>
            <a:ext cx="1363681" cy="295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Программирование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34">
            <a:extLst>
              <a:ext uri="{FF2B5EF4-FFF2-40B4-BE49-F238E27FC236}">
                <a16:creationId xmlns:a16="http://schemas.microsoft.com/office/drawing/2014/main" xmlns="" id="{E9F8FCF8-DE21-4167-977C-7F5D5AAD7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3309" y="2525027"/>
            <a:ext cx="1527457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Робототехника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10D05AB-F094-4FB4-A61C-DE921AD41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30918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C1499E-F029-4588-9C88-22B8BC49132D}"/>
              </a:ext>
            </a:extLst>
          </p:cNvPr>
          <p:cNvSpPr txBox="1"/>
          <p:nvPr/>
        </p:nvSpPr>
        <p:spPr>
          <a:xfrm>
            <a:off x="124282" y="96771"/>
            <a:ext cx="261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Итак, выбор сделан… </a:t>
            </a:r>
            <a:endParaRPr lang="ru-RU" dirty="0">
              <a:solidFill>
                <a:srgbClr val="33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0B2A8EE-4AD3-4C65-941C-C1135865D848}"/>
              </a:ext>
            </a:extLst>
          </p:cNvPr>
          <p:cNvSpPr txBox="1"/>
          <p:nvPr/>
        </p:nvSpPr>
        <p:spPr>
          <a:xfrm>
            <a:off x="104773" y="430683"/>
            <a:ext cx="12097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5175"/>
                </a:solidFill>
              </a:rPr>
              <a:t>Рекомендации робота-советника следующие: </a:t>
            </a:r>
          </a:p>
          <a:p>
            <a:r>
              <a:rPr lang="ru-RU" sz="1400" dirty="0">
                <a:solidFill>
                  <a:srgbClr val="335175"/>
                </a:solidFill>
              </a:rPr>
              <a:t>для выбранного типа рекомендуются программы дополнительного образования детей</a:t>
            </a:r>
            <a:r>
              <a:rPr lang="en-US" sz="1400" dirty="0">
                <a:solidFill>
                  <a:srgbClr val="335175"/>
                </a:solidFill>
              </a:rPr>
              <a:t> </a:t>
            </a:r>
            <a:r>
              <a:rPr lang="ru-RU" sz="1400" b="1" dirty="0">
                <a:solidFill>
                  <a:srgbClr val="335175"/>
                </a:solidFill>
              </a:rPr>
              <a:t>технической и (или) </a:t>
            </a:r>
            <a:r>
              <a:rPr lang="ru-RU" sz="1400" b="1" dirty="0">
                <a:solidFill>
                  <a:srgbClr val="FFC000"/>
                </a:solidFill>
              </a:rPr>
              <a:t>естественнонаучной </a:t>
            </a:r>
            <a:r>
              <a:rPr lang="ru-RU" sz="1400" b="1" dirty="0">
                <a:solidFill>
                  <a:srgbClr val="335175"/>
                </a:solidFill>
              </a:rPr>
              <a:t>направленности</a:t>
            </a:r>
          </a:p>
        </p:txBody>
      </p:sp>
      <p:pic>
        <p:nvPicPr>
          <p:cNvPr id="32" name="Рисунок 31" descr="Робот">
            <a:extLst>
              <a:ext uri="{FF2B5EF4-FFF2-40B4-BE49-F238E27FC236}">
                <a16:creationId xmlns:a16="http://schemas.microsoft.com/office/drawing/2014/main" xmlns="" id="{66E001D1-C40B-406E-AFE3-47B29C3AAD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0" y="1474531"/>
            <a:ext cx="1080000" cy="1080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42373AE-BF86-453D-8E20-216C8DC5AFB4}"/>
              </a:ext>
            </a:extLst>
          </p:cNvPr>
          <p:cNvSpPr txBox="1"/>
          <p:nvPr/>
        </p:nvSpPr>
        <p:spPr>
          <a:xfrm>
            <a:off x="54129" y="2553439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ТЕХНИЧЕСКАЯ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1A62E94-9DB0-4C02-ACA3-829E0F34392E}"/>
              </a:ext>
            </a:extLst>
          </p:cNvPr>
          <p:cNvSpPr txBox="1"/>
          <p:nvPr/>
        </p:nvSpPr>
        <p:spPr>
          <a:xfrm>
            <a:off x="1082953" y="1287052"/>
            <a:ext cx="1979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solidFill>
                  <a:srgbClr val="335175"/>
                </a:solidFill>
              </a:rPr>
              <a:t>Ребенок узнает, </a:t>
            </a:r>
            <a:br>
              <a:rPr lang="ru-RU" sz="1400" b="1" i="1" dirty="0">
                <a:solidFill>
                  <a:srgbClr val="335175"/>
                </a:solidFill>
              </a:rPr>
            </a:br>
            <a:r>
              <a:rPr lang="ru-RU" sz="1400" b="1" i="1" dirty="0">
                <a:solidFill>
                  <a:srgbClr val="335175"/>
                </a:solidFill>
              </a:rPr>
              <a:t>например про: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E7D85F1-43B7-416A-998F-F89D21EBC179}"/>
              </a:ext>
            </a:extLst>
          </p:cNvPr>
          <p:cNvSpPr txBox="1"/>
          <p:nvPr/>
        </p:nvSpPr>
        <p:spPr>
          <a:xfrm>
            <a:off x="2991769" y="1398802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C0759CF-6E14-48F0-9699-5432534E6C09}"/>
              </a:ext>
            </a:extLst>
          </p:cNvPr>
          <p:cNvSpPr txBox="1"/>
          <p:nvPr/>
        </p:nvSpPr>
        <p:spPr>
          <a:xfrm>
            <a:off x="6159702" y="1377219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8EEE678-D847-488A-A62B-17ADDEE6FB87}"/>
              </a:ext>
            </a:extLst>
          </p:cNvPr>
          <p:cNvSpPr txBox="1"/>
          <p:nvPr/>
        </p:nvSpPr>
        <p:spPr>
          <a:xfrm>
            <a:off x="9770548" y="1398802"/>
            <a:ext cx="20067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pic>
        <p:nvPicPr>
          <p:cNvPr id="38" name="Рисунок 37" descr="Микроскоп">
            <a:extLst>
              <a:ext uri="{FF2B5EF4-FFF2-40B4-BE49-F238E27FC236}">
                <a16:creationId xmlns:a16="http://schemas.microsoft.com/office/drawing/2014/main" xmlns="" id="{5D6D4E02-1FB5-455A-9D61-C161C27D3D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92603" y="4571982"/>
            <a:ext cx="1080000" cy="108000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30690A6-1259-44D6-8FE2-E11CCC83CEB8}"/>
              </a:ext>
            </a:extLst>
          </p:cNvPr>
          <p:cNvSpPr txBox="1"/>
          <p:nvPr/>
        </p:nvSpPr>
        <p:spPr>
          <a:xfrm>
            <a:off x="113393" y="5679170"/>
            <a:ext cx="14863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335175"/>
                </a:solidFill>
              </a:rPr>
              <a:t>ЕСТЕСТВЕННОНАУЧНАЯ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94B7DA1-BF30-4945-AC95-F5B5047D5B42}"/>
              </a:ext>
            </a:extLst>
          </p:cNvPr>
          <p:cNvSpPr txBox="1"/>
          <p:nvPr/>
        </p:nvSpPr>
        <p:spPr>
          <a:xfrm>
            <a:off x="1300261" y="4215369"/>
            <a:ext cx="164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Ребенок узнает о: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053D47E-03B4-464E-BA32-B584EA7434BF}"/>
              </a:ext>
            </a:extLst>
          </p:cNvPr>
          <p:cNvSpPr txBox="1"/>
          <p:nvPr/>
        </p:nvSpPr>
        <p:spPr>
          <a:xfrm>
            <a:off x="6486429" y="4211865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5C89A04-4BC4-4787-9FEF-172C9E2E17E7}"/>
              </a:ext>
            </a:extLst>
          </p:cNvPr>
          <p:cNvSpPr txBox="1"/>
          <p:nvPr/>
        </p:nvSpPr>
        <p:spPr>
          <a:xfrm>
            <a:off x="9507924" y="4211865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5EBCBCA-C411-4650-941A-2E743C4EA5F6}"/>
              </a:ext>
            </a:extLst>
          </p:cNvPr>
          <p:cNvSpPr/>
          <p:nvPr/>
        </p:nvSpPr>
        <p:spPr>
          <a:xfrm>
            <a:off x="-5199" y="331927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897E9D3-CE8D-4120-BD71-9B391DCD7128}"/>
              </a:ext>
            </a:extLst>
          </p:cNvPr>
          <p:cNvSpPr txBox="1"/>
          <p:nvPr/>
        </p:nvSpPr>
        <p:spPr>
          <a:xfrm>
            <a:off x="3578274" y="3348747"/>
            <a:ext cx="6958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технической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07D0B075-E2BC-4E2F-A767-4A40B733FFC5}"/>
              </a:ext>
            </a:extLst>
          </p:cNvPr>
          <p:cNvGrpSpPr/>
          <p:nvPr/>
        </p:nvGrpSpPr>
        <p:grpSpPr>
          <a:xfrm>
            <a:off x="10489785" y="3282361"/>
            <a:ext cx="1540090" cy="550538"/>
            <a:chOff x="782666" y="2422952"/>
            <a:chExt cx="1540090" cy="550538"/>
          </a:xfrm>
        </p:grpSpPr>
        <p:pic>
          <p:nvPicPr>
            <p:cNvPr id="47" name="Picture 4">
              <a:hlinkClick r:id="rId13"/>
              <a:extLst>
                <a:ext uri="{FF2B5EF4-FFF2-40B4-BE49-F238E27FC236}">
                  <a16:creationId xmlns:a16="http://schemas.microsoft.com/office/drawing/2014/main" xmlns="" id="{984FD57E-F26D-40BD-A5AD-4A2D562C7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BE0680F3-EA62-4CBD-8524-138C2440094C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A3A6C4E9-4E13-427D-A4BB-C756BAB5DAFA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C5CC0872-50D5-4CC0-9CC8-EE566DCE5E09}"/>
              </a:ext>
            </a:extLst>
          </p:cNvPr>
          <p:cNvSpPr/>
          <p:nvPr/>
        </p:nvSpPr>
        <p:spPr>
          <a:xfrm>
            <a:off x="0" y="614966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xmlns="" id="{F5436AF5-92E9-4649-B543-213183047508}"/>
              </a:ext>
            </a:extLst>
          </p:cNvPr>
          <p:cNvGrpSpPr/>
          <p:nvPr/>
        </p:nvGrpSpPr>
        <p:grpSpPr>
          <a:xfrm>
            <a:off x="10641465" y="6111777"/>
            <a:ext cx="1540090" cy="550538"/>
            <a:chOff x="782666" y="2422952"/>
            <a:chExt cx="1540090" cy="550538"/>
          </a:xfrm>
        </p:grpSpPr>
        <p:pic>
          <p:nvPicPr>
            <p:cNvPr id="53" name="Picture 4">
              <a:hlinkClick r:id="rId16"/>
              <a:extLst>
                <a:ext uri="{FF2B5EF4-FFF2-40B4-BE49-F238E27FC236}">
                  <a16:creationId xmlns:a16="http://schemas.microsoft.com/office/drawing/2014/main" xmlns="" id="{13DDE198-F7D7-4019-9032-4C03836EE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xmlns="" id="{5BABC8C3-D147-4635-AEDC-1BFC13D043BD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xmlns="" id="{350CADFB-2B38-4D7A-BDAD-25CCF37B3925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6D7C14C-1161-4384-A614-B04A17E685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806422" y="1830852"/>
            <a:ext cx="873251" cy="794113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8382BE82-3C89-42CC-9992-45E8F2449690}"/>
              </a:ext>
            </a:extLst>
          </p:cNvPr>
          <p:cNvSpPr txBox="1"/>
          <p:nvPr/>
        </p:nvSpPr>
        <p:spPr>
          <a:xfrm>
            <a:off x="5851983" y="1682365"/>
            <a:ext cx="2967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сможет разработать и изготовить:</a:t>
            </a:r>
            <a:endParaRPr lang="ru-RU" sz="12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3BE26983-6CEB-4F14-B09A-C39E2304967A}"/>
              </a:ext>
            </a:extLst>
          </p:cNvPr>
          <p:cNvSpPr txBox="1"/>
          <p:nvPr/>
        </p:nvSpPr>
        <p:spPr>
          <a:xfrm>
            <a:off x="3735272" y="1719831"/>
            <a:ext cx="20786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развитие интереса детей к: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инженерно-техническим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информационным технологиям;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конструкторской деятельности</a:t>
            </a:r>
          </a:p>
        </p:txBody>
      </p:sp>
      <p:pic>
        <p:nvPicPr>
          <p:cNvPr id="7170" name="Picture 2" descr="эскиз 2 - T-Rex динозавр фигурка 3D печатные Flexi игрушка сделано в США и отправлено 8&amp;#034; Дино">
            <a:extLst>
              <a:ext uri="{FF2B5EF4-FFF2-40B4-BE49-F238E27FC236}">
                <a16:creationId xmlns:a16="http://schemas.microsoft.com/office/drawing/2014/main" xmlns="" id="{6F27E18A-75F7-4567-A0C9-12494828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2091" y="1884610"/>
            <a:ext cx="475229" cy="4752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DDE864E0-FEBC-4372-BB47-D7F1E796C5ED}"/>
              </a:ext>
            </a:extLst>
          </p:cNvPr>
          <p:cNvSpPr txBox="1"/>
          <p:nvPr/>
        </p:nvSpPr>
        <p:spPr>
          <a:xfrm>
            <a:off x="6499835" y="1878147"/>
            <a:ext cx="3263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игрушку, сувенир, модель самолета или машины, детали и узлы для моделей, изготавливаемых в рамках других технических объединений и т.п.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A12B317B-4DD5-40C1-850E-1E53BD672CCE}"/>
              </a:ext>
            </a:extLst>
          </p:cNvPr>
          <p:cNvSpPr txBox="1"/>
          <p:nvPr/>
        </p:nvSpPr>
        <p:spPr>
          <a:xfrm>
            <a:off x="6504988" y="2711974"/>
            <a:ext cx="30825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видеомонтажа и обработки видео, аудио, компьютерной графики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3D05B916-EEBF-4FFA-957F-C36D6322EB07}"/>
              </a:ext>
            </a:extLst>
          </p:cNvPr>
          <p:cNvSpPr txBox="1"/>
          <p:nvPr/>
        </p:nvSpPr>
        <p:spPr>
          <a:xfrm>
            <a:off x="5902091" y="2455626"/>
            <a:ext cx="34541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научится пользоваться программами: 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D11BE252-1121-44BA-A960-C7BE4206C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9" t="24663" r="53230" b="25811"/>
          <a:stretch/>
        </p:blipFill>
        <p:spPr bwMode="auto">
          <a:xfrm>
            <a:off x="5945954" y="2672298"/>
            <a:ext cx="540475" cy="467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Образовательные программы">
            <a:extLst>
              <a:ext uri="{FF2B5EF4-FFF2-40B4-BE49-F238E27FC236}">
                <a16:creationId xmlns:a16="http://schemas.microsoft.com/office/drawing/2014/main" xmlns="" id="{866CAD70-F847-4D7E-8D10-F57BFF8C6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3" t="12537" r="10557" b="12712"/>
          <a:stretch/>
        </p:blipFill>
        <p:spPr bwMode="auto">
          <a:xfrm>
            <a:off x="9770548" y="1735951"/>
            <a:ext cx="364821" cy="3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B7EBE099-332D-465C-BB22-85A366500F75}"/>
              </a:ext>
            </a:extLst>
          </p:cNvPr>
          <p:cNvSpPr txBox="1"/>
          <p:nvPr/>
        </p:nvSpPr>
        <p:spPr>
          <a:xfrm>
            <a:off x="10135369" y="1747861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7176" name="Picture 8" descr="МБОУ «Центр образования с. Лаврентия» | Центр &amp;quot;ТОЧКА РОСТА&amp;quot;">
            <a:extLst>
              <a:ext uri="{FF2B5EF4-FFF2-40B4-BE49-F238E27FC236}">
                <a16:creationId xmlns:a16="http://schemas.microsoft.com/office/drawing/2014/main" xmlns="" id="{969ADA95-6CC7-43E6-AF91-F5FB9F164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93356" y="2002669"/>
            <a:ext cx="351440" cy="3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2F42E5EA-84E4-4512-9033-0C082E695144}"/>
              </a:ext>
            </a:extLst>
          </p:cNvPr>
          <p:cNvSpPr txBox="1"/>
          <p:nvPr/>
        </p:nvSpPr>
        <p:spPr>
          <a:xfrm>
            <a:off x="10144796" y="2029451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«Точка роста»</a:t>
            </a:r>
          </a:p>
        </p:txBody>
      </p:sp>
      <p:pic>
        <p:nvPicPr>
          <p:cNvPr id="7178" name="Picture 10" descr="В Верхневолжье стартует новый образовательный проект – Центр цифрового  образования детей «IT-куб»">
            <a:extLst>
              <a:ext uri="{FF2B5EF4-FFF2-40B4-BE49-F238E27FC236}">
                <a16:creationId xmlns:a16="http://schemas.microsoft.com/office/drawing/2014/main" xmlns="" id="{ED1B9352-A51C-4D63-BA43-FCD6BE6D2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97151" y="2354985"/>
            <a:ext cx="522252" cy="26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08FFB570-4E45-46F3-9ACB-DF4D0FF3E5D9}"/>
              </a:ext>
            </a:extLst>
          </p:cNvPr>
          <p:cNvSpPr txBox="1"/>
          <p:nvPr/>
        </p:nvSpPr>
        <p:spPr>
          <a:xfrm>
            <a:off x="10221185" y="2378274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IT-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куб»</a:t>
            </a:r>
          </a:p>
        </p:txBody>
      </p:sp>
      <p:pic>
        <p:nvPicPr>
          <p:cNvPr id="7180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xmlns="" id="{A8D2A0F4-8D37-4ABD-A586-D0B59C1F9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8216" y="2651721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24A4705A-91F5-467D-95F7-ACD7F196F053}"/>
              </a:ext>
            </a:extLst>
          </p:cNvPr>
          <p:cNvSpPr txBox="1"/>
          <p:nvPr/>
        </p:nvSpPr>
        <p:spPr>
          <a:xfrm>
            <a:off x="10209089" y="2644100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BBF62B88-28EF-43B5-B93F-84549F574D52}"/>
              </a:ext>
            </a:extLst>
          </p:cNvPr>
          <p:cNvSpPr txBox="1"/>
          <p:nvPr/>
        </p:nvSpPr>
        <p:spPr>
          <a:xfrm>
            <a:off x="10215687" y="3016159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85" name="Рисунок 84" descr="Школа">
            <a:extLst>
              <a:ext uri="{FF2B5EF4-FFF2-40B4-BE49-F238E27FC236}">
                <a16:creationId xmlns:a16="http://schemas.microsoft.com/office/drawing/2014/main" xmlns="" id="{6554CDC7-84D3-4786-B932-D015CCF77DC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9793356" y="2942602"/>
            <a:ext cx="367688" cy="367688"/>
          </a:xfrm>
          <a:prstGeom prst="rect">
            <a:avLst/>
          </a:prstGeom>
        </p:spPr>
      </p:pic>
      <p:sp>
        <p:nvSpPr>
          <p:cNvPr id="87" name="Свиток: горизонтальный 86">
            <a:extLst>
              <a:ext uri="{FF2B5EF4-FFF2-40B4-BE49-F238E27FC236}">
                <a16:creationId xmlns:a16="http://schemas.microsoft.com/office/drawing/2014/main" xmlns="" id="{E0967A8A-7CE9-4F8A-BC27-A9E0B54A687A}"/>
              </a:ext>
            </a:extLst>
          </p:cNvPr>
          <p:cNvSpPr/>
          <p:nvPr/>
        </p:nvSpPr>
        <p:spPr>
          <a:xfrm>
            <a:off x="-4842" y="1009182"/>
            <a:ext cx="12196842" cy="2988286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Свиток: горизонтальный 96">
            <a:extLst>
              <a:ext uri="{FF2B5EF4-FFF2-40B4-BE49-F238E27FC236}">
                <a16:creationId xmlns:a16="http://schemas.microsoft.com/office/drawing/2014/main" xmlns="" id="{170E5D4D-2DFB-46E0-BC0A-1A8015CD8C98}"/>
              </a:ext>
            </a:extLst>
          </p:cNvPr>
          <p:cNvSpPr/>
          <p:nvPr/>
        </p:nvSpPr>
        <p:spPr>
          <a:xfrm>
            <a:off x="-15287" y="3931337"/>
            <a:ext cx="12196842" cy="2926663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E8E2FA1-502F-472B-BD62-CE38E2CFCB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954" r="19475"/>
          <a:stretch/>
        </p:blipFill>
        <p:spPr>
          <a:xfrm rot="5400000">
            <a:off x="1991347" y="4800445"/>
            <a:ext cx="307779" cy="1412006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91585865-1A96-4D69-A1B5-D8A2593B3E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76"/>
          <a:stretch/>
        </p:blipFill>
        <p:spPr>
          <a:xfrm rot="5400000">
            <a:off x="2000981" y="4048471"/>
            <a:ext cx="248724" cy="141200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D3D8DC45-5CDC-451D-AE52-D78F6D0931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358"/>
          <a:stretch/>
        </p:blipFill>
        <p:spPr>
          <a:xfrm rot="5400000">
            <a:off x="1981353" y="4458561"/>
            <a:ext cx="308833" cy="1412006"/>
          </a:xfrm>
          <a:prstGeom prst="rect">
            <a:avLst/>
          </a:prstGeom>
        </p:spPr>
      </p:pic>
      <p:sp>
        <p:nvSpPr>
          <p:cNvPr id="74" name="Прямоугольник 16">
            <a:extLst>
              <a:ext uri="{FF2B5EF4-FFF2-40B4-BE49-F238E27FC236}">
                <a16:creationId xmlns:a16="http://schemas.microsoft.com/office/drawing/2014/main" xmlns="" id="{D531F13F-7050-4020-BC9C-F5B97AA5E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340" y="4593760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Медицине</a:t>
            </a:r>
          </a:p>
        </p:txBody>
      </p:sp>
      <p:sp>
        <p:nvSpPr>
          <p:cNvPr id="75" name="Прямоугольник 16">
            <a:extLst>
              <a:ext uri="{FF2B5EF4-FFF2-40B4-BE49-F238E27FC236}">
                <a16:creationId xmlns:a16="http://schemas.microsoft.com/office/drawing/2014/main" xmlns="" id="{DBFC1488-C010-49EE-A0A5-7E5301C3A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403" y="4985412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Химии</a:t>
            </a:r>
          </a:p>
        </p:txBody>
      </p:sp>
      <p:sp>
        <p:nvSpPr>
          <p:cNvPr id="79" name="Прямоугольник 16">
            <a:extLst>
              <a:ext uri="{FF2B5EF4-FFF2-40B4-BE49-F238E27FC236}">
                <a16:creationId xmlns:a16="http://schemas.microsoft.com/office/drawing/2014/main" xmlns="" id="{BB00EB50-625B-404E-A050-34C7CF301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001" y="5369264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Экологии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8A43DC34-F378-4727-98AB-5662B6175D77}"/>
              </a:ext>
            </a:extLst>
          </p:cNvPr>
          <p:cNvSpPr txBox="1"/>
          <p:nvPr/>
        </p:nvSpPr>
        <p:spPr>
          <a:xfrm>
            <a:off x="3062365" y="4218465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1CB34F52-60E9-4B6B-9BF4-9ACC49206FC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873439" y="4700085"/>
            <a:ext cx="873251" cy="794113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7F178A72-5737-4EED-94CE-1533734046BD}"/>
              </a:ext>
            </a:extLst>
          </p:cNvPr>
          <p:cNvSpPr txBox="1"/>
          <p:nvPr/>
        </p:nvSpPr>
        <p:spPr>
          <a:xfrm>
            <a:off x="3799994" y="4463637"/>
            <a:ext cx="253854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развитие: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познавательной активности;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самостоятельности;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любознательности,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интереса к научно-исследовательской деятельности обучающихся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DF13F1E7-A922-4ADD-8636-90A651D3C166}"/>
              </a:ext>
            </a:extLst>
          </p:cNvPr>
          <p:cNvSpPr txBox="1"/>
          <p:nvPr/>
        </p:nvSpPr>
        <p:spPr>
          <a:xfrm>
            <a:off x="6219032" y="4476044"/>
            <a:ext cx="34541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научится: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FB076674-C4DF-43A9-A6A0-90D271387E68}"/>
              </a:ext>
            </a:extLst>
          </p:cNvPr>
          <p:cNvSpPr txBox="1"/>
          <p:nvPr/>
        </p:nvSpPr>
        <p:spPr>
          <a:xfrm>
            <a:off x="6855826" y="4719723"/>
            <a:ext cx="27317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проводить наблюдения;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ставить эксперименты</a:t>
            </a:r>
            <a:r>
              <a:rPr lang="ru-RU" altLang="ru-RU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работать с химическим оборудованием.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BEEE262D-6300-4543-918D-CBB7227E31C4}"/>
              </a:ext>
            </a:extLst>
          </p:cNvPr>
          <p:cNvSpPr txBox="1"/>
          <p:nvPr/>
        </p:nvSpPr>
        <p:spPr>
          <a:xfrm>
            <a:off x="6893280" y="5263365"/>
            <a:ext cx="2866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объяснять причины возникновения экологических проблем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xmlns="" id="{42B32C73-8289-4D3C-B6A4-716F2D107B46}"/>
              </a:ext>
            </a:extLst>
          </p:cNvPr>
          <p:cNvSpPr txBox="1"/>
          <p:nvPr/>
        </p:nvSpPr>
        <p:spPr>
          <a:xfrm>
            <a:off x="6893280" y="5673829"/>
            <a:ext cx="2866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оказывать первую доврачебную помощь </a:t>
            </a:r>
          </a:p>
        </p:txBody>
      </p:sp>
      <p:pic>
        <p:nvPicPr>
          <p:cNvPr id="110" name="Picture 6" descr="Образовательные программы">
            <a:extLst>
              <a:ext uri="{FF2B5EF4-FFF2-40B4-BE49-F238E27FC236}">
                <a16:creationId xmlns:a16="http://schemas.microsoft.com/office/drawing/2014/main" xmlns="" id="{7D603B7C-A84E-432B-B023-63FCB8420C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3" t="12537" r="10557" b="12712"/>
          <a:stretch/>
        </p:blipFill>
        <p:spPr bwMode="auto">
          <a:xfrm>
            <a:off x="9843945" y="4495464"/>
            <a:ext cx="364821" cy="32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9F449069-471E-4904-A711-991C7C879C8D}"/>
              </a:ext>
            </a:extLst>
          </p:cNvPr>
          <p:cNvSpPr txBox="1"/>
          <p:nvPr/>
        </p:nvSpPr>
        <p:spPr>
          <a:xfrm>
            <a:off x="10208766" y="4507374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Кванториум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112" name="Picture 8" descr="МБОУ «Центр образования с. Лаврентия» | Центр &amp;quot;ТОЧКА РОСТА&amp;quot;">
            <a:extLst>
              <a:ext uri="{FF2B5EF4-FFF2-40B4-BE49-F238E27FC236}">
                <a16:creationId xmlns:a16="http://schemas.microsoft.com/office/drawing/2014/main" xmlns="" id="{EFF4DACD-3E5B-49DA-9E82-B3D87444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6753" y="4762182"/>
            <a:ext cx="351440" cy="35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4BBD48E7-1356-48B9-8233-18E9B0C5DADE}"/>
              </a:ext>
            </a:extLst>
          </p:cNvPr>
          <p:cNvSpPr txBox="1"/>
          <p:nvPr/>
        </p:nvSpPr>
        <p:spPr>
          <a:xfrm>
            <a:off x="10218193" y="4788964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«Точка роста»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BF1036EE-0B32-49EF-AB34-4B048A1FE64B}"/>
              </a:ext>
            </a:extLst>
          </p:cNvPr>
          <p:cNvSpPr txBox="1"/>
          <p:nvPr/>
        </p:nvSpPr>
        <p:spPr>
          <a:xfrm>
            <a:off x="10287274" y="5063908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Центр «Поиск»</a:t>
            </a:r>
          </a:p>
        </p:txBody>
      </p:sp>
      <p:pic>
        <p:nvPicPr>
          <p:cNvPr id="116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xmlns="" id="{BAFF2E91-E2BB-42C5-A820-47774DF2D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6753" y="5396436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E1177C75-B2B7-4D3C-B499-EFD68D05253F}"/>
              </a:ext>
            </a:extLst>
          </p:cNvPr>
          <p:cNvSpPr txBox="1"/>
          <p:nvPr/>
        </p:nvSpPr>
        <p:spPr>
          <a:xfrm>
            <a:off x="10267626" y="5388815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D632854D-2F41-4240-818E-0EEDD67808CE}"/>
              </a:ext>
            </a:extLst>
          </p:cNvPr>
          <p:cNvSpPr txBox="1"/>
          <p:nvPr/>
        </p:nvSpPr>
        <p:spPr>
          <a:xfrm>
            <a:off x="10289084" y="5775672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119" name="Рисунок 118" descr="Школа">
            <a:extLst>
              <a:ext uri="{FF2B5EF4-FFF2-40B4-BE49-F238E27FC236}">
                <a16:creationId xmlns:a16="http://schemas.microsoft.com/office/drawing/2014/main" xmlns="" id="{43DDE92B-E518-44C5-819A-165D5967966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9866753" y="5702115"/>
            <a:ext cx="367688" cy="36768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16D1729-5119-4CEA-8FD8-F7F02921CF20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/>
          <a:srcRect r="65678" b="-2703"/>
          <a:stretch/>
        </p:blipFill>
        <p:spPr>
          <a:xfrm>
            <a:off x="9869229" y="5092895"/>
            <a:ext cx="339305" cy="247062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147A23DC-845F-49F0-A091-EC8C564D8B17}"/>
              </a:ext>
            </a:extLst>
          </p:cNvPr>
          <p:cNvSpPr txBox="1"/>
          <p:nvPr/>
        </p:nvSpPr>
        <p:spPr>
          <a:xfrm>
            <a:off x="2693327" y="6167350"/>
            <a:ext cx="7948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естественнонаучной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pic>
        <p:nvPicPr>
          <p:cNvPr id="3" name="10слайд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7"/>
              </p:ext>
            </p:extLst>
          </p:nvPr>
        </p:nvPicPr>
        <p:blipFill>
          <a:blip r:embed="rId28" cstate="print"/>
          <a:stretch>
            <a:fillRect/>
          </a:stretch>
        </p:blipFill>
        <p:spPr>
          <a:xfrm>
            <a:off x="-688563" y="6082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878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xmlns="" id="{9F571A4F-ACA5-48F3-889D-84FBB2082A79}"/>
              </a:ext>
            </a:extLst>
          </p:cNvPr>
          <p:cNvSpPr/>
          <p:nvPr/>
        </p:nvSpPr>
        <p:spPr>
          <a:xfrm>
            <a:off x="-30931" y="3938452"/>
            <a:ext cx="12222929" cy="2020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10D05AB-F094-4FB4-A61C-DE921AD41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30918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C1499E-F029-4588-9C88-22B8BC49132D}"/>
              </a:ext>
            </a:extLst>
          </p:cNvPr>
          <p:cNvSpPr txBox="1"/>
          <p:nvPr/>
        </p:nvSpPr>
        <p:spPr>
          <a:xfrm>
            <a:off x="124282" y="96771"/>
            <a:ext cx="261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3351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Итак, выбор сделан… </a:t>
            </a:r>
            <a:endParaRPr lang="ru-RU" dirty="0">
              <a:solidFill>
                <a:srgbClr val="3351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0B2A8EE-4AD3-4C65-941C-C1135865D848}"/>
              </a:ext>
            </a:extLst>
          </p:cNvPr>
          <p:cNvSpPr txBox="1"/>
          <p:nvPr/>
        </p:nvSpPr>
        <p:spPr>
          <a:xfrm>
            <a:off x="104775" y="606159"/>
            <a:ext cx="12087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35175"/>
                </a:solidFill>
              </a:rPr>
              <a:t>Рекомендации робота-советника следующие: </a:t>
            </a:r>
          </a:p>
          <a:p>
            <a:r>
              <a:rPr lang="ru-RU" sz="1400" dirty="0">
                <a:solidFill>
                  <a:srgbClr val="335175"/>
                </a:solidFill>
              </a:rPr>
              <a:t>Для выбранного типа рекомендуются программы дополнительного образования детей </a:t>
            </a:r>
            <a:r>
              <a:rPr lang="ru-RU" sz="1400" b="1" dirty="0">
                <a:solidFill>
                  <a:srgbClr val="335175"/>
                </a:solidFill>
              </a:rPr>
              <a:t>социально-гуманитарной и (или) </a:t>
            </a:r>
            <a:r>
              <a:rPr lang="ru-RU" sz="1400" b="1" dirty="0">
                <a:solidFill>
                  <a:srgbClr val="FFC000"/>
                </a:solidFill>
              </a:rPr>
              <a:t>художественной </a:t>
            </a:r>
            <a:r>
              <a:rPr lang="ru-RU" sz="1400" b="1" dirty="0">
                <a:solidFill>
                  <a:srgbClr val="335175"/>
                </a:solidFill>
              </a:rPr>
              <a:t>направленности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1A62E94-9DB0-4C02-ACA3-829E0F34392E}"/>
              </a:ext>
            </a:extLst>
          </p:cNvPr>
          <p:cNvSpPr txBox="1"/>
          <p:nvPr/>
        </p:nvSpPr>
        <p:spPr>
          <a:xfrm>
            <a:off x="1149952" y="1544203"/>
            <a:ext cx="164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Ребенок узнает о: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C0759CF-6E14-48F0-9699-5432534E6C09}"/>
              </a:ext>
            </a:extLst>
          </p:cNvPr>
          <p:cNvSpPr txBox="1"/>
          <p:nvPr/>
        </p:nvSpPr>
        <p:spPr>
          <a:xfrm>
            <a:off x="6078753" y="1537944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8EEE678-D847-488A-A62B-17ADDEE6FB87}"/>
              </a:ext>
            </a:extLst>
          </p:cNvPr>
          <p:cNvSpPr txBox="1"/>
          <p:nvPr/>
        </p:nvSpPr>
        <p:spPr>
          <a:xfrm>
            <a:off x="9356280" y="1505373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694B7DA1-BF30-4945-AC95-F5B5047D5B42}"/>
              </a:ext>
            </a:extLst>
          </p:cNvPr>
          <p:cNvSpPr txBox="1"/>
          <p:nvPr/>
        </p:nvSpPr>
        <p:spPr>
          <a:xfrm>
            <a:off x="1300261" y="4215369"/>
            <a:ext cx="1643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Ребенок узнает о: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3053D47E-03B4-464E-BA32-B584EA7434BF}"/>
              </a:ext>
            </a:extLst>
          </p:cNvPr>
          <p:cNvSpPr txBox="1"/>
          <p:nvPr/>
        </p:nvSpPr>
        <p:spPr>
          <a:xfrm>
            <a:off x="6200775" y="4231613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Что получит в итоге: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45C89A04-4BC4-4787-9FEF-172C9E2E17E7}"/>
              </a:ext>
            </a:extLst>
          </p:cNvPr>
          <p:cNvSpPr txBox="1"/>
          <p:nvPr/>
        </p:nvSpPr>
        <p:spPr>
          <a:xfrm>
            <a:off x="9507924" y="4211865"/>
            <a:ext cx="25031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335175"/>
                </a:solidFill>
              </a:rPr>
              <a:t>Где обучаться?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45EBCBCA-C411-4650-941A-2E743C4EA5F6}"/>
              </a:ext>
            </a:extLst>
          </p:cNvPr>
          <p:cNvSpPr/>
          <p:nvPr/>
        </p:nvSpPr>
        <p:spPr>
          <a:xfrm>
            <a:off x="0" y="336520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07D0B075-E2BC-4E2F-A767-4A40B733FFC5}"/>
              </a:ext>
            </a:extLst>
          </p:cNvPr>
          <p:cNvGrpSpPr/>
          <p:nvPr/>
        </p:nvGrpSpPr>
        <p:grpSpPr>
          <a:xfrm>
            <a:off x="10576628" y="3318158"/>
            <a:ext cx="1540090" cy="550538"/>
            <a:chOff x="782666" y="2422952"/>
            <a:chExt cx="1540090" cy="550538"/>
          </a:xfrm>
        </p:grpSpPr>
        <p:pic>
          <p:nvPicPr>
            <p:cNvPr id="47" name="Picture 4">
              <a:hlinkClick r:id="rId3"/>
              <a:extLst>
                <a:ext uri="{FF2B5EF4-FFF2-40B4-BE49-F238E27FC236}">
                  <a16:creationId xmlns:a16="http://schemas.microsoft.com/office/drawing/2014/main" xmlns="" id="{984FD57E-F26D-40BD-A5AD-4A2D562C7A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xmlns="" id="{BE0680F3-EA62-4CBD-8524-138C2440094C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A3A6C4E9-4E13-427D-A4BB-C756BAB5DAFA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C5CC0872-50D5-4CC0-9CC8-EE566DCE5E09}"/>
              </a:ext>
            </a:extLst>
          </p:cNvPr>
          <p:cNvSpPr/>
          <p:nvPr/>
        </p:nvSpPr>
        <p:spPr>
          <a:xfrm>
            <a:off x="0" y="6149662"/>
            <a:ext cx="12197198" cy="460739"/>
          </a:xfrm>
          <a:prstGeom prst="rect">
            <a:avLst/>
          </a:prstGeom>
          <a:solidFill>
            <a:srgbClr val="EECB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xmlns="" id="{F5436AF5-92E9-4649-B543-213183047508}"/>
              </a:ext>
            </a:extLst>
          </p:cNvPr>
          <p:cNvGrpSpPr/>
          <p:nvPr/>
        </p:nvGrpSpPr>
        <p:grpSpPr>
          <a:xfrm>
            <a:off x="10542557" y="6115807"/>
            <a:ext cx="1540090" cy="550538"/>
            <a:chOff x="782666" y="2422952"/>
            <a:chExt cx="1540090" cy="550538"/>
          </a:xfrm>
        </p:grpSpPr>
        <p:pic>
          <p:nvPicPr>
            <p:cNvPr id="53" name="Picture 4">
              <a:hlinkClick r:id="rId7"/>
              <a:extLst>
                <a:ext uri="{FF2B5EF4-FFF2-40B4-BE49-F238E27FC236}">
                  <a16:creationId xmlns:a16="http://schemas.microsoft.com/office/drawing/2014/main" xmlns="" id="{13DDE198-F7D7-4019-9032-4C03836EE3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142" y="2422952"/>
              <a:ext cx="734996" cy="5505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xmlns="" id="{5BABC8C3-D147-4635-AEDC-1BFC13D043BD}"/>
                </a:ext>
              </a:extLst>
            </p:cNvPr>
            <p:cNvSpPr/>
            <p:nvPr/>
          </p:nvSpPr>
          <p:spPr>
            <a:xfrm>
              <a:off x="782666" y="2553311"/>
              <a:ext cx="59503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>
                  <a:solidFill>
                    <a:srgbClr val="335175"/>
                  </a:solidFill>
                </a:rPr>
                <a:t>ЖМИ-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xmlns="" id="{350CADFB-2B38-4D7A-BDAD-25CCF37B3925}"/>
                </a:ext>
              </a:extLst>
            </p:cNvPr>
            <p:cNvSpPr/>
            <p:nvPr/>
          </p:nvSpPr>
          <p:spPr>
            <a:xfrm>
              <a:off x="1675656" y="2553311"/>
              <a:ext cx="64710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dirty="0">
                  <a:solidFill>
                    <a:srgbClr val="335175"/>
                  </a:solidFill>
                </a:rPr>
                <a:t>-СЮДА</a:t>
              </a:r>
            </a:p>
          </p:txBody>
        </p:sp>
      </p:grpSp>
      <p:pic>
        <p:nvPicPr>
          <p:cNvPr id="56" name="Рисунок 55" descr="Чоканье">
            <a:extLst>
              <a:ext uri="{FF2B5EF4-FFF2-40B4-BE49-F238E27FC236}">
                <a16:creationId xmlns:a16="http://schemas.microsoft.com/office/drawing/2014/main" xmlns="" id="{C33EB2B5-A7F0-4C88-87C4-91A81DE64E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12611" y="1744993"/>
            <a:ext cx="1080000" cy="1080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55DF0E32-A7F9-4079-950B-D8E6164320D8}"/>
              </a:ext>
            </a:extLst>
          </p:cNvPr>
          <p:cNvSpPr txBox="1"/>
          <p:nvPr/>
        </p:nvSpPr>
        <p:spPr>
          <a:xfrm>
            <a:off x="124491" y="2818886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00" b="1" dirty="0">
                <a:solidFill>
                  <a:srgbClr val="335175"/>
                </a:solidFill>
              </a:rPr>
              <a:t>СОЦИАЛЬНО-</a:t>
            </a:r>
            <a:br>
              <a:rPr lang="ru-RU" sz="1000" b="1" dirty="0">
                <a:solidFill>
                  <a:srgbClr val="335175"/>
                </a:solidFill>
              </a:rPr>
            </a:br>
            <a:r>
              <a:rPr lang="ru-RU" sz="1000" b="1" dirty="0">
                <a:solidFill>
                  <a:srgbClr val="335175"/>
                </a:solidFill>
              </a:rPr>
              <a:t>ГУМАНИТАРНАЯ</a:t>
            </a:r>
          </a:p>
        </p:txBody>
      </p:sp>
      <p:pic>
        <p:nvPicPr>
          <p:cNvPr id="58" name="Рисунок 57" descr="Палитра">
            <a:extLst>
              <a:ext uri="{FF2B5EF4-FFF2-40B4-BE49-F238E27FC236}">
                <a16:creationId xmlns:a16="http://schemas.microsoft.com/office/drawing/2014/main" xmlns="" id="{E0CB294B-4443-4819-949D-701642283F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7577" y="4329797"/>
            <a:ext cx="1080000" cy="10800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9FF6279D-83CB-4CA8-ACAC-9ECA2EC55D3A}"/>
              </a:ext>
            </a:extLst>
          </p:cNvPr>
          <p:cNvSpPr txBox="1"/>
          <p:nvPr/>
        </p:nvSpPr>
        <p:spPr>
          <a:xfrm>
            <a:off x="79588" y="5445787"/>
            <a:ext cx="1245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>
                <a:solidFill>
                  <a:srgbClr val="335175"/>
                </a:solidFill>
              </a:rPr>
              <a:t>ХУДОЖЕСТВЕННАЯ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176B2CCD-2167-45F2-9234-8CB419A15CD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87" r="40441"/>
          <a:stretch/>
        </p:blipFill>
        <p:spPr>
          <a:xfrm rot="5400000">
            <a:off x="1764383" y="2018020"/>
            <a:ext cx="307777" cy="1412006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5ECF8D0-B2AC-4147-9870-DBB7B9F922BF}"/>
              </a:ext>
            </a:extLst>
          </p:cNvPr>
          <p:cNvGrpSpPr/>
          <p:nvPr/>
        </p:nvGrpSpPr>
        <p:grpSpPr>
          <a:xfrm>
            <a:off x="1200062" y="1872926"/>
            <a:ext cx="1786303" cy="307780"/>
            <a:chOff x="1260978" y="1886032"/>
            <a:chExt cx="1786303" cy="307780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xmlns="" id="{F1A1BC7B-C20B-410E-AF8D-2CDF47520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954" r="19475"/>
            <a:stretch/>
          </p:blipFill>
          <p:spPr>
            <a:xfrm rot="5400000">
              <a:off x="1813091" y="1333919"/>
              <a:ext cx="307779" cy="1412006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xmlns="" id="{3CD5D3A1-97FF-442B-AF75-E59487B5E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9954" r="19475" b="3250"/>
            <a:stretch/>
          </p:blipFill>
          <p:spPr>
            <a:xfrm rot="5400000">
              <a:off x="2210332" y="1356864"/>
              <a:ext cx="307779" cy="1366118"/>
            </a:xfrm>
            <a:prstGeom prst="rect">
              <a:avLst/>
            </a:prstGeom>
          </p:spPr>
        </p:pic>
      </p:grpSp>
      <p:sp>
        <p:nvSpPr>
          <p:cNvPr id="74" name="Прямоугольник 16">
            <a:extLst>
              <a:ext uri="{FF2B5EF4-FFF2-40B4-BE49-F238E27FC236}">
                <a16:creationId xmlns:a16="http://schemas.microsoft.com/office/drawing/2014/main" xmlns="" id="{6116516B-5192-4F47-8EE2-DFD27CFED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750" y="1882644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Волонтерской работе</a:t>
            </a:r>
          </a:p>
        </p:txBody>
      </p: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2546EE46-62F7-499D-A985-D1E07146C06A}"/>
              </a:ext>
            </a:extLst>
          </p:cNvPr>
          <p:cNvGrpSpPr/>
          <p:nvPr/>
        </p:nvGrpSpPr>
        <p:grpSpPr>
          <a:xfrm>
            <a:off x="1205579" y="2237717"/>
            <a:ext cx="1631641" cy="317367"/>
            <a:chOff x="1144120" y="2169164"/>
            <a:chExt cx="1631641" cy="317367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xmlns="" id="{E3E5046E-0973-4E16-AEBC-0D494421D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066" r="59721"/>
            <a:stretch/>
          </p:blipFill>
          <p:spPr>
            <a:xfrm rot="5400000">
              <a:off x="1691440" y="1621844"/>
              <a:ext cx="317366" cy="1412006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xmlns="" id="{92E25592-2B9F-4C13-9D4F-9AD77418C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066" r="59721" b="3423"/>
            <a:stretch/>
          </p:blipFill>
          <p:spPr>
            <a:xfrm rot="5400000">
              <a:off x="1935605" y="1646375"/>
              <a:ext cx="316631" cy="1363681"/>
            </a:xfrm>
            <a:prstGeom prst="rect">
              <a:avLst/>
            </a:prstGeom>
          </p:spPr>
        </p:pic>
      </p:grpSp>
      <p:sp>
        <p:nvSpPr>
          <p:cNvPr id="76" name="Прямоугольник 16">
            <a:extLst>
              <a:ext uri="{FF2B5EF4-FFF2-40B4-BE49-F238E27FC236}">
                <a16:creationId xmlns:a16="http://schemas.microsoft.com/office/drawing/2014/main" xmlns="" id="{A56870D5-581D-4DD6-80A2-7E8DC739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5579" y="2241694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Профориентации</a:t>
            </a:r>
          </a:p>
        </p:txBody>
      </p:sp>
      <p:sp>
        <p:nvSpPr>
          <p:cNvPr id="84" name="Прямоугольник 16">
            <a:extLst>
              <a:ext uri="{FF2B5EF4-FFF2-40B4-BE49-F238E27FC236}">
                <a16:creationId xmlns:a16="http://schemas.microsoft.com/office/drawing/2014/main" xmlns="" id="{17DBC59A-9F98-4CF1-8D3F-0492D37A81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2268" y="2578205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РДШ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38775EC8-C2C2-479E-96B9-D4B09C2E368A}"/>
              </a:ext>
            </a:extLst>
          </p:cNvPr>
          <p:cNvSpPr txBox="1"/>
          <p:nvPr/>
        </p:nvSpPr>
        <p:spPr>
          <a:xfrm>
            <a:off x="3154223" y="1578685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xmlns="" id="{BEDEC5A3-88FE-4F40-A330-75A3B9744CE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968876" y="2010735"/>
            <a:ext cx="873251" cy="794113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3275189F-8F33-4A52-96F5-B058E40432AE}"/>
              </a:ext>
            </a:extLst>
          </p:cNvPr>
          <p:cNvSpPr txBox="1"/>
          <p:nvPr/>
        </p:nvSpPr>
        <p:spPr>
          <a:xfrm>
            <a:off x="3979695" y="2084626"/>
            <a:ext cx="2116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формирование готовности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 самореализации в социуме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221CCEC3-8C51-489F-90A3-A3FF77C07566}"/>
              </a:ext>
            </a:extLst>
          </p:cNvPr>
          <p:cNvSpPr txBox="1"/>
          <p:nvPr/>
        </p:nvSpPr>
        <p:spPr>
          <a:xfrm>
            <a:off x="6373965" y="1847974"/>
            <a:ext cx="29823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вступать в диалог;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обосновывать свою точку зрения с окружающими;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адекватно адаптироваться в изменяющемся мире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E41BE7FC-0523-4A9C-BF6B-2AD1CDEC30EA}"/>
              </a:ext>
            </a:extLst>
          </p:cNvPr>
          <p:cNvSpPr txBox="1"/>
          <p:nvPr/>
        </p:nvSpPr>
        <p:spPr>
          <a:xfrm>
            <a:off x="10203504" y="2309438"/>
            <a:ext cx="19164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Центр «Поиск»</a:t>
            </a:r>
          </a:p>
        </p:txBody>
      </p:sp>
      <p:pic>
        <p:nvPicPr>
          <p:cNvPr id="90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xmlns="" id="{2D88E5A1-654F-453F-948C-F92B29C7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1173" y="1909734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94CA6B33-2A7B-4474-BEB0-EE114D4003EB}"/>
              </a:ext>
            </a:extLst>
          </p:cNvPr>
          <p:cNvSpPr txBox="1"/>
          <p:nvPr/>
        </p:nvSpPr>
        <p:spPr>
          <a:xfrm>
            <a:off x="10182046" y="1902113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D13C89C8-3D74-4F5E-9807-960AFAE8351C}"/>
              </a:ext>
            </a:extLst>
          </p:cNvPr>
          <p:cNvSpPr txBox="1"/>
          <p:nvPr/>
        </p:nvSpPr>
        <p:spPr>
          <a:xfrm>
            <a:off x="10203504" y="2669344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93" name="Рисунок 92" descr="Школа">
            <a:extLst>
              <a:ext uri="{FF2B5EF4-FFF2-40B4-BE49-F238E27FC236}">
                <a16:creationId xmlns:a16="http://schemas.microsoft.com/office/drawing/2014/main" xmlns="" id="{56CDE96C-A29A-47C7-9FF0-EDDE3514495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9781173" y="2595787"/>
            <a:ext cx="367688" cy="3676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xmlns="" id="{2765CF15-D20C-47C6-997A-56828A4C4F1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/>
          <a:srcRect r="65678" b="-2703"/>
          <a:stretch/>
        </p:blipFill>
        <p:spPr>
          <a:xfrm>
            <a:off x="9785459" y="2338425"/>
            <a:ext cx="339305" cy="247062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xmlns="" id="{1DA5DD18-29A8-4626-B27F-A264064624A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76"/>
          <a:stretch/>
        </p:blipFill>
        <p:spPr>
          <a:xfrm rot="5400000">
            <a:off x="1912679" y="3980773"/>
            <a:ext cx="248724" cy="1412006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647CE0A8-D5D1-4228-ACF9-2D2EF5A6BD43}"/>
              </a:ext>
            </a:extLst>
          </p:cNvPr>
          <p:cNvGrpSpPr/>
          <p:nvPr/>
        </p:nvGrpSpPr>
        <p:grpSpPr>
          <a:xfrm>
            <a:off x="1330857" y="4923180"/>
            <a:ext cx="2101445" cy="308834"/>
            <a:chOff x="1330857" y="4923180"/>
            <a:chExt cx="2101445" cy="308834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xmlns="" id="{A0FC70F2-3CBD-411B-ABBC-5C73E7DEE5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9358"/>
            <a:stretch/>
          </p:blipFill>
          <p:spPr>
            <a:xfrm rot="5400000">
              <a:off x="1882443" y="4371594"/>
              <a:ext cx="308833" cy="1412006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xmlns="" id="{B472C259-60CB-4F82-9338-0DE3D76D4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9358"/>
            <a:stretch/>
          </p:blipFill>
          <p:spPr>
            <a:xfrm rot="5400000">
              <a:off x="2571882" y="4371595"/>
              <a:ext cx="308833" cy="1412006"/>
            </a:xfrm>
            <a:prstGeom prst="rect">
              <a:avLst/>
            </a:prstGeom>
          </p:spPr>
        </p:pic>
      </p:grpSp>
      <p:sp>
        <p:nvSpPr>
          <p:cNvPr id="101" name="Прямоугольник 16">
            <a:extLst>
              <a:ext uri="{FF2B5EF4-FFF2-40B4-BE49-F238E27FC236}">
                <a16:creationId xmlns:a16="http://schemas.microsoft.com/office/drawing/2014/main" xmlns="" id="{D15A0BFA-BC13-4F4D-B704-B5EABC13B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494" y="4538183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Хореографии</a:t>
            </a:r>
          </a:p>
        </p:txBody>
      </p:sp>
      <p:sp>
        <p:nvSpPr>
          <p:cNvPr id="102" name="Прямоугольник 16">
            <a:extLst>
              <a:ext uri="{FF2B5EF4-FFF2-40B4-BE49-F238E27FC236}">
                <a16:creationId xmlns:a16="http://schemas.microsoft.com/office/drawing/2014/main" xmlns="" id="{6785D461-792E-4A4E-93D3-A34DB7814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494" y="4897718"/>
            <a:ext cx="1902304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Театральной деятельности</a:t>
            </a: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xmlns="" id="{8C7CC87D-2C2D-4685-800A-F87B16238AE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954" r="19475"/>
          <a:stretch/>
        </p:blipFill>
        <p:spPr>
          <a:xfrm rot="5400000">
            <a:off x="1882970" y="4703794"/>
            <a:ext cx="307779" cy="1412006"/>
          </a:xfrm>
          <a:prstGeom prst="rect">
            <a:avLst/>
          </a:prstGeom>
        </p:spPr>
      </p:pic>
      <p:sp>
        <p:nvSpPr>
          <p:cNvPr id="103" name="Прямоугольник 16">
            <a:extLst>
              <a:ext uri="{FF2B5EF4-FFF2-40B4-BE49-F238E27FC236}">
                <a16:creationId xmlns:a16="http://schemas.microsoft.com/office/drawing/2014/main" xmlns="" id="{97E5FE36-4FDE-4BCA-90F8-36D4E35FA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229" y="5271693"/>
            <a:ext cx="1530776" cy="28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Фотостудии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41AAB64D-8184-4837-B6A2-DAF390D64961}"/>
              </a:ext>
            </a:extLst>
          </p:cNvPr>
          <p:cNvSpPr txBox="1"/>
          <p:nvPr/>
        </p:nvSpPr>
        <p:spPr>
          <a:xfrm>
            <a:off x="3506096" y="4216315"/>
            <a:ext cx="7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1400" b="1" i="1" dirty="0">
                <a:solidFill>
                  <a:srgbClr val="335175"/>
                </a:solidFill>
              </a:rPr>
              <a:t>Цель:</a:t>
            </a:r>
            <a:endParaRPr lang="ru-RU" sz="1400" b="1" i="1" dirty="0">
              <a:solidFill>
                <a:srgbClr val="335175"/>
              </a:solidFill>
            </a:endParaRPr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xmlns="" id="{A8B03AFC-5BDD-41FF-A475-BA721AF1879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320749" y="4648365"/>
            <a:ext cx="873251" cy="794113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A20ADE04-7ED7-4FED-99A3-E42021FE97CC}"/>
              </a:ext>
            </a:extLst>
          </p:cNvPr>
          <p:cNvSpPr txBox="1"/>
          <p:nvPr/>
        </p:nvSpPr>
        <p:spPr>
          <a:xfrm>
            <a:off x="4245281" y="4712397"/>
            <a:ext cx="2116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развитие общей и эстетической культуры обучающихся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BAF04C3D-0E9C-49E9-8D2C-8F07A1F0AC64}"/>
              </a:ext>
            </a:extLst>
          </p:cNvPr>
          <p:cNvSpPr txBox="1"/>
          <p:nvPr/>
        </p:nvSpPr>
        <p:spPr>
          <a:xfrm>
            <a:off x="6534051" y="4541422"/>
            <a:ext cx="28222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самореализоваться в творчестве;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появится эстетический вкус;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kumimoji="0" lang="ru-RU" altLang="ru-RU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получит ценностное отношение к искусству;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приобретет творческое воображение </a:t>
            </a:r>
          </a:p>
        </p:txBody>
      </p:sp>
      <p:sp>
        <p:nvSpPr>
          <p:cNvPr id="109" name="Свиток: горизонтальный 108">
            <a:extLst>
              <a:ext uri="{FF2B5EF4-FFF2-40B4-BE49-F238E27FC236}">
                <a16:creationId xmlns:a16="http://schemas.microsoft.com/office/drawing/2014/main" xmlns="" id="{688F4C2F-45A7-4B2C-9CBB-F78D29835886}"/>
              </a:ext>
            </a:extLst>
          </p:cNvPr>
          <p:cNvSpPr/>
          <p:nvPr/>
        </p:nvSpPr>
        <p:spPr>
          <a:xfrm>
            <a:off x="-4842" y="1299643"/>
            <a:ext cx="12196842" cy="2735576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Свиток: горизонтальный 110">
            <a:extLst>
              <a:ext uri="{FF2B5EF4-FFF2-40B4-BE49-F238E27FC236}">
                <a16:creationId xmlns:a16="http://schemas.microsoft.com/office/drawing/2014/main" xmlns="" id="{A650776D-13C6-4CC9-9638-E51AB277E0A2}"/>
              </a:ext>
            </a:extLst>
          </p:cNvPr>
          <p:cNvSpPr/>
          <p:nvPr/>
        </p:nvSpPr>
        <p:spPr>
          <a:xfrm>
            <a:off x="-15287" y="3997761"/>
            <a:ext cx="12196842" cy="2860240"/>
          </a:xfrm>
          <a:prstGeom prst="horizontalScroll">
            <a:avLst>
              <a:gd name="adj" fmla="val 4241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C3054DAE-C7EB-42CA-879D-EFD115A8EA0E}"/>
              </a:ext>
            </a:extLst>
          </p:cNvPr>
          <p:cNvSpPr txBox="1"/>
          <p:nvPr/>
        </p:nvSpPr>
        <p:spPr>
          <a:xfrm>
            <a:off x="2121579" y="3385818"/>
            <a:ext cx="8480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социально-гуманитарной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06C0811-07A6-4F5F-9E23-96A9FFCBD609}"/>
              </a:ext>
            </a:extLst>
          </p:cNvPr>
          <p:cNvSpPr txBox="1"/>
          <p:nvPr/>
        </p:nvSpPr>
        <p:spPr>
          <a:xfrm>
            <a:off x="3144479" y="6157634"/>
            <a:ext cx="7416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5175"/>
                </a:solidFill>
              </a:rPr>
              <a:t>Где записаться на программы </a:t>
            </a:r>
            <a:r>
              <a:rPr lang="ru-RU" sz="2000" b="1" dirty="0">
                <a:solidFill>
                  <a:srgbClr val="C00000"/>
                </a:solidFill>
              </a:rPr>
              <a:t>художественной </a:t>
            </a:r>
            <a:r>
              <a:rPr lang="ru-RU" sz="2000" b="1" dirty="0">
                <a:solidFill>
                  <a:srgbClr val="335175"/>
                </a:solidFill>
              </a:rPr>
              <a:t>направленности?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3A8038D-2C2D-4C80-B167-2A423555B072}"/>
              </a:ext>
            </a:extLst>
          </p:cNvPr>
          <p:cNvSpPr txBox="1"/>
          <p:nvPr/>
        </p:nvSpPr>
        <p:spPr>
          <a:xfrm>
            <a:off x="10219356" y="5862912"/>
            <a:ext cx="18075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Иные организации</a:t>
            </a:r>
          </a:p>
        </p:txBody>
      </p:sp>
      <p:pic>
        <p:nvPicPr>
          <p:cNvPr id="66" name="Рисунок 65" descr="Школа">
            <a:extLst>
              <a:ext uri="{FF2B5EF4-FFF2-40B4-BE49-F238E27FC236}">
                <a16:creationId xmlns:a16="http://schemas.microsoft.com/office/drawing/2014/main" xmlns="" id="{67FF0619-3845-4A8D-9681-511D8B678CD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9788164" y="5798079"/>
            <a:ext cx="367688" cy="3676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05994E4-C69E-42D9-84B8-CC05CDCA23DE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109" t="26913" r="745" b="35212"/>
          <a:stretch/>
        </p:blipFill>
        <p:spPr>
          <a:xfrm>
            <a:off x="9805580" y="4643699"/>
            <a:ext cx="276469" cy="34821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2CE244B9-ACA8-4FB1-8FE7-EEDE5B83362D}"/>
              </a:ext>
            </a:extLst>
          </p:cNvPr>
          <p:cNvSpPr txBox="1"/>
          <p:nvPr/>
        </p:nvSpPr>
        <p:spPr>
          <a:xfrm>
            <a:off x="10218471" y="4654041"/>
            <a:ext cx="1804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Детские художественные школы</a:t>
            </a:r>
          </a:p>
        </p:txBody>
      </p:sp>
      <p:pic>
        <p:nvPicPr>
          <p:cNvPr id="81" name="Picture 12" descr="История дополнительного образования детей">
            <a:extLst>
              <a:ext uri="{FF2B5EF4-FFF2-40B4-BE49-F238E27FC236}">
                <a16:creationId xmlns:a16="http://schemas.microsoft.com/office/drawing/2014/main" xmlns="" id="{4FFD22E7-F171-4609-89F8-7986801D4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75525" y="5418508"/>
            <a:ext cx="336580" cy="30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5143B92A-5D24-4CA3-92B8-6DB80195784E}"/>
              </a:ext>
            </a:extLst>
          </p:cNvPr>
          <p:cNvSpPr txBox="1"/>
          <p:nvPr/>
        </p:nvSpPr>
        <p:spPr>
          <a:xfrm>
            <a:off x="10176398" y="5410887"/>
            <a:ext cx="1972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Учреждения дополнительного образования детей</a:t>
            </a:r>
          </a:p>
        </p:txBody>
      </p:sp>
      <p:pic>
        <p:nvPicPr>
          <p:cNvPr id="14" name="Рисунок 13" descr="Скрипичный ключ">
            <a:extLst>
              <a:ext uri="{FF2B5EF4-FFF2-40B4-BE49-F238E27FC236}">
                <a16:creationId xmlns:a16="http://schemas.microsoft.com/office/drawing/2014/main" xmlns="" id="{DE5F0BAB-5B58-46A2-8464-3850B26ACF4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9778393" y="5042482"/>
            <a:ext cx="346371" cy="346371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E79C04F1-D6EA-4520-BA82-379FAF586332}"/>
              </a:ext>
            </a:extLst>
          </p:cNvPr>
          <p:cNvSpPr txBox="1"/>
          <p:nvPr/>
        </p:nvSpPr>
        <p:spPr>
          <a:xfrm>
            <a:off x="10210733" y="5093477"/>
            <a:ext cx="18040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Музыкальные школы</a:t>
            </a:r>
          </a:p>
        </p:txBody>
      </p:sp>
      <p:pic>
        <p:nvPicPr>
          <p:cNvPr id="4" name="жми 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-561217" y="6507628"/>
            <a:ext cx="201227" cy="20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366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2184</TotalTime>
  <Words>859</Words>
  <Application>Microsoft Office PowerPoint</Application>
  <PresentationFormat>Произвольный</PresentationFormat>
  <Paragraphs>271</Paragraphs>
  <Slides>10</Slides>
  <Notes>8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Дополнительное образование детей: как выбрать?</dc:title>
  <dc:creator>Краевой центр экологии туризма и краеведения ГБУДО</dc:creator>
  <cp:lastModifiedBy>Пользователь</cp:lastModifiedBy>
  <cp:revision>178</cp:revision>
  <dcterms:created xsi:type="dcterms:W3CDTF">2022-02-03T09:19:05Z</dcterms:created>
  <dcterms:modified xsi:type="dcterms:W3CDTF">2023-05-15T13:06:29Z</dcterms:modified>
</cp:coreProperties>
</file>