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4.xml" ContentType="application/vnd.openxmlformats-officedocument.presentationml.tags+xml"/>
  <Override PartName="/ppt/tags/tag15.xml" ContentType="application/vnd.openxmlformats-officedocument.presentationml.tags+xml"/>
  <Default Extension="gif" ContentType="image/gif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ags/tag7.xml" ContentType="application/vnd.openxmlformats-officedocument.presentationml.tags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sldIdLst>
    <p:sldId id="257" r:id="rId2"/>
    <p:sldId id="258" r:id="rId3"/>
    <p:sldId id="259" r:id="rId4"/>
    <p:sldId id="264" r:id="rId5"/>
    <p:sldId id="260" r:id="rId6"/>
    <p:sldId id="261" r:id="rId7"/>
    <p:sldId id="262" r:id="rId8"/>
    <p:sldId id="263" r:id="rId9"/>
    <p:sldId id="265" r:id="rId10"/>
    <p:sldId id="266" r:id="rId11"/>
    <p:sldId id="271" r:id="rId12"/>
    <p:sldId id="267" r:id="rId13"/>
    <p:sldId id="268" r:id="rId14"/>
    <p:sldId id="269" r:id="rId15"/>
    <p:sldId id="270" r:id="rId16"/>
    <p:sldId id="274" r:id="rId17"/>
    <p:sldId id="272" r:id="rId18"/>
    <p:sldId id="273" r:id="rId19"/>
    <p:sldId id="275" r:id="rId20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38" autoAdjust="0"/>
  </p:normalViewPr>
  <p:slideViewPr>
    <p:cSldViewPr>
      <p:cViewPr varScale="1">
        <p:scale>
          <a:sx n="85" d="100"/>
          <a:sy n="85" d="100"/>
        </p:scale>
        <p:origin x="-20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FFFF00"/>
                </a:solidFill>
              </a:rPr>
              <a:t>«</a:t>
            </a:r>
            <a:r>
              <a:rPr lang="ru-RU" b="1" dirty="0" smtClean="0">
                <a:solidFill>
                  <a:srgbClr val="FFFF00"/>
                </a:solidFill>
              </a:rPr>
              <a:t>Итоги </a:t>
            </a:r>
            <a:r>
              <a:rPr lang="ru-RU" b="1" dirty="0" smtClean="0">
                <a:solidFill>
                  <a:srgbClr val="FFFF00"/>
                </a:solidFill>
              </a:rPr>
              <a:t>деятельности </a:t>
            </a:r>
            <a:r>
              <a:rPr lang="ru-RU" b="1" dirty="0" smtClean="0">
                <a:solidFill>
                  <a:srgbClr val="FFFF00"/>
                </a:solidFill>
              </a:rPr>
              <a:t>центра «Точка </a:t>
            </a:r>
            <a:r>
              <a:rPr lang="ru-RU" b="1" dirty="0" smtClean="0">
                <a:solidFill>
                  <a:srgbClr val="FFFF00"/>
                </a:solidFill>
              </a:rPr>
              <a:t>Роста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FFFF00"/>
                </a:solidFill>
              </a:rPr>
              <a:t>2021-2022 учебный год</a:t>
            </a:r>
            <a:r>
              <a:rPr lang="ru-RU" b="1" dirty="0" smtClean="0">
                <a:solidFill>
                  <a:srgbClr val="FFFF00"/>
                </a:solidFill>
              </a:rPr>
              <a:t>».</a:t>
            </a:r>
            <a:endParaRPr lang="ru-RU" b="1" dirty="0" smtClean="0">
              <a:solidFill>
                <a:srgbClr val="FFFF00"/>
              </a:solidFill>
            </a:endParaRPr>
          </a:p>
          <a:p>
            <a:pPr algn="ctr">
              <a:buNone/>
            </a:pPr>
            <a:endParaRPr lang="ru-RU" b="1" dirty="0" smtClean="0">
              <a:solidFill>
                <a:srgbClr val="FFFF00"/>
              </a:solidFill>
            </a:endParaRPr>
          </a:p>
          <a:p>
            <a:pPr algn="ctr">
              <a:buNone/>
            </a:pPr>
            <a:endParaRPr lang="ru-RU" b="1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FFFF00"/>
                </a:solidFill>
              </a:rPr>
              <a:t>Руководитель центра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ru-RU" b="1" dirty="0" smtClean="0">
                <a:solidFill>
                  <a:srgbClr val="FFFF00"/>
                </a:solidFill>
              </a:rPr>
              <a:t>Точка Роста:</a:t>
            </a:r>
          </a:p>
          <a:p>
            <a:pPr>
              <a:buNone/>
            </a:pPr>
            <a:r>
              <a:rPr lang="ru-RU" b="1" i="1" dirty="0" smtClean="0">
                <a:solidFill>
                  <a:srgbClr val="FFC000"/>
                </a:solidFill>
              </a:rPr>
              <a:t> Бондаренко Елена Георгиевна</a:t>
            </a:r>
          </a:p>
          <a:p>
            <a:pPr>
              <a:buNone/>
            </a:pPr>
            <a:endParaRPr lang="ru-RU" b="1" i="1" dirty="0" smtClean="0">
              <a:solidFill>
                <a:srgbClr val="FFC000"/>
              </a:solidFill>
            </a:endParaRPr>
          </a:p>
          <a:p>
            <a:pPr>
              <a:buNone/>
            </a:pPr>
            <a:r>
              <a:rPr lang="ru-RU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  <p:transition spd="slow" advTm="7254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Участие в конкурсах </a:t>
            </a:r>
            <a:br>
              <a:rPr lang="ru-RU" dirty="0" smtClean="0"/>
            </a:br>
            <a:r>
              <a:rPr lang="ru-RU" dirty="0" smtClean="0"/>
              <a:t>и олимпиадах:</a:t>
            </a:r>
            <a:endParaRPr lang="ru-RU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447800"/>
            <a:ext cx="3581400" cy="506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1447800"/>
            <a:ext cx="3733800" cy="52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447800"/>
            <a:ext cx="3406255" cy="481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Tm="285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566" y="457200"/>
            <a:ext cx="3581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5207" y="491836"/>
            <a:ext cx="353377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990600"/>
            <a:ext cx="365014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Tm="268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Участие в конкурсах </a:t>
            </a:r>
            <a:br>
              <a:rPr lang="ru-RU" dirty="0" smtClean="0"/>
            </a:br>
            <a:r>
              <a:rPr lang="ru-RU" dirty="0" smtClean="0"/>
              <a:t>и олимпиадах:</a:t>
            </a:r>
            <a:endParaRPr lang="ru-RU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676400"/>
            <a:ext cx="3328718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3327" y="1676400"/>
            <a:ext cx="3200400" cy="4527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Tm="134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4800"/>
            <a:ext cx="5081106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447800"/>
            <a:ext cx="7082062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Tm="81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297838"/>
            <a:ext cx="3517701" cy="486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685800"/>
            <a:ext cx="3726759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685800"/>
            <a:ext cx="3789421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Tm="148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81000"/>
            <a:ext cx="4360895" cy="60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0600" y="457200"/>
            <a:ext cx="4343400" cy="64008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ransition spd="slow" advTm="99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42996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77068" y="438150"/>
            <a:ext cx="4666932" cy="641985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ransition spd="slow" advTm="87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533400"/>
            <a:ext cx="3976688" cy="5742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Tm="63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81000"/>
            <a:ext cx="8229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0216" y="346364"/>
            <a:ext cx="3270584" cy="6402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Tm="98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14400"/>
            <a:ext cx="6629400" cy="49652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554455427"/>
      </p:ext>
    </p:extLst>
  </p:cSld>
  <p:clrMapOvr>
    <a:masterClrMapping/>
  </p:clrMapOvr>
  <p:transition spd="slow" advTm="57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>
            <a:noAutofit/>
          </a:bodyPr>
          <a:lstStyle/>
          <a:p>
            <a:pPr algn="l"/>
            <a:r>
              <a:rPr lang="ru-RU" sz="3200" dirty="0" smtClean="0"/>
              <a:t>В нашей школе  центр «Точка Роста» начал свою работу с 1 сентября 2020 года.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Центр образования «Точка роста» создан как структурное подразделение школы, в деятельности которого  применяются ещё более современные информационные технологии, средства обучения, учебное оборудование и другие ресурсы Центра, которые  служат повышению качества и доступности образования.</a:t>
            </a:r>
            <a:endParaRPr lang="ru-RU" dirty="0"/>
          </a:p>
        </p:txBody>
      </p:sp>
    </p:spTree>
    <p:custDataLst>
      <p:tags r:id="rId1"/>
    </p:custDataLst>
  </p:cSld>
  <p:clrMapOvr>
    <a:masterClrMapping/>
  </p:clrMapOvr>
  <p:transition spd="slow" advTm="126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Задача центра: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2400" y="1600200"/>
            <a:ext cx="8534400" cy="4709160"/>
          </a:xfrm>
        </p:spPr>
        <p:txBody>
          <a:bodyPr/>
          <a:lstStyle/>
          <a:p>
            <a:r>
              <a:rPr lang="ru-RU" dirty="0" smtClean="0"/>
              <a:t> охват своей деятельностью на обновленной материально-технической базе обучающихся в школе дополнительными общеобразовательными программами цифрового, </a:t>
            </a:r>
            <a:r>
              <a:rPr lang="ru-RU" dirty="0" err="1" smtClean="0"/>
              <a:t>естественно-научного</a:t>
            </a:r>
            <a:r>
              <a:rPr lang="ru-RU" dirty="0" smtClean="0"/>
              <a:t>, технического и гуманитарного профилей во внеурочное время, в том числе с использованием дистанционных форм обучения и сетевого партнёрства.</a:t>
            </a:r>
            <a:br>
              <a:rPr lang="ru-RU" dirty="0" smtClean="0"/>
            </a:br>
            <a:endParaRPr lang="ru-RU" dirty="0"/>
          </a:p>
        </p:txBody>
      </p:sp>
    </p:spTree>
    <p:custDataLst>
      <p:tags r:id="rId1"/>
    </p:custDataLst>
  </p:cSld>
  <p:clrMapOvr>
    <a:masterClrMapping/>
  </p:clrMapOvr>
  <p:transition spd="slow" advTm="126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04800" y="23709"/>
            <a:ext cx="838200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В  настоящее время центр образования цифровых и гуманитарных компетенций «Точка роста» активно задействован в учебном процессе: в нем проводятся уроки ОБЖ, информатики, технологии и др. Предметы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естественно-научного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гуманитарного циклов проводятся в соответствии с расписанием и календарно-тематическим планированием.  В кабинетах центра проходят занятия по внеурочной деятельности: «Военно-спортивные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игры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», «Юнармейцы», 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Лего-конструирование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», 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Ардуино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  и другие, а также реализуется проектная деятельность, организуется подготовка к научно-практической конференции, участию в конкурсах, олимпиадах, фестивалях, семинарах, открытых районных методических объединений.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Огромным преимуществом работы центра стало то, что дети изучают предметы, как «Технология», «Информатика», «ОБЖ» на новом учебном оборудовании. После уроков они посещают занятия цифрового и гуманитарного профиля, а также учатся играть в шахматы. В «Точке Роста» , что очень важно в современном мире то, что школьники учатся работать в команде.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Педагоги активно используют оборудование Центра в образовательных целях: демонстрация видеофильмов,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видеоуроков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проводят практические занятия по обучению навыкам оказания первой медицинской помощи пострадавшим на современных тренажерах и т.д.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Tm="186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1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1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Участие в конкурсах </a:t>
            </a:r>
            <a:br>
              <a:rPr lang="ru-RU" dirty="0" smtClean="0"/>
            </a:br>
            <a:r>
              <a:rPr lang="ru-RU" dirty="0" smtClean="0"/>
              <a:t>и олимпиадах: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334000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1. </a:t>
            </a:r>
            <a:r>
              <a:rPr lang="ru-RU" sz="1600" dirty="0" err="1" smtClean="0">
                <a:solidFill>
                  <a:schemeClr val="bg1"/>
                </a:solidFill>
              </a:rPr>
              <a:t>Хакатон</a:t>
            </a:r>
            <a:r>
              <a:rPr lang="ru-RU" sz="1600" dirty="0" smtClean="0">
                <a:solidFill>
                  <a:schemeClr val="bg1"/>
                </a:solidFill>
              </a:rPr>
              <a:t> детских команд «</a:t>
            </a:r>
            <a:r>
              <a:rPr lang="ru-RU" sz="1600" dirty="0" err="1" smtClean="0">
                <a:solidFill>
                  <a:schemeClr val="bg1"/>
                </a:solidFill>
              </a:rPr>
              <a:t>Scratch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hackathon</a:t>
            </a:r>
            <a:r>
              <a:rPr lang="ru-RU" sz="1600" dirty="0" smtClean="0">
                <a:solidFill>
                  <a:schemeClr val="bg1"/>
                </a:solidFill>
              </a:rPr>
              <a:t>». Центр для одаренных детей "Поиск".  Алавердян Луиза 6 Б класс, участник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2. Соревнования  Центра развития робототехники, г.Владивосток. Номинация </a:t>
            </a:r>
            <a:r>
              <a:rPr lang="ru-RU" sz="1600" dirty="0" err="1" smtClean="0">
                <a:solidFill>
                  <a:schemeClr val="bg1"/>
                </a:solidFill>
              </a:rPr>
              <a:t>Scratch</a:t>
            </a:r>
            <a:r>
              <a:rPr lang="ru-RU" sz="1600" dirty="0" smtClean="0">
                <a:solidFill>
                  <a:schemeClr val="bg1"/>
                </a:solidFill>
              </a:rPr>
              <a:t> анимация. </a:t>
            </a:r>
            <a:r>
              <a:rPr lang="ru-RU" sz="1600" dirty="0" err="1" smtClean="0">
                <a:solidFill>
                  <a:schemeClr val="bg1"/>
                </a:solidFill>
              </a:rPr>
              <a:t>Нахрачёв</a:t>
            </a:r>
            <a:r>
              <a:rPr lang="ru-RU" sz="1600" dirty="0" smtClean="0">
                <a:solidFill>
                  <a:schemeClr val="bg1"/>
                </a:solidFill>
              </a:rPr>
              <a:t> Геннадий 6 Б класс,  призер </a:t>
            </a:r>
            <a:r>
              <a:rPr lang="en-US" sz="1600" dirty="0" smtClean="0">
                <a:solidFill>
                  <a:schemeClr val="bg1"/>
                </a:solidFill>
              </a:rPr>
              <a:t>III </a:t>
            </a:r>
            <a:r>
              <a:rPr lang="ru-RU" sz="1600" dirty="0" smtClean="0">
                <a:solidFill>
                  <a:schemeClr val="bg1"/>
                </a:solidFill>
              </a:rPr>
              <a:t>место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3. Всероссийский  </a:t>
            </a:r>
            <a:r>
              <a:rPr lang="ru-RU" sz="1600" dirty="0" err="1" smtClean="0">
                <a:solidFill>
                  <a:schemeClr val="bg1"/>
                </a:solidFill>
              </a:rPr>
              <a:t>онлайн-фестиваль</a:t>
            </a:r>
            <a:r>
              <a:rPr lang="ru-RU" sz="1600" dirty="0" smtClean="0">
                <a:solidFill>
                  <a:schemeClr val="bg1"/>
                </a:solidFill>
              </a:rPr>
              <a:t> "IT </a:t>
            </a:r>
            <a:r>
              <a:rPr lang="ru-RU" sz="1600" dirty="0" err="1" smtClean="0">
                <a:solidFill>
                  <a:schemeClr val="bg1"/>
                </a:solidFill>
              </a:rPr>
              <a:t>Fest</a:t>
            </a:r>
            <a:r>
              <a:rPr lang="ru-RU" sz="1600" dirty="0" smtClean="0">
                <a:solidFill>
                  <a:schemeClr val="bg1"/>
                </a:solidFill>
              </a:rPr>
              <a:t>"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Направление </a:t>
            </a:r>
            <a:r>
              <a:rPr lang="ru-RU" sz="1600" dirty="0" err="1" smtClean="0">
                <a:solidFill>
                  <a:schemeClr val="bg1"/>
                </a:solidFill>
              </a:rPr>
              <a:t>Scratch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Призеры команда "Юные программисты"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1. Алавердян Луиза 6 Б класс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2. Крайнева </a:t>
            </a:r>
            <a:r>
              <a:rPr lang="ru-RU" sz="1600" dirty="0" err="1" smtClean="0">
                <a:solidFill>
                  <a:schemeClr val="bg1"/>
                </a:solidFill>
              </a:rPr>
              <a:t>Ульяна</a:t>
            </a:r>
            <a:r>
              <a:rPr lang="ru-RU" sz="1600" dirty="0" smtClean="0">
                <a:solidFill>
                  <a:schemeClr val="bg1"/>
                </a:solidFill>
              </a:rPr>
              <a:t> 6 А класс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3. Молчанова Екатерина  6 А класс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Участники фестиваля: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1. </a:t>
            </a:r>
            <a:r>
              <a:rPr lang="ru-RU" sz="1600" dirty="0" err="1" smtClean="0">
                <a:solidFill>
                  <a:schemeClr val="bg1"/>
                </a:solidFill>
              </a:rPr>
              <a:t>Алейникова</a:t>
            </a:r>
            <a:r>
              <a:rPr lang="ru-RU" sz="1600" dirty="0" smtClean="0">
                <a:solidFill>
                  <a:schemeClr val="bg1"/>
                </a:solidFill>
              </a:rPr>
              <a:t> Екатерина  6 Б класс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2. </a:t>
            </a:r>
            <a:r>
              <a:rPr lang="ru-RU" sz="1600" dirty="0" err="1" smtClean="0">
                <a:solidFill>
                  <a:schemeClr val="bg1"/>
                </a:solidFill>
              </a:rPr>
              <a:t>Нахрачёв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Генннадий</a:t>
            </a:r>
            <a:r>
              <a:rPr lang="ru-RU" sz="1600" dirty="0" smtClean="0">
                <a:solidFill>
                  <a:schemeClr val="bg1"/>
                </a:solidFill>
              </a:rPr>
              <a:t>  6 Б класс</a:t>
            </a:r>
            <a:br>
              <a:rPr lang="ru-RU" sz="1600" dirty="0" smtClean="0">
                <a:solidFill>
                  <a:schemeClr val="bg1"/>
                </a:solidFill>
              </a:rPr>
            </a:br>
            <a:endParaRPr lang="ru-RU" sz="1600" dirty="0" smtClean="0">
              <a:solidFill>
                <a:schemeClr val="bg1"/>
              </a:solidFill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4. XX Всероссийский конкурс цифровых изображений и фотографий журнала «Информатика в школе» ФОТО 1-2021. В номинации цифровые изображения победитель Сазонова Анна 5 А класс.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Участники </a:t>
            </a:r>
            <a:r>
              <a:rPr lang="ru-RU" sz="1600" dirty="0" err="1" smtClean="0">
                <a:solidFill>
                  <a:schemeClr val="bg1"/>
                </a:solidFill>
              </a:rPr>
              <a:t>Белунова</a:t>
            </a:r>
            <a:r>
              <a:rPr lang="ru-RU" sz="1600" dirty="0" smtClean="0">
                <a:solidFill>
                  <a:schemeClr val="bg1"/>
                </a:solidFill>
              </a:rPr>
              <a:t> Надежда, Блохин Эдик, Гусейнова Юлия, </a:t>
            </a:r>
            <a:r>
              <a:rPr lang="ru-RU" sz="1600" dirty="0" err="1" smtClean="0">
                <a:solidFill>
                  <a:schemeClr val="bg1"/>
                </a:solidFill>
              </a:rPr>
              <a:t>Каюмова</a:t>
            </a:r>
            <a:r>
              <a:rPr lang="ru-RU" sz="1600" dirty="0" smtClean="0">
                <a:solidFill>
                  <a:schemeClr val="bg1"/>
                </a:solidFill>
              </a:rPr>
              <a:t> Мирослава, Шевченко </a:t>
            </a:r>
            <a:r>
              <a:rPr lang="ru-RU" sz="1600" dirty="0" err="1" smtClean="0">
                <a:solidFill>
                  <a:schemeClr val="bg1"/>
                </a:solidFill>
              </a:rPr>
              <a:t>Нарине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</a:p>
          <a:p>
            <a:pPr>
              <a:buNone/>
            </a:pPr>
            <a:endParaRPr lang="ru-RU" sz="1200" dirty="0"/>
          </a:p>
        </p:txBody>
      </p:sp>
    </p:spTree>
    <p:custDataLst>
      <p:tags r:id="rId1"/>
    </p:custDataLst>
  </p:cSld>
  <p:clrMapOvr>
    <a:masterClrMapping/>
  </p:clrMapOvr>
  <p:transition spd="slow" advTm="131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Участие в конкурсах </a:t>
            </a:r>
            <a:br>
              <a:rPr lang="ru-RU" dirty="0" smtClean="0"/>
            </a:br>
            <a:r>
              <a:rPr lang="ru-RU" dirty="0" smtClean="0"/>
              <a:t>и олимпиадах: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5. Международная Scratch-Олимпиада по </a:t>
            </a:r>
            <a:r>
              <a:rPr lang="ru-RU" sz="2400" dirty="0" err="1" smtClean="0">
                <a:solidFill>
                  <a:schemeClr val="bg1"/>
                </a:solidFill>
              </a:rPr>
              <a:t>креативному</a:t>
            </a:r>
            <a:r>
              <a:rPr lang="ru-RU" sz="2400" dirty="0" smtClean="0">
                <a:solidFill>
                  <a:schemeClr val="bg1"/>
                </a:solidFill>
              </a:rPr>
              <a:t> программированию.</a:t>
            </a:r>
          </a:p>
          <a:p>
            <a:pPr>
              <a:buNone/>
            </a:pPr>
            <a:r>
              <a:rPr lang="ru-RU" sz="2400" b="1" dirty="0" err="1" smtClean="0">
                <a:solidFill>
                  <a:schemeClr val="bg1"/>
                </a:solidFill>
              </a:rPr>
              <a:t>Северо-Кавказский</a:t>
            </a:r>
            <a:r>
              <a:rPr lang="ru-RU" sz="2400" b="1" dirty="0" smtClean="0">
                <a:solidFill>
                  <a:schemeClr val="bg1"/>
                </a:solidFill>
              </a:rPr>
              <a:t>  межрегиональный  тур.</a:t>
            </a:r>
            <a:endParaRPr lang="ru-RU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1. </a:t>
            </a:r>
            <a:r>
              <a:rPr lang="ru-RU" sz="2400" dirty="0" err="1" smtClean="0">
                <a:solidFill>
                  <a:schemeClr val="bg1"/>
                </a:solidFill>
              </a:rPr>
              <a:t>Ахмадов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Мухаммад-Амин</a:t>
            </a:r>
            <a:r>
              <a:rPr lang="ru-RU" sz="2400" dirty="0" smtClean="0">
                <a:solidFill>
                  <a:schemeClr val="bg1"/>
                </a:solidFill>
              </a:rPr>
              <a:t>   призер,  </a:t>
            </a:r>
            <a:r>
              <a:rPr lang="en-US" sz="2400" dirty="0" smtClean="0">
                <a:solidFill>
                  <a:schemeClr val="bg1"/>
                </a:solidFill>
              </a:rPr>
              <a:t>III </a:t>
            </a:r>
            <a:r>
              <a:rPr lang="ru-RU" sz="2400" dirty="0" smtClean="0">
                <a:solidFill>
                  <a:schemeClr val="bg1"/>
                </a:solidFill>
              </a:rPr>
              <a:t>место </a:t>
            </a:r>
          </a:p>
          <a:p>
            <a:pPr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2. </a:t>
            </a:r>
            <a:r>
              <a:rPr lang="ru-RU" sz="2400" dirty="0" err="1" smtClean="0">
                <a:solidFill>
                  <a:schemeClr val="bg1"/>
                </a:solidFill>
              </a:rPr>
              <a:t>Нахрачёв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Генннадий</a:t>
            </a:r>
            <a:r>
              <a:rPr lang="ru-RU" sz="2400" dirty="0" smtClean="0">
                <a:solidFill>
                  <a:schemeClr val="bg1"/>
                </a:solidFill>
              </a:rPr>
              <a:t>   победитель, </a:t>
            </a:r>
            <a:r>
              <a:rPr lang="en-US" sz="2400" dirty="0" smtClean="0">
                <a:solidFill>
                  <a:schemeClr val="bg1"/>
                </a:solidFill>
              </a:rPr>
              <a:t>I </a:t>
            </a:r>
            <a:r>
              <a:rPr lang="ru-RU" sz="2400" dirty="0" smtClean="0">
                <a:solidFill>
                  <a:schemeClr val="bg1"/>
                </a:solidFill>
              </a:rPr>
              <a:t>место </a:t>
            </a:r>
          </a:p>
          <a:p>
            <a:pPr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3. </a:t>
            </a:r>
            <a:r>
              <a:rPr lang="ru-RU" sz="2400" dirty="0" err="1" smtClean="0">
                <a:solidFill>
                  <a:schemeClr val="bg1"/>
                </a:solidFill>
              </a:rPr>
              <a:t>Алейникова</a:t>
            </a:r>
            <a:r>
              <a:rPr lang="ru-RU" sz="2400" dirty="0" smtClean="0">
                <a:solidFill>
                  <a:schemeClr val="bg1"/>
                </a:solidFill>
              </a:rPr>
              <a:t> Екатерина участник</a:t>
            </a:r>
          </a:p>
          <a:p>
            <a:pPr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4. Алавердян Луиза участник</a:t>
            </a:r>
          </a:p>
          <a:p>
            <a:pPr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5. </a:t>
            </a:r>
            <a:r>
              <a:rPr lang="ru-RU" sz="2400" dirty="0" err="1" smtClean="0">
                <a:solidFill>
                  <a:schemeClr val="bg1"/>
                </a:solidFill>
              </a:rPr>
              <a:t>Тарасков</a:t>
            </a:r>
            <a:r>
              <a:rPr lang="ru-RU" sz="2400" dirty="0" smtClean="0">
                <a:solidFill>
                  <a:schemeClr val="bg1"/>
                </a:solidFill>
              </a:rPr>
              <a:t> Андрей участник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6. Районный конкурс компьютерных презентаций.</a:t>
            </a:r>
          </a:p>
          <a:p>
            <a:pPr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1. Аксенова Кристина призер,  </a:t>
            </a:r>
            <a:r>
              <a:rPr lang="en-US" sz="2400" dirty="0" smtClean="0">
                <a:solidFill>
                  <a:schemeClr val="bg1"/>
                </a:solidFill>
              </a:rPr>
              <a:t>II </a:t>
            </a:r>
            <a:r>
              <a:rPr lang="ru-RU" sz="2400" dirty="0" smtClean="0">
                <a:solidFill>
                  <a:schemeClr val="bg1"/>
                </a:solidFill>
              </a:rPr>
              <a:t>место</a:t>
            </a:r>
          </a:p>
          <a:p>
            <a:pPr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2. Кашина Екатерина участник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131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Участие в конкурсах </a:t>
            </a:r>
            <a:br>
              <a:rPr lang="ru-RU" dirty="0" smtClean="0"/>
            </a:br>
            <a:r>
              <a:rPr lang="ru-RU" dirty="0" smtClean="0"/>
              <a:t>и олимпиадах: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7. Муниципальный этап Всероссийской олимпиады школьников. Победитель по ОБЖ: </a:t>
            </a:r>
            <a:r>
              <a:rPr lang="ru-RU" dirty="0" err="1" smtClean="0">
                <a:solidFill>
                  <a:schemeClr val="bg1"/>
                </a:solidFill>
              </a:rPr>
              <a:t>Якушенко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Антон,Никитин</a:t>
            </a:r>
            <a:r>
              <a:rPr lang="ru-RU" dirty="0" smtClean="0">
                <a:solidFill>
                  <a:schemeClr val="bg1"/>
                </a:solidFill>
              </a:rPr>
              <a:t> Илья, Щербаков </a:t>
            </a:r>
            <a:r>
              <a:rPr lang="ru-RU" dirty="0" err="1" smtClean="0">
                <a:solidFill>
                  <a:schemeClr val="bg1"/>
                </a:solidFill>
              </a:rPr>
              <a:t>Алексей,Коняев</a:t>
            </a:r>
            <a:r>
              <a:rPr lang="ru-RU" dirty="0" smtClean="0">
                <a:solidFill>
                  <a:schemeClr val="bg1"/>
                </a:solidFill>
              </a:rPr>
              <a:t> Михаил.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8. </a:t>
            </a:r>
            <a:r>
              <a:rPr lang="ru-RU" b="1" dirty="0" smtClean="0">
                <a:solidFill>
                  <a:schemeClr val="bg1"/>
                </a:solidFill>
              </a:rPr>
              <a:t>Всероссийская детская конференция</a:t>
            </a:r>
            <a:r>
              <a:rPr lang="ru-RU" dirty="0" smtClean="0">
                <a:solidFill>
                  <a:schemeClr val="bg1"/>
                </a:solidFill>
              </a:rPr>
              <a:t> «Умный мир руками детей». </a:t>
            </a:r>
            <a:r>
              <a:rPr lang="ru-RU" dirty="0" err="1" smtClean="0">
                <a:solidFill>
                  <a:schemeClr val="bg1"/>
                </a:solidFill>
              </a:rPr>
              <a:t>Богославцев</a:t>
            </a:r>
            <a:r>
              <a:rPr lang="ru-RU" dirty="0" smtClean="0">
                <a:solidFill>
                  <a:schemeClr val="bg1"/>
                </a:solidFill>
              </a:rPr>
              <a:t> Игорь 9 класс проектная работа «Использование микроконтроллера </a:t>
            </a:r>
            <a:r>
              <a:rPr lang="ru-RU" dirty="0" err="1" smtClean="0">
                <a:solidFill>
                  <a:schemeClr val="bg1"/>
                </a:solidFill>
              </a:rPr>
              <a:t>Ардуино</a:t>
            </a:r>
            <a:r>
              <a:rPr lang="ru-RU" dirty="0" smtClean="0">
                <a:solidFill>
                  <a:schemeClr val="bg1"/>
                </a:solidFill>
              </a:rPr>
              <a:t> для создания умных устройств»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Гафурова </a:t>
            </a:r>
            <a:r>
              <a:rPr lang="ru-RU" dirty="0" err="1" smtClean="0">
                <a:solidFill>
                  <a:schemeClr val="bg1"/>
                </a:solidFill>
              </a:rPr>
              <a:t>Мадина</a:t>
            </a:r>
            <a:r>
              <a:rPr lang="ru-RU" dirty="0" smtClean="0">
                <a:solidFill>
                  <a:schemeClr val="bg1"/>
                </a:solidFill>
              </a:rPr>
              <a:t> 7 класс проектная работа «Викторина города-герои»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custDataLst>
      <p:tags r:id="rId1"/>
    </p:custDataLst>
  </p:cSld>
  <p:clrMapOvr>
    <a:masterClrMapping/>
  </p:clrMapOvr>
  <p:transition spd="slow" advTm="124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Участие в конкурсах </a:t>
            </a:r>
            <a:br>
              <a:rPr lang="ru-RU" dirty="0" smtClean="0"/>
            </a:br>
            <a:r>
              <a:rPr lang="ru-RU" dirty="0" smtClean="0"/>
              <a:t>и олимпиадах: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9. </a:t>
            </a:r>
            <a:r>
              <a:rPr lang="ru-RU" b="1" dirty="0" smtClean="0">
                <a:solidFill>
                  <a:schemeClr val="bg1"/>
                </a:solidFill>
              </a:rPr>
              <a:t>лауреаты </a:t>
            </a:r>
            <a:r>
              <a:rPr lang="en-US" b="1" dirty="0" smtClean="0">
                <a:solidFill>
                  <a:schemeClr val="bg1"/>
                </a:solidFill>
              </a:rPr>
              <a:t>I</a:t>
            </a:r>
            <a:r>
              <a:rPr lang="ru-RU" b="1" dirty="0" smtClean="0">
                <a:solidFill>
                  <a:schemeClr val="bg1"/>
                </a:solidFill>
              </a:rPr>
              <a:t> степени</a:t>
            </a:r>
            <a:r>
              <a:rPr lang="ru-RU" dirty="0" smtClean="0">
                <a:solidFill>
                  <a:schemeClr val="bg1"/>
                </a:solidFill>
              </a:rPr>
              <a:t> международного конкурса-фестиваля искусств «Отражение»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10. Краевой конкурс «Лучшая практика в системе дополнительного образования Ставропольского края»  «Письмо в 30 век "Р. Рождественский</a:t>
            </a:r>
            <a:endParaRPr lang="ru-RU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 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11. Краевой конкурс методических материалов (разработок) по работе с детьми с ОВЗ в области дополнительного образования в образовательных организациях Ставропольского края, участие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12. Краевой конкурс на лучшую методическую разработку «Работа с обучающимися, проявившими выдающиеся способности» </a:t>
            </a:r>
            <a:endParaRPr lang="ru-RU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142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Участие в конкурсах </a:t>
            </a:r>
            <a:br>
              <a:rPr lang="ru-RU" dirty="0" smtClean="0"/>
            </a:br>
            <a:r>
              <a:rPr lang="ru-RU" dirty="0" smtClean="0"/>
              <a:t>и олимпиадах: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13. Краевой фестиваль-конкурс «Зеленое яблоко 2021».    Призеры: 2 место </a:t>
            </a:r>
            <a:r>
              <a:rPr lang="ru-RU" dirty="0" err="1" smtClean="0"/>
              <a:t>Нахрачев</a:t>
            </a:r>
            <a:r>
              <a:rPr lang="ru-RU" dirty="0" smtClean="0"/>
              <a:t> Геннадий,   3 место Крайнева </a:t>
            </a:r>
            <a:r>
              <a:rPr lang="ru-RU" dirty="0" err="1" smtClean="0"/>
              <a:t>Ульяна</a:t>
            </a:r>
            <a:endParaRPr lang="ru-RU" dirty="0" smtClean="0"/>
          </a:p>
          <a:p>
            <a:r>
              <a:rPr lang="ru-RU" dirty="0" smtClean="0"/>
              <a:t>14. Международная олимпиада по </a:t>
            </a:r>
            <a:r>
              <a:rPr lang="ru-RU" dirty="0" err="1" smtClean="0"/>
              <a:t>креативному</a:t>
            </a:r>
            <a:r>
              <a:rPr lang="ru-RU" dirty="0" smtClean="0"/>
              <a:t> программированию Региональный этап СКФО Победитель: </a:t>
            </a:r>
            <a:r>
              <a:rPr lang="ru-RU" dirty="0" err="1" smtClean="0"/>
              <a:t>Нахрачев</a:t>
            </a:r>
            <a:r>
              <a:rPr lang="ru-RU" dirty="0" smtClean="0"/>
              <a:t> Геннадий, призер: </a:t>
            </a:r>
            <a:r>
              <a:rPr lang="ru-RU" dirty="0" err="1" smtClean="0"/>
              <a:t>Ахмадов</a:t>
            </a:r>
            <a:r>
              <a:rPr lang="ru-RU" dirty="0" smtClean="0"/>
              <a:t> </a:t>
            </a:r>
            <a:r>
              <a:rPr lang="ru-RU" dirty="0" err="1" smtClean="0"/>
              <a:t>Мухаммад</a:t>
            </a:r>
            <a:endParaRPr lang="ru-RU" dirty="0"/>
          </a:p>
        </p:txBody>
      </p:sp>
    </p:spTree>
    <p:custDataLst>
      <p:tags r:id="rId1"/>
    </p:custDataLst>
  </p:cSld>
  <p:clrMapOvr>
    <a:masterClrMapping/>
  </p:clrMapOvr>
  <p:transition spd="slow" advTm="143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7.6|4.4|6.8|1|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3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6.4|3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.3|1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4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5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6.8|5.8|4.1|1.9|6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148</TotalTime>
  <Words>341</Words>
  <Application>Microsoft Office PowerPoint</Application>
  <PresentationFormat>Экран (4:3)</PresentationFormat>
  <Paragraphs>46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Апекс</vt:lpstr>
      <vt:lpstr>Слайд 1</vt:lpstr>
      <vt:lpstr>В нашей школе  центр «Точка Роста» начал свою работу с 1 сентября 2020 года.</vt:lpstr>
      <vt:lpstr>Задача центра:</vt:lpstr>
      <vt:lpstr>Слайд 4</vt:lpstr>
      <vt:lpstr>Участие в конкурсах  и олимпиадах:</vt:lpstr>
      <vt:lpstr>Участие в конкурсах  и олимпиадах:</vt:lpstr>
      <vt:lpstr>Участие в конкурсах  и олимпиадах:</vt:lpstr>
      <vt:lpstr>Участие в конкурсах  и олимпиадах:</vt:lpstr>
      <vt:lpstr>Участие в конкурсах  и олимпиадах:</vt:lpstr>
      <vt:lpstr>Участие в конкурсах  и олимпиадах:</vt:lpstr>
      <vt:lpstr>Слайд 11</vt:lpstr>
      <vt:lpstr>Участие в конкурсах  и олимпиадах: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СЕМИНАР</dc:title>
  <dc:creator>Елена Бондаренко</dc:creator>
  <cp:lastModifiedBy>1</cp:lastModifiedBy>
  <cp:revision>20</cp:revision>
  <dcterms:created xsi:type="dcterms:W3CDTF">2022-03-25T08:29:59Z</dcterms:created>
  <dcterms:modified xsi:type="dcterms:W3CDTF">2022-11-01T06:08:09Z</dcterms:modified>
</cp:coreProperties>
</file>