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7"/>
  </p:notesMasterIdLst>
  <p:sldIdLst>
    <p:sldId id="256" r:id="rId2"/>
    <p:sldId id="280" r:id="rId3"/>
    <p:sldId id="278" r:id="rId4"/>
    <p:sldId id="274" r:id="rId5"/>
    <p:sldId id="287" r:id="rId6"/>
    <p:sldId id="257" r:id="rId7"/>
    <p:sldId id="275" r:id="rId8"/>
    <p:sldId id="270" r:id="rId9"/>
    <p:sldId id="288" r:id="rId10"/>
    <p:sldId id="289" r:id="rId11"/>
    <p:sldId id="290" r:id="rId12"/>
    <p:sldId id="291" r:id="rId13"/>
    <p:sldId id="292" r:id="rId14"/>
    <p:sldId id="258" r:id="rId15"/>
    <p:sldId id="304" r:id="rId16"/>
    <p:sldId id="294" r:id="rId17"/>
    <p:sldId id="295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279" r:id="rId29"/>
    <p:sldId id="281" r:id="rId30"/>
    <p:sldId id="282" r:id="rId31"/>
    <p:sldId id="315" r:id="rId32"/>
    <p:sldId id="316" r:id="rId33"/>
    <p:sldId id="317" r:id="rId34"/>
    <p:sldId id="318" r:id="rId35"/>
    <p:sldId id="31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A.Shkurih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04A62-C624-4B60-BC47-67547941B49F}" type="datetimeFigureOut">
              <a:rPr lang="ru-RU" smtClean="0"/>
              <a:pPr/>
              <a:t>16.04.2022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284C9-7A75-476E-9ED7-39DCE7C360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284C9-7A75-476E-9ED7-39DCE7C3607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7A6F-9550-42FF-ACA9-5F7B8D533AB8}" type="datetime1">
              <a:rPr lang="ru-RU" smtClean="0"/>
              <a:pPr/>
              <a:t>16.04.2022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0086-61A0-434B-A833-16A538D18581}" type="datetime1">
              <a:rPr lang="ru-RU" smtClean="0"/>
              <a:pPr/>
              <a:t>16.04.2022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48D8-B9FA-4D0A-BC49-A30C5616F703}" type="datetime1">
              <a:rPr lang="ru-RU" smtClean="0"/>
              <a:pPr/>
              <a:t>16.04.2022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8475-3C25-46E5-91C3-EE60BBEDDDD1}" type="datetime1">
              <a:rPr lang="ru-RU" smtClean="0"/>
              <a:pPr/>
              <a:t>16.04.2022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0AA2-2B6E-497D-85F2-E1091A15D15A}" type="datetime1">
              <a:rPr lang="ru-RU" smtClean="0"/>
              <a:pPr/>
              <a:t>16.04.2022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EF40-F6A2-4B2E-8543-3439480AB5A3}" type="datetime1">
              <a:rPr lang="ru-RU" smtClean="0"/>
              <a:pPr/>
              <a:t>16.04.2022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923F-F22C-459F-8228-3F279F36E89C}" type="datetime1">
              <a:rPr lang="ru-RU" smtClean="0"/>
              <a:pPr/>
              <a:t>16.04.2022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1127-1682-41D9-8BB5-E70DFE59C222}" type="datetime1">
              <a:rPr lang="ru-RU" smtClean="0"/>
              <a:pPr/>
              <a:t>16.04.2022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390D-BD89-4C0E-AE2D-A50741FAD1C0}" type="datetime1">
              <a:rPr lang="ru-RU" smtClean="0"/>
              <a:pPr/>
              <a:t>16.04.2022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DCAE-5356-4DB2-B6F4-D2A513C6C2EE}" type="datetime1">
              <a:rPr lang="ru-RU" smtClean="0"/>
              <a:pPr/>
              <a:t>16.04.2022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2B46-7693-4E76-850B-2DB57BED596A}" type="datetime1">
              <a:rPr lang="ru-RU" smtClean="0"/>
              <a:pPr/>
              <a:t>16.04.2022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1404-6494-4091-994D-1CDF424CC605}" type="datetime1">
              <a:rPr lang="ru-RU" smtClean="0"/>
              <a:pPr/>
              <a:t>16.04.2022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0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28.xml"/><Relationship Id="rId5" Type="http://schemas.openxmlformats.org/officeDocument/2006/relationships/slide" Target="slide5.xml"/><Relationship Id="rId10" Type="http://schemas.openxmlformats.org/officeDocument/2006/relationships/slide" Target="slide27.xml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slide" Target="slide2.xml"/><Relationship Id="rId9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Монтаж схемы запуска асинхронного двигателя с короткозамкнутым ротором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 помощью реверсивного магнитного пускателя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ВИРТУАЛЬНАЯ ИНСТРУКЦИОННАЯ КАРТА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3560" y="5949280"/>
            <a:ext cx="39604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Разработал: Шкурихин Алексей Александрович</a:t>
            </a:r>
          </a:p>
          <a:p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Мастер производственного обучения высшей квалификационной категории</a:t>
            </a:r>
          </a:p>
          <a:p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Краевое государственное бюджетное профессиональное образовательное учреждение «Комсомольский-на-Амуре судомеханический техникум</a:t>
            </a:r>
          </a:p>
          <a:p>
            <a:r>
              <a:rPr lang="ru-RU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имени Героя Советского Союза В.В.Орехова»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1350150" cy="108012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24744"/>
            <a:ext cx="508856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4087678" y="2246016"/>
            <a:ext cx="0" cy="4436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95296" y="2235682"/>
            <a:ext cx="0" cy="4436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499361" y="2248253"/>
            <a:ext cx="0" cy="4436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силовой части</a:t>
            </a:r>
          </a:p>
        </p:txBody>
      </p:sp>
      <p:pic>
        <p:nvPicPr>
          <p:cNvPr id="7" name="Picture 5" descr="D:\д\Методразработки\Практическое руководство по монтажу схем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0" y="2852936"/>
            <a:ext cx="1080120" cy="16084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3568" y="76470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</a:t>
            </a:r>
            <a:r>
              <a:rPr lang="ru-RU" sz="1200" dirty="0" smtClean="0"/>
              <a:t>  </a:t>
            </a:r>
            <a:r>
              <a:rPr lang="en-US" sz="1200" dirty="0" smtClean="0"/>
              <a:t> B  </a:t>
            </a:r>
            <a:r>
              <a:rPr lang="ru-RU" sz="1200" dirty="0" smtClean="0"/>
              <a:t>  </a:t>
            </a:r>
            <a:r>
              <a:rPr lang="en-US" sz="1200" dirty="0" smtClean="0"/>
              <a:t>C </a:t>
            </a:r>
            <a:r>
              <a:rPr lang="ru-RU" sz="1200" dirty="0" smtClean="0"/>
              <a:t>  </a:t>
            </a:r>
            <a:r>
              <a:rPr lang="en-US" sz="1200" dirty="0" smtClean="0"/>
              <a:t> N</a:t>
            </a:r>
            <a:endParaRPr lang="ru-RU" sz="12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14400" y="2181225"/>
            <a:ext cx="3534" cy="81571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89776" y="2132856"/>
            <a:ext cx="0" cy="87283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9512" y="148478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QF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107504" y="328498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КМ1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148064" y="4365104"/>
            <a:ext cx="3240360" cy="206210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3. Соединяем нижние клеммы силовых контактов контактора КМ1 с нижними клеммами силовых контактов контактора КМ2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ВНИМАНИЕ: две фазы на контакторе КМ2 меняем местами!</a:t>
            </a:r>
          </a:p>
          <a:p>
            <a:r>
              <a:rPr lang="ru-RU" sz="1600" dirty="0" smtClean="0"/>
              <a:t>В нашем примере это фазы В и С</a:t>
            </a:r>
            <a:endParaRPr lang="ru-RU" sz="16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9" name="Стрелка вверх 18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5" descr="D:\д\Методразработки\Практическое руководство по монтажу схем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852936"/>
            <a:ext cx="1080120" cy="160844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131840" y="328498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КМ2</a:t>
            </a:r>
            <a:endParaRPr lang="ru-RU" sz="1600" dirty="0"/>
          </a:p>
        </p:txBody>
      </p:sp>
      <p:grpSp>
        <p:nvGrpSpPr>
          <p:cNvPr id="3" name="Группа 45"/>
          <p:cNvGrpSpPr/>
          <p:nvPr/>
        </p:nvGrpSpPr>
        <p:grpSpPr>
          <a:xfrm>
            <a:off x="944088" y="2706201"/>
            <a:ext cx="1323656" cy="290751"/>
            <a:chOff x="899592" y="2706201"/>
            <a:chExt cx="1368152" cy="44640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2267501" y="2706201"/>
              <a:ext cx="243" cy="44640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899592" y="2708920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6"/>
          <p:cNvGrpSpPr/>
          <p:nvPr/>
        </p:nvGrpSpPr>
        <p:grpSpPr>
          <a:xfrm>
            <a:off x="1158766" y="2569156"/>
            <a:ext cx="1325002" cy="427796"/>
            <a:chOff x="899592" y="2706201"/>
            <a:chExt cx="1368152" cy="446408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2267501" y="2706201"/>
              <a:ext cx="243" cy="44640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899592" y="2708920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Прямая соединительная линия 53"/>
          <p:cNvCxnSpPr/>
          <p:nvPr/>
        </p:nvCxnSpPr>
        <p:spPr>
          <a:xfrm>
            <a:off x="2699562" y="2420888"/>
            <a:ext cx="230" cy="57606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403648" y="2424397"/>
            <a:ext cx="129614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136375" y="2146161"/>
            <a:ext cx="1863" cy="8542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419225" y="2417639"/>
            <a:ext cx="0" cy="5874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176486" y="2570411"/>
            <a:ext cx="4614" cy="4252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956270" y="2693095"/>
            <a:ext cx="0" cy="3038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450421" y="2387225"/>
            <a:ext cx="198" cy="3639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029434" y="2590416"/>
            <a:ext cx="0" cy="1607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236601" y="2487928"/>
            <a:ext cx="0" cy="2592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088935" y="2597745"/>
            <a:ext cx="0" cy="1607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94763" y="2499233"/>
            <a:ext cx="0" cy="2592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503269" y="2390579"/>
            <a:ext cx="198" cy="3639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486239" y="2393343"/>
            <a:ext cx="98028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263994" y="2497427"/>
            <a:ext cx="98028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063008" y="2609178"/>
            <a:ext cx="98028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45"/>
          <p:cNvGrpSpPr/>
          <p:nvPr/>
        </p:nvGrpSpPr>
        <p:grpSpPr>
          <a:xfrm rot="10800000">
            <a:off x="899592" y="4149079"/>
            <a:ext cx="1323656" cy="432048"/>
            <a:chOff x="899592" y="2706201"/>
            <a:chExt cx="1368152" cy="446408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2267501" y="2706201"/>
              <a:ext cx="243" cy="4464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899592" y="2708920"/>
              <a:ext cx="136815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я соединительная линия 44"/>
          <p:cNvCxnSpPr/>
          <p:nvPr/>
        </p:nvCxnSpPr>
        <p:spPr>
          <a:xfrm flipH="1">
            <a:off x="2240782" y="4167963"/>
            <a:ext cx="2688" cy="4241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59"/>
          <p:cNvGrpSpPr/>
          <p:nvPr/>
        </p:nvGrpSpPr>
        <p:grpSpPr>
          <a:xfrm>
            <a:off x="1152252" y="4149080"/>
            <a:ext cx="1550755" cy="720080"/>
            <a:chOff x="1152252" y="4149080"/>
            <a:chExt cx="1550755" cy="593742"/>
          </a:xfrm>
        </p:grpSpPr>
        <p:grpSp>
          <p:nvGrpSpPr>
            <p:cNvPr id="51" name="Группа 46"/>
            <p:cNvGrpSpPr/>
            <p:nvPr/>
          </p:nvGrpSpPr>
          <p:grpSpPr>
            <a:xfrm rot="10800000">
              <a:off x="1152252" y="4155023"/>
              <a:ext cx="1547540" cy="570119"/>
              <a:chOff x="899592" y="2706201"/>
              <a:chExt cx="1368152" cy="446408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2267501" y="2706201"/>
                <a:ext cx="243" cy="44640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899592" y="2708920"/>
                <a:ext cx="136815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699792" y="4149080"/>
              <a:ext cx="3215" cy="5937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755576" y="494116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</a:t>
            </a:r>
            <a:r>
              <a:rPr lang="ru-RU" sz="1200" dirty="0" smtClean="0"/>
              <a:t>  </a:t>
            </a:r>
            <a:r>
              <a:rPr lang="en-US" sz="1200" dirty="0" smtClean="0"/>
              <a:t> B  </a:t>
            </a:r>
            <a:r>
              <a:rPr lang="ru-RU" sz="1200" dirty="0" smtClean="0"/>
              <a:t>  </a:t>
            </a:r>
            <a:r>
              <a:rPr lang="en-US" sz="1200" dirty="0" smtClean="0"/>
              <a:t>C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123728" y="494116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</a:t>
            </a:r>
            <a:r>
              <a:rPr lang="ru-RU" sz="1200" dirty="0" smtClean="0"/>
              <a:t>  </a:t>
            </a:r>
            <a:r>
              <a:rPr lang="en-US" sz="1200" dirty="0" smtClean="0"/>
              <a:t>C</a:t>
            </a:r>
            <a:r>
              <a:rPr lang="ru-RU" sz="1200" dirty="0" smtClean="0"/>
              <a:t>   В</a:t>
            </a:r>
            <a:endParaRPr lang="ru-RU" sz="1200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1364771" y="4155045"/>
            <a:ext cx="1118997" cy="570100"/>
            <a:chOff x="1152252" y="4149080"/>
            <a:chExt cx="1550755" cy="593742"/>
          </a:xfrm>
        </p:grpSpPr>
        <p:grpSp>
          <p:nvGrpSpPr>
            <p:cNvPr id="62" name="Группа 46"/>
            <p:cNvGrpSpPr/>
            <p:nvPr/>
          </p:nvGrpSpPr>
          <p:grpSpPr>
            <a:xfrm rot="10800000">
              <a:off x="1152252" y="4155023"/>
              <a:ext cx="1547540" cy="570119"/>
              <a:chOff x="899592" y="2706201"/>
              <a:chExt cx="1368152" cy="446408"/>
            </a:xfrm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2267501" y="2706201"/>
                <a:ext cx="243" cy="44640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899592" y="2708920"/>
                <a:ext cx="136815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699792" y="4149080"/>
              <a:ext cx="3215" cy="5937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Группа 84"/>
          <p:cNvGrpSpPr/>
          <p:nvPr/>
        </p:nvGrpSpPr>
        <p:grpSpPr>
          <a:xfrm>
            <a:off x="4067621" y="3059426"/>
            <a:ext cx="1407559" cy="383288"/>
            <a:chOff x="4067621" y="3059426"/>
            <a:chExt cx="1407559" cy="383288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>
              <a:off x="4067621" y="3217514"/>
              <a:ext cx="98028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033036" y="3059426"/>
              <a:ext cx="0" cy="1607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4479849" y="3326621"/>
              <a:ext cx="765329" cy="16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4289115" y="3438817"/>
              <a:ext cx="1186065" cy="16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5239568" y="3068569"/>
              <a:ext cx="5610" cy="2692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5463961" y="3062960"/>
              <a:ext cx="467" cy="3797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Прямая соединительная линия 92"/>
          <p:cNvCxnSpPr/>
          <p:nvPr/>
        </p:nvCxnSpPr>
        <p:spPr>
          <a:xfrm>
            <a:off x="4079701" y="3068960"/>
            <a:ext cx="4245" cy="162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4299269" y="3068960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4504682" y="3085399"/>
            <a:ext cx="5611" cy="246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1350150" cy="108012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24744"/>
            <a:ext cx="508856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4087678" y="2246016"/>
            <a:ext cx="0" cy="4436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95296" y="2235682"/>
            <a:ext cx="0" cy="4436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499361" y="2248253"/>
            <a:ext cx="0" cy="4436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силовой части</a:t>
            </a:r>
          </a:p>
        </p:txBody>
      </p:sp>
      <p:pic>
        <p:nvPicPr>
          <p:cNvPr id="7" name="Picture 5" descr="D:\д\Методразработки\Практическое руководство по монтажу схем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0" y="2852936"/>
            <a:ext cx="1080120" cy="16084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3568" y="76470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</a:t>
            </a:r>
            <a:r>
              <a:rPr lang="ru-RU" sz="1200" dirty="0" smtClean="0"/>
              <a:t>  </a:t>
            </a:r>
            <a:r>
              <a:rPr lang="en-US" sz="1200" dirty="0" smtClean="0"/>
              <a:t> B  </a:t>
            </a:r>
            <a:r>
              <a:rPr lang="ru-RU" sz="1200" dirty="0" smtClean="0"/>
              <a:t>  </a:t>
            </a:r>
            <a:r>
              <a:rPr lang="en-US" sz="1200" dirty="0" smtClean="0"/>
              <a:t>C </a:t>
            </a:r>
            <a:r>
              <a:rPr lang="ru-RU" sz="1200" dirty="0" smtClean="0"/>
              <a:t>  </a:t>
            </a:r>
            <a:r>
              <a:rPr lang="en-US" sz="1200" dirty="0" smtClean="0"/>
              <a:t> N</a:t>
            </a:r>
            <a:endParaRPr lang="ru-RU" sz="12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14400" y="2181225"/>
            <a:ext cx="3534" cy="81571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89776" y="2132856"/>
            <a:ext cx="0" cy="87283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9512" y="148478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QF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107504" y="328498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КМ1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004048" y="4725144"/>
            <a:ext cx="3240360" cy="13234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4. Подключаем тепловые элементы теплового реле  КК к нижним клеммам главных (силовых) контактов контактора магнитного КМ1</a:t>
            </a:r>
            <a:endParaRPr lang="ru-RU" sz="16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9" name="Стрелка вверх 18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5" descr="D:\д\Методразработки\Практическое руководство по монтажу схем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852936"/>
            <a:ext cx="1080120" cy="160844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131840" y="328498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КМ2</a:t>
            </a:r>
            <a:endParaRPr lang="ru-RU" sz="1600" dirty="0"/>
          </a:p>
        </p:txBody>
      </p:sp>
      <p:grpSp>
        <p:nvGrpSpPr>
          <p:cNvPr id="3" name="Группа 45"/>
          <p:cNvGrpSpPr/>
          <p:nvPr/>
        </p:nvGrpSpPr>
        <p:grpSpPr>
          <a:xfrm>
            <a:off x="944088" y="2706201"/>
            <a:ext cx="1323656" cy="290751"/>
            <a:chOff x="899592" y="2706201"/>
            <a:chExt cx="1368152" cy="44640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2267501" y="2706201"/>
              <a:ext cx="243" cy="44640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899592" y="2708920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6"/>
          <p:cNvGrpSpPr/>
          <p:nvPr/>
        </p:nvGrpSpPr>
        <p:grpSpPr>
          <a:xfrm>
            <a:off x="1158766" y="2569156"/>
            <a:ext cx="1325002" cy="427796"/>
            <a:chOff x="899592" y="2706201"/>
            <a:chExt cx="1368152" cy="446408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2267501" y="2706201"/>
              <a:ext cx="243" cy="44640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899592" y="2708920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Прямая соединительная линия 53"/>
          <p:cNvCxnSpPr/>
          <p:nvPr/>
        </p:nvCxnSpPr>
        <p:spPr>
          <a:xfrm>
            <a:off x="2699562" y="2420888"/>
            <a:ext cx="230" cy="57606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403648" y="2424397"/>
            <a:ext cx="129614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136375" y="2146161"/>
            <a:ext cx="1863" cy="8542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419225" y="2417639"/>
            <a:ext cx="0" cy="5874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176486" y="2570411"/>
            <a:ext cx="4614" cy="4252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956270" y="2693095"/>
            <a:ext cx="0" cy="3038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450421" y="2387225"/>
            <a:ext cx="198" cy="3639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029434" y="2590416"/>
            <a:ext cx="0" cy="1607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236601" y="2487928"/>
            <a:ext cx="0" cy="2592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088935" y="2597745"/>
            <a:ext cx="0" cy="1607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94763" y="2499233"/>
            <a:ext cx="0" cy="2592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503269" y="2390579"/>
            <a:ext cx="198" cy="3639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486239" y="2393343"/>
            <a:ext cx="98028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263994" y="2497427"/>
            <a:ext cx="98028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063008" y="2609178"/>
            <a:ext cx="98028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5"/>
          <p:cNvGrpSpPr/>
          <p:nvPr/>
        </p:nvGrpSpPr>
        <p:grpSpPr>
          <a:xfrm rot="10800000">
            <a:off x="899592" y="4149079"/>
            <a:ext cx="1323656" cy="432048"/>
            <a:chOff x="899592" y="2706201"/>
            <a:chExt cx="1368152" cy="446408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2267501" y="2706201"/>
              <a:ext cx="243" cy="44640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899592" y="2708920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я соединительная линия 44"/>
          <p:cNvCxnSpPr/>
          <p:nvPr/>
        </p:nvCxnSpPr>
        <p:spPr>
          <a:xfrm flipH="1">
            <a:off x="2240782" y="4167963"/>
            <a:ext cx="2688" cy="4241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59"/>
          <p:cNvGrpSpPr/>
          <p:nvPr/>
        </p:nvGrpSpPr>
        <p:grpSpPr>
          <a:xfrm>
            <a:off x="1152252" y="4149080"/>
            <a:ext cx="1550755" cy="720080"/>
            <a:chOff x="1152252" y="4149080"/>
            <a:chExt cx="1550755" cy="593742"/>
          </a:xfrm>
        </p:grpSpPr>
        <p:grpSp>
          <p:nvGrpSpPr>
            <p:cNvPr id="9" name="Группа 46"/>
            <p:cNvGrpSpPr/>
            <p:nvPr/>
          </p:nvGrpSpPr>
          <p:grpSpPr>
            <a:xfrm rot="10800000">
              <a:off x="1152252" y="4155023"/>
              <a:ext cx="1547540" cy="570119"/>
              <a:chOff x="899592" y="2706201"/>
              <a:chExt cx="1368152" cy="446408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2267501" y="2706201"/>
                <a:ext cx="243" cy="44640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899592" y="2708920"/>
                <a:ext cx="1368152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699792" y="4149080"/>
              <a:ext cx="3215" cy="59374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60"/>
          <p:cNvGrpSpPr/>
          <p:nvPr/>
        </p:nvGrpSpPr>
        <p:grpSpPr>
          <a:xfrm>
            <a:off x="1364771" y="4155045"/>
            <a:ext cx="1118997" cy="570100"/>
            <a:chOff x="1152252" y="4149080"/>
            <a:chExt cx="1550755" cy="593742"/>
          </a:xfrm>
        </p:grpSpPr>
        <p:grpSp>
          <p:nvGrpSpPr>
            <p:cNvPr id="11" name="Группа 46"/>
            <p:cNvGrpSpPr/>
            <p:nvPr/>
          </p:nvGrpSpPr>
          <p:grpSpPr>
            <a:xfrm rot="10800000">
              <a:off x="1152252" y="4155023"/>
              <a:ext cx="1547540" cy="570119"/>
              <a:chOff x="899592" y="2706201"/>
              <a:chExt cx="1368152" cy="446408"/>
            </a:xfrm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2267501" y="2706201"/>
                <a:ext cx="243" cy="44640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899592" y="2708920"/>
                <a:ext cx="1368152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699792" y="4149080"/>
              <a:ext cx="3215" cy="59374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6" descr="D:\д\Методразработки\Практическое руководство по монтажу схем\images (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941168"/>
            <a:ext cx="1098905" cy="936104"/>
          </a:xfrm>
          <a:prstGeom prst="rect">
            <a:avLst/>
          </a:prstGeom>
          <a:noFill/>
        </p:spPr>
      </p:pic>
      <p:sp>
        <p:nvSpPr>
          <p:cNvPr id="60" name="Стрелка вниз 59"/>
          <p:cNvSpPr/>
          <p:nvPr/>
        </p:nvSpPr>
        <p:spPr>
          <a:xfrm rot="10800000">
            <a:off x="1907704" y="5229200"/>
            <a:ext cx="504056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5" name="Группа 74"/>
          <p:cNvGrpSpPr/>
          <p:nvPr/>
        </p:nvGrpSpPr>
        <p:grpSpPr>
          <a:xfrm>
            <a:off x="4079701" y="3212976"/>
            <a:ext cx="439136" cy="430276"/>
            <a:chOff x="1691680" y="5085184"/>
            <a:chExt cx="288032" cy="288032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>
              <a:off x="1691680" y="5085184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1835696" y="5085184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1979712" y="5085184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81"/>
          <p:cNvGrpSpPr/>
          <p:nvPr/>
        </p:nvGrpSpPr>
        <p:grpSpPr>
          <a:xfrm>
            <a:off x="4103966" y="3059426"/>
            <a:ext cx="1371214" cy="383288"/>
            <a:chOff x="4067621" y="3059426"/>
            <a:chExt cx="1407559" cy="383288"/>
          </a:xfrm>
        </p:grpSpPr>
        <p:cxnSp>
          <p:nvCxnSpPr>
            <p:cNvPr id="83" name="Прямая соединительная линия 82"/>
            <p:cNvCxnSpPr/>
            <p:nvPr/>
          </p:nvCxnSpPr>
          <p:spPr>
            <a:xfrm>
              <a:off x="4067621" y="3217514"/>
              <a:ext cx="980283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5033036" y="3059426"/>
              <a:ext cx="0" cy="16073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4479849" y="3326621"/>
              <a:ext cx="765329" cy="16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V="1">
              <a:off x="4289115" y="3438817"/>
              <a:ext cx="1186065" cy="169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5239568" y="3068569"/>
              <a:ext cx="5610" cy="26927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5463961" y="3062960"/>
              <a:ext cx="467" cy="37975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Прямая соединительная линия 94"/>
          <p:cNvCxnSpPr/>
          <p:nvPr/>
        </p:nvCxnSpPr>
        <p:spPr>
          <a:xfrm>
            <a:off x="4079701" y="3068960"/>
            <a:ext cx="4245" cy="162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4299269" y="3068960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4504682" y="3085399"/>
            <a:ext cx="5611" cy="246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Группа 69"/>
          <p:cNvGrpSpPr/>
          <p:nvPr/>
        </p:nvGrpSpPr>
        <p:grpSpPr>
          <a:xfrm>
            <a:off x="971600" y="4149080"/>
            <a:ext cx="325572" cy="936104"/>
            <a:chOff x="1691680" y="5085184"/>
            <a:chExt cx="288032" cy="288032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>
              <a:off x="1691680" y="5085184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1835696" y="5085184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1979712" y="5085184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0" descr="D:\д\Методразработки\Практическое руководство по монтажу схем\images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589240"/>
            <a:ext cx="1117415" cy="1117415"/>
          </a:xfrm>
          <a:prstGeom prst="rect">
            <a:avLst/>
          </a:prstGeom>
          <a:noFill/>
        </p:spPr>
      </p:pic>
      <p:pic>
        <p:nvPicPr>
          <p:cNvPr id="4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048" y="764704"/>
            <a:ext cx="1350150" cy="108012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24744"/>
            <a:ext cx="508856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4087678" y="2246016"/>
            <a:ext cx="0" cy="4436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95296" y="2235682"/>
            <a:ext cx="0" cy="4436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499361" y="2248253"/>
            <a:ext cx="0" cy="4436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силовой части</a:t>
            </a:r>
          </a:p>
        </p:txBody>
      </p:sp>
      <p:pic>
        <p:nvPicPr>
          <p:cNvPr id="7" name="Picture 5" descr="D:\д\Методразработки\Практическое руководство по монтажу схем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92896"/>
            <a:ext cx="1080120" cy="16084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19064" y="40466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</a:t>
            </a:r>
            <a:r>
              <a:rPr lang="ru-RU" sz="1200" dirty="0" smtClean="0"/>
              <a:t>  </a:t>
            </a:r>
            <a:r>
              <a:rPr lang="en-US" sz="1200" dirty="0" smtClean="0"/>
              <a:t> B  </a:t>
            </a:r>
            <a:r>
              <a:rPr lang="ru-RU" sz="1200" dirty="0" smtClean="0"/>
              <a:t>  </a:t>
            </a:r>
            <a:r>
              <a:rPr lang="en-US" sz="1200" dirty="0" smtClean="0"/>
              <a:t>C </a:t>
            </a:r>
            <a:r>
              <a:rPr lang="ru-RU" sz="1200" dirty="0" smtClean="0"/>
              <a:t>  </a:t>
            </a:r>
            <a:r>
              <a:rPr lang="en-US" sz="1200" dirty="0" smtClean="0"/>
              <a:t> N</a:t>
            </a:r>
            <a:endParaRPr lang="ru-RU" sz="12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49896" y="1821185"/>
            <a:ext cx="3534" cy="81571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425272" y="1772816"/>
            <a:ext cx="0" cy="87283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5008" y="112474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QF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143000" y="292494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КМ1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076056" y="4725144"/>
            <a:ext cx="3240360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5. Соединяем выходы тепловых элементов тепловое реле КК с нагрузкой</a:t>
            </a:r>
          </a:p>
          <a:p>
            <a:pPr algn="ctr"/>
            <a:r>
              <a:rPr lang="ru-RU" sz="1600" dirty="0" smtClean="0"/>
              <a:t>(в нашем случае это двигатель М)</a:t>
            </a:r>
            <a:endParaRPr lang="ru-RU" sz="16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9" name="Стрелка вверх 18">
            <a:hlinkClick r:id="rId6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5" descr="D:\д\Методразработки\Практическое руководство по монтажу схем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7216" y="2492896"/>
            <a:ext cx="1080120" cy="160844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131840" y="328498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КМ2</a:t>
            </a:r>
            <a:endParaRPr lang="ru-RU" sz="1600" dirty="0"/>
          </a:p>
        </p:txBody>
      </p:sp>
      <p:grpSp>
        <p:nvGrpSpPr>
          <p:cNvPr id="3" name="Группа 45"/>
          <p:cNvGrpSpPr/>
          <p:nvPr/>
        </p:nvGrpSpPr>
        <p:grpSpPr>
          <a:xfrm>
            <a:off x="979584" y="2346161"/>
            <a:ext cx="1323656" cy="290751"/>
            <a:chOff x="899592" y="2706201"/>
            <a:chExt cx="1368152" cy="44640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2267501" y="2706201"/>
              <a:ext cx="243" cy="44640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899592" y="2708920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6"/>
          <p:cNvGrpSpPr/>
          <p:nvPr/>
        </p:nvGrpSpPr>
        <p:grpSpPr>
          <a:xfrm>
            <a:off x="1194262" y="2209116"/>
            <a:ext cx="1325002" cy="427796"/>
            <a:chOff x="899592" y="2706201"/>
            <a:chExt cx="1368152" cy="446408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2267501" y="2706201"/>
              <a:ext cx="243" cy="44640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899592" y="2708920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Прямая соединительная линия 53"/>
          <p:cNvCxnSpPr/>
          <p:nvPr/>
        </p:nvCxnSpPr>
        <p:spPr>
          <a:xfrm>
            <a:off x="2735058" y="2060848"/>
            <a:ext cx="230" cy="57606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439144" y="2064357"/>
            <a:ext cx="129614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171871" y="1786121"/>
            <a:ext cx="1863" cy="8542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454721" y="2057599"/>
            <a:ext cx="0" cy="5874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211982" y="2210371"/>
            <a:ext cx="4614" cy="4252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991766" y="2333055"/>
            <a:ext cx="0" cy="3038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450421" y="2387225"/>
            <a:ext cx="198" cy="3639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029434" y="2590416"/>
            <a:ext cx="0" cy="1607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236601" y="2487928"/>
            <a:ext cx="0" cy="2592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088935" y="2597745"/>
            <a:ext cx="0" cy="1607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94763" y="2499233"/>
            <a:ext cx="0" cy="2592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503269" y="2390579"/>
            <a:ext cx="198" cy="3639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486239" y="2393343"/>
            <a:ext cx="98028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263994" y="2497427"/>
            <a:ext cx="98028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063008" y="2609178"/>
            <a:ext cx="98028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5"/>
          <p:cNvGrpSpPr/>
          <p:nvPr/>
        </p:nvGrpSpPr>
        <p:grpSpPr>
          <a:xfrm rot="10800000">
            <a:off x="935088" y="3789039"/>
            <a:ext cx="1323656" cy="432048"/>
            <a:chOff x="899592" y="2706201"/>
            <a:chExt cx="1368152" cy="446408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2267501" y="2706201"/>
              <a:ext cx="243" cy="44640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899592" y="2708920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я соединительная линия 44"/>
          <p:cNvCxnSpPr/>
          <p:nvPr/>
        </p:nvCxnSpPr>
        <p:spPr>
          <a:xfrm flipH="1">
            <a:off x="2276278" y="3807923"/>
            <a:ext cx="2688" cy="4241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59"/>
          <p:cNvGrpSpPr/>
          <p:nvPr/>
        </p:nvGrpSpPr>
        <p:grpSpPr>
          <a:xfrm>
            <a:off x="1187748" y="3789040"/>
            <a:ext cx="1550755" cy="720080"/>
            <a:chOff x="1152252" y="4149080"/>
            <a:chExt cx="1550755" cy="593742"/>
          </a:xfrm>
        </p:grpSpPr>
        <p:grpSp>
          <p:nvGrpSpPr>
            <p:cNvPr id="9" name="Группа 46"/>
            <p:cNvGrpSpPr/>
            <p:nvPr/>
          </p:nvGrpSpPr>
          <p:grpSpPr>
            <a:xfrm rot="10800000">
              <a:off x="1152252" y="4155023"/>
              <a:ext cx="1547540" cy="570119"/>
              <a:chOff x="899592" y="2706201"/>
              <a:chExt cx="1368152" cy="446408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2267501" y="2706201"/>
                <a:ext cx="243" cy="44640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899592" y="2708920"/>
                <a:ext cx="1368152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699792" y="4149080"/>
              <a:ext cx="3215" cy="59374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60"/>
          <p:cNvGrpSpPr/>
          <p:nvPr/>
        </p:nvGrpSpPr>
        <p:grpSpPr>
          <a:xfrm>
            <a:off x="1400267" y="3795005"/>
            <a:ext cx="1118997" cy="570100"/>
            <a:chOff x="1152252" y="4149080"/>
            <a:chExt cx="1550755" cy="593742"/>
          </a:xfrm>
        </p:grpSpPr>
        <p:grpSp>
          <p:nvGrpSpPr>
            <p:cNvPr id="11" name="Группа 46"/>
            <p:cNvGrpSpPr/>
            <p:nvPr/>
          </p:nvGrpSpPr>
          <p:grpSpPr>
            <a:xfrm rot="10800000">
              <a:off x="1152252" y="4155023"/>
              <a:ext cx="1547540" cy="570119"/>
              <a:chOff x="899592" y="2706201"/>
              <a:chExt cx="1368152" cy="446408"/>
            </a:xfrm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2267501" y="2706201"/>
                <a:ext cx="243" cy="44640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899592" y="2708920"/>
                <a:ext cx="1368152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699792" y="4149080"/>
              <a:ext cx="3215" cy="59374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6" descr="D:\д\Методразработки\Практическое руководство по монтажу схем\images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056" y="4581128"/>
            <a:ext cx="1098905" cy="936104"/>
          </a:xfrm>
          <a:prstGeom prst="rect">
            <a:avLst/>
          </a:prstGeom>
          <a:noFill/>
        </p:spPr>
      </p:pic>
      <p:sp>
        <p:nvSpPr>
          <p:cNvPr id="60" name="Стрелка вниз 59"/>
          <p:cNvSpPr/>
          <p:nvPr/>
        </p:nvSpPr>
        <p:spPr>
          <a:xfrm rot="10800000">
            <a:off x="1943200" y="4869160"/>
            <a:ext cx="504056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1115616" y="5517232"/>
            <a:ext cx="288032" cy="288032"/>
            <a:chOff x="1691680" y="5085184"/>
            <a:chExt cx="288032" cy="288032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1691680" y="5085184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835696" y="5085184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1979712" y="5085184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/>
          <p:cNvGrpSpPr/>
          <p:nvPr/>
        </p:nvGrpSpPr>
        <p:grpSpPr>
          <a:xfrm>
            <a:off x="4079701" y="3212976"/>
            <a:ext cx="439136" cy="430276"/>
            <a:chOff x="1691680" y="5085184"/>
            <a:chExt cx="288032" cy="288032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1691680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1835696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1979712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па 74"/>
          <p:cNvGrpSpPr/>
          <p:nvPr/>
        </p:nvGrpSpPr>
        <p:grpSpPr>
          <a:xfrm>
            <a:off x="4067621" y="3059426"/>
            <a:ext cx="1407559" cy="383288"/>
            <a:chOff x="4067621" y="3059426"/>
            <a:chExt cx="1407559" cy="383288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>
              <a:off x="4067621" y="3217514"/>
              <a:ext cx="980283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5033036" y="3059426"/>
              <a:ext cx="0" cy="16073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4479849" y="3326621"/>
              <a:ext cx="765329" cy="16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4289115" y="3438817"/>
              <a:ext cx="1186065" cy="169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5239568" y="3068569"/>
              <a:ext cx="5610" cy="26927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5463961" y="3062960"/>
              <a:ext cx="467" cy="37975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Группа 84"/>
          <p:cNvGrpSpPr/>
          <p:nvPr/>
        </p:nvGrpSpPr>
        <p:grpSpPr>
          <a:xfrm>
            <a:off x="4082121" y="3955482"/>
            <a:ext cx="426084" cy="481629"/>
            <a:chOff x="1691680" y="5085184"/>
            <a:chExt cx="288032" cy="288032"/>
          </a:xfrm>
        </p:grpSpPr>
        <p:cxnSp>
          <p:nvCxnSpPr>
            <p:cNvPr id="90" name="Прямая соединительная линия 89"/>
            <p:cNvCxnSpPr/>
            <p:nvPr/>
          </p:nvCxnSpPr>
          <p:spPr>
            <a:xfrm>
              <a:off x="1691680" y="5085184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835696" y="5085184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1979712" y="5085184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94"/>
          <p:cNvGrpSpPr/>
          <p:nvPr/>
        </p:nvGrpSpPr>
        <p:grpSpPr>
          <a:xfrm>
            <a:off x="1003181" y="3796654"/>
            <a:ext cx="325572" cy="936104"/>
            <a:chOff x="1691680" y="5085184"/>
            <a:chExt cx="288032" cy="288032"/>
          </a:xfrm>
        </p:grpSpPr>
        <p:cxnSp>
          <p:nvCxnSpPr>
            <p:cNvPr id="96" name="Прямая соединительная линия 95"/>
            <p:cNvCxnSpPr/>
            <p:nvPr/>
          </p:nvCxnSpPr>
          <p:spPr>
            <a:xfrm>
              <a:off x="1691680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1835696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1979712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0" descr="D:\д\Методразработки\Практическое руководство по монтажу схем\images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589240"/>
            <a:ext cx="1117415" cy="1117415"/>
          </a:xfrm>
          <a:prstGeom prst="rect">
            <a:avLst/>
          </a:prstGeom>
          <a:noFill/>
        </p:spPr>
      </p:pic>
      <p:pic>
        <p:nvPicPr>
          <p:cNvPr id="4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048" y="764704"/>
            <a:ext cx="1350150" cy="108012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24744"/>
            <a:ext cx="508856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4087678" y="2246016"/>
            <a:ext cx="0" cy="4436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95296" y="2235682"/>
            <a:ext cx="0" cy="4436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499361" y="2248253"/>
            <a:ext cx="0" cy="4436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силовой части</a:t>
            </a:r>
          </a:p>
        </p:txBody>
      </p:sp>
      <p:pic>
        <p:nvPicPr>
          <p:cNvPr id="7" name="Picture 5" descr="D:\д\Методразработки\Практическое руководство по монтажу схем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92896"/>
            <a:ext cx="1080120" cy="16084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19064" y="40466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</a:t>
            </a:r>
            <a:r>
              <a:rPr lang="ru-RU" sz="1200" dirty="0" smtClean="0"/>
              <a:t>  </a:t>
            </a:r>
            <a:r>
              <a:rPr lang="en-US" sz="1200" dirty="0" smtClean="0"/>
              <a:t> B  </a:t>
            </a:r>
            <a:r>
              <a:rPr lang="ru-RU" sz="1200" dirty="0" smtClean="0"/>
              <a:t>  </a:t>
            </a:r>
            <a:r>
              <a:rPr lang="en-US" sz="1200" dirty="0" smtClean="0"/>
              <a:t>C </a:t>
            </a:r>
            <a:r>
              <a:rPr lang="ru-RU" sz="1200" dirty="0" smtClean="0"/>
              <a:t>  </a:t>
            </a:r>
            <a:r>
              <a:rPr lang="en-US" sz="1200" dirty="0" smtClean="0"/>
              <a:t> N</a:t>
            </a:r>
            <a:endParaRPr lang="ru-RU" sz="12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49896" y="1821185"/>
            <a:ext cx="3534" cy="81571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425272" y="1772816"/>
            <a:ext cx="0" cy="87283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5008" y="112474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QF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143000" y="292494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КМ1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076056" y="4725144"/>
            <a:ext cx="3240360" cy="83099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Силовая часть схемы нереверсивного магнитного пускателя собрана</a:t>
            </a:r>
            <a:endParaRPr lang="ru-RU" sz="16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9" name="Стрелка вверх 18">
            <a:hlinkClick r:id="rId6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5" descr="D:\д\Методразработки\Практическое руководство по монтажу схем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7216" y="2492896"/>
            <a:ext cx="1080120" cy="160844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131840" y="328498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КМ2</a:t>
            </a:r>
            <a:endParaRPr lang="ru-RU" sz="1600" dirty="0"/>
          </a:p>
        </p:txBody>
      </p:sp>
      <p:grpSp>
        <p:nvGrpSpPr>
          <p:cNvPr id="3" name="Группа 45"/>
          <p:cNvGrpSpPr/>
          <p:nvPr/>
        </p:nvGrpSpPr>
        <p:grpSpPr>
          <a:xfrm>
            <a:off x="979584" y="2346161"/>
            <a:ext cx="1323656" cy="290751"/>
            <a:chOff x="899592" y="2706201"/>
            <a:chExt cx="1368152" cy="44640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2267501" y="2706201"/>
              <a:ext cx="243" cy="44640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899592" y="2708920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6"/>
          <p:cNvGrpSpPr/>
          <p:nvPr/>
        </p:nvGrpSpPr>
        <p:grpSpPr>
          <a:xfrm>
            <a:off x="1194262" y="2209116"/>
            <a:ext cx="1325002" cy="427796"/>
            <a:chOff x="899592" y="2706201"/>
            <a:chExt cx="1368152" cy="446408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2267501" y="2706201"/>
              <a:ext cx="243" cy="44640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899592" y="2708920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Прямая соединительная линия 53"/>
          <p:cNvCxnSpPr/>
          <p:nvPr/>
        </p:nvCxnSpPr>
        <p:spPr>
          <a:xfrm>
            <a:off x="2735058" y="2060848"/>
            <a:ext cx="230" cy="57606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439144" y="2064357"/>
            <a:ext cx="129614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171871" y="1786121"/>
            <a:ext cx="1863" cy="8542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454721" y="2057599"/>
            <a:ext cx="0" cy="5874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211982" y="2210371"/>
            <a:ext cx="4614" cy="4252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991766" y="2333055"/>
            <a:ext cx="0" cy="3038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450421" y="2387225"/>
            <a:ext cx="198" cy="3639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029434" y="2590416"/>
            <a:ext cx="0" cy="1607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236601" y="2487928"/>
            <a:ext cx="0" cy="2592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088935" y="2597745"/>
            <a:ext cx="0" cy="1607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94763" y="2499233"/>
            <a:ext cx="0" cy="2592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503269" y="2390579"/>
            <a:ext cx="198" cy="3639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486239" y="2393343"/>
            <a:ext cx="98028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263994" y="2497427"/>
            <a:ext cx="98028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063008" y="2609178"/>
            <a:ext cx="98028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5"/>
          <p:cNvGrpSpPr/>
          <p:nvPr/>
        </p:nvGrpSpPr>
        <p:grpSpPr>
          <a:xfrm rot="10800000">
            <a:off x="935088" y="3789039"/>
            <a:ext cx="1323656" cy="432048"/>
            <a:chOff x="899592" y="2706201"/>
            <a:chExt cx="1368152" cy="446408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2267501" y="2706201"/>
              <a:ext cx="243" cy="44640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899592" y="2708920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я соединительная линия 44"/>
          <p:cNvCxnSpPr/>
          <p:nvPr/>
        </p:nvCxnSpPr>
        <p:spPr>
          <a:xfrm flipH="1">
            <a:off x="2276278" y="3807923"/>
            <a:ext cx="2688" cy="4241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59"/>
          <p:cNvGrpSpPr/>
          <p:nvPr/>
        </p:nvGrpSpPr>
        <p:grpSpPr>
          <a:xfrm>
            <a:off x="1187748" y="3789040"/>
            <a:ext cx="1550755" cy="720080"/>
            <a:chOff x="1152252" y="4149080"/>
            <a:chExt cx="1550755" cy="593742"/>
          </a:xfrm>
        </p:grpSpPr>
        <p:grpSp>
          <p:nvGrpSpPr>
            <p:cNvPr id="9" name="Группа 46"/>
            <p:cNvGrpSpPr/>
            <p:nvPr/>
          </p:nvGrpSpPr>
          <p:grpSpPr>
            <a:xfrm rot="10800000">
              <a:off x="1152252" y="4155023"/>
              <a:ext cx="1547540" cy="570119"/>
              <a:chOff x="899592" y="2706201"/>
              <a:chExt cx="1368152" cy="446408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2267501" y="2706201"/>
                <a:ext cx="243" cy="44640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899592" y="2708920"/>
                <a:ext cx="1368152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699792" y="4149080"/>
              <a:ext cx="3215" cy="59374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60"/>
          <p:cNvGrpSpPr/>
          <p:nvPr/>
        </p:nvGrpSpPr>
        <p:grpSpPr>
          <a:xfrm>
            <a:off x="1400267" y="3795005"/>
            <a:ext cx="1118997" cy="570100"/>
            <a:chOff x="1152252" y="4149080"/>
            <a:chExt cx="1550755" cy="593742"/>
          </a:xfrm>
        </p:grpSpPr>
        <p:grpSp>
          <p:nvGrpSpPr>
            <p:cNvPr id="11" name="Группа 46"/>
            <p:cNvGrpSpPr/>
            <p:nvPr/>
          </p:nvGrpSpPr>
          <p:grpSpPr>
            <a:xfrm rot="10800000">
              <a:off x="1152252" y="4155023"/>
              <a:ext cx="1547540" cy="570119"/>
              <a:chOff x="899592" y="2706201"/>
              <a:chExt cx="1368152" cy="446408"/>
            </a:xfrm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2267501" y="2706201"/>
                <a:ext cx="243" cy="44640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899592" y="2708920"/>
                <a:ext cx="1368152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699792" y="4149080"/>
              <a:ext cx="3215" cy="59374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6" descr="D:\д\Методразработки\Практическое руководство по монтажу схем\images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056" y="4581128"/>
            <a:ext cx="1098905" cy="936104"/>
          </a:xfrm>
          <a:prstGeom prst="rect">
            <a:avLst/>
          </a:prstGeom>
          <a:noFill/>
        </p:spPr>
      </p:pic>
      <p:sp>
        <p:nvSpPr>
          <p:cNvPr id="60" name="Стрелка вниз 59"/>
          <p:cNvSpPr/>
          <p:nvPr/>
        </p:nvSpPr>
        <p:spPr>
          <a:xfrm rot="10800000">
            <a:off x="1943200" y="4869160"/>
            <a:ext cx="504056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58"/>
          <p:cNvGrpSpPr/>
          <p:nvPr/>
        </p:nvGrpSpPr>
        <p:grpSpPr>
          <a:xfrm>
            <a:off x="1115616" y="5517232"/>
            <a:ext cx="288032" cy="288032"/>
            <a:chOff x="1691680" y="5085184"/>
            <a:chExt cx="288032" cy="288032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1691680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835696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1979712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68"/>
          <p:cNvGrpSpPr/>
          <p:nvPr/>
        </p:nvGrpSpPr>
        <p:grpSpPr>
          <a:xfrm>
            <a:off x="4079701" y="3212976"/>
            <a:ext cx="439136" cy="430276"/>
            <a:chOff x="1691680" y="5085184"/>
            <a:chExt cx="288032" cy="288032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1691680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1835696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1979712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74"/>
          <p:cNvGrpSpPr/>
          <p:nvPr/>
        </p:nvGrpSpPr>
        <p:grpSpPr>
          <a:xfrm>
            <a:off x="4067621" y="3059426"/>
            <a:ext cx="1407559" cy="383288"/>
            <a:chOff x="4067621" y="3059426"/>
            <a:chExt cx="1407559" cy="383288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>
              <a:off x="4067621" y="3217514"/>
              <a:ext cx="980283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5033036" y="3059426"/>
              <a:ext cx="0" cy="16073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4479849" y="3326621"/>
              <a:ext cx="765329" cy="16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4289115" y="3438817"/>
              <a:ext cx="1186065" cy="169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5239568" y="3068569"/>
              <a:ext cx="5610" cy="26927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5463961" y="3062960"/>
              <a:ext cx="467" cy="37975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84"/>
          <p:cNvGrpSpPr/>
          <p:nvPr/>
        </p:nvGrpSpPr>
        <p:grpSpPr>
          <a:xfrm>
            <a:off x="4082121" y="3955482"/>
            <a:ext cx="426084" cy="481629"/>
            <a:chOff x="1691680" y="5085184"/>
            <a:chExt cx="288032" cy="288032"/>
          </a:xfrm>
        </p:grpSpPr>
        <p:cxnSp>
          <p:nvCxnSpPr>
            <p:cNvPr id="90" name="Прямая соединительная линия 89"/>
            <p:cNvCxnSpPr/>
            <p:nvPr/>
          </p:nvCxnSpPr>
          <p:spPr>
            <a:xfrm>
              <a:off x="1691680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835696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1979712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94"/>
          <p:cNvGrpSpPr/>
          <p:nvPr/>
        </p:nvGrpSpPr>
        <p:grpSpPr>
          <a:xfrm>
            <a:off x="1003181" y="3796654"/>
            <a:ext cx="325572" cy="936104"/>
            <a:chOff x="1691680" y="5085184"/>
            <a:chExt cx="288032" cy="288032"/>
          </a:xfrm>
        </p:grpSpPr>
        <p:cxnSp>
          <p:nvCxnSpPr>
            <p:cNvPr id="96" name="Прямая соединительная линия 95"/>
            <p:cNvCxnSpPr/>
            <p:nvPr/>
          </p:nvCxnSpPr>
          <p:spPr>
            <a:xfrm>
              <a:off x="1691680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1835696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1979712" y="508518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цепи управления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3933056"/>
            <a:ext cx="3240360" cy="206210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1. Подсоединяем провод к клемме нормально замкнутого контакта кнопки </a:t>
            </a:r>
            <a:r>
              <a:rPr lang="en-US" sz="1600" dirty="0" smtClean="0"/>
              <a:t>SB1 </a:t>
            </a:r>
            <a:r>
              <a:rPr lang="ru-RU" sz="1600" dirty="0" smtClean="0"/>
              <a:t>«стоп»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Он будет подсоединяться к нулю, если катушка магнитного пускателя  220В. или к фазе , если катушка магнитного пускателя 380В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6200000" flipV="1">
            <a:off x="3167844" y="2960948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6559756" y="1730156"/>
            <a:ext cx="477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151487" y="1727445"/>
            <a:ext cx="429387" cy="138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575451" y="1641335"/>
            <a:ext cx="2136" cy="89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5576" y="4365104"/>
            <a:ext cx="12241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Нормально замкнутый контакт  кнопки</a:t>
            </a:r>
            <a:r>
              <a:rPr lang="en-US" sz="1100" dirty="0" smtClean="0">
                <a:solidFill>
                  <a:srgbClr val="0070C0"/>
                </a:solidFill>
              </a:rPr>
              <a:t> SB1</a:t>
            </a:r>
            <a:r>
              <a:rPr lang="ru-RU" sz="1100" dirty="0" smtClean="0">
                <a:solidFill>
                  <a:srgbClr val="0070C0"/>
                </a:solidFill>
              </a:rPr>
              <a:t> «стоп»</a:t>
            </a:r>
            <a:endParaRPr lang="ru-RU" sz="1100" dirty="0">
              <a:solidFill>
                <a:srgbClr val="0070C0"/>
              </a:solidFill>
            </a:endParaRPr>
          </a:p>
        </p:txBody>
      </p:sp>
      <p:pic>
        <p:nvPicPr>
          <p:cNvPr id="46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810090" cy="648072"/>
          </a:xfrm>
          <a:prstGeom prst="rect">
            <a:avLst/>
          </a:prstGeom>
          <a:noFill/>
        </p:spPr>
      </p:pic>
      <p:grpSp>
        <p:nvGrpSpPr>
          <p:cNvPr id="47" name="Группа 17"/>
          <p:cNvGrpSpPr/>
          <p:nvPr/>
        </p:nvGrpSpPr>
        <p:grpSpPr>
          <a:xfrm>
            <a:off x="1043608" y="1435395"/>
            <a:ext cx="796046" cy="2435052"/>
            <a:chOff x="2335794" y="1700808"/>
            <a:chExt cx="796046" cy="2961727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18"/>
          <p:cNvGrpSpPr/>
          <p:nvPr/>
        </p:nvGrpSpPr>
        <p:grpSpPr>
          <a:xfrm>
            <a:off x="565842" y="1484784"/>
            <a:ext cx="700984" cy="2383831"/>
            <a:chOff x="2335794" y="1700808"/>
            <a:chExt cx="796046" cy="2961727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03547" y="57880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 B  C  N</a:t>
            </a:r>
            <a:endParaRPr lang="ru-RU" sz="12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8" name="Стрелка вверх 27">
            <a:hlinkClick r:id="rId4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2" y="908719"/>
            <a:ext cx="374441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Группа 53"/>
          <p:cNvGrpSpPr/>
          <p:nvPr/>
        </p:nvGrpSpPr>
        <p:grpSpPr>
          <a:xfrm>
            <a:off x="5210070" y="1361552"/>
            <a:ext cx="973341" cy="170822"/>
            <a:chOff x="6151487" y="1641335"/>
            <a:chExt cx="886214" cy="89485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6559756" y="1730156"/>
              <a:ext cx="47794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6151487" y="1727445"/>
              <a:ext cx="429387" cy="138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6575451" y="1641335"/>
              <a:ext cx="2136" cy="894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060848"/>
            <a:ext cx="98545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2699792" y="2132856"/>
            <a:ext cx="12241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Нормально разомкнутый контакт  кнопки</a:t>
            </a:r>
            <a:r>
              <a:rPr lang="en-US" sz="1100" dirty="0" smtClean="0">
                <a:solidFill>
                  <a:srgbClr val="0070C0"/>
                </a:solidFill>
              </a:rPr>
              <a:t> SB</a:t>
            </a:r>
            <a:r>
              <a:rPr lang="ru-RU" sz="1100" dirty="0" smtClean="0">
                <a:solidFill>
                  <a:srgbClr val="0070C0"/>
                </a:solidFill>
              </a:rPr>
              <a:t>2 «назад»</a:t>
            </a:r>
            <a:endParaRPr lang="ru-RU" sz="1100" dirty="0">
              <a:solidFill>
                <a:srgbClr val="0070C0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060848"/>
            <a:ext cx="98545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цепи управления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6200000" flipV="1">
            <a:off x="3167844" y="2960948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6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810090" cy="648072"/>
          </a:xfrm>
          <a:prstGeom prst="rect">
            <a:avLst/>
          </a:prstGeom>
          <a:noFill/>
        </p:spPr>
      </p:pic>
      <p:grpSp>
        <p:nvGrpSpPr>
          <p:cNvPr id="3" name="Группа 17"/>
          <p:cNvGrpSpPr/>
          <p:nvPr/>
        </p:nvGrpSpPr>
        <p:grpSpPr>
          <a:xfrm>
            <a:off x="1043608" y="1435395"/>
            <a:ext cx="796046" cy="2435052"/>
            <a:chOff x="2335794" y="1700808"/>
            <a:chExt cx="796046" cy="2961727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8"/>
          <p:cNvGrpSpPr/>
          <p:nvPr/>
        </p:nvGrpSpPr>
        <p:grpSpPr>
          <a:xfrm>
            <a:off x="565842" y="1484784"/>
            <a:ext cx="700984" cy="2383831"/>
            <a:chOff x="2335794" y="1700808"/>
            <a:chExt cx="796046" cy="2961727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03547" y="57880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 B  C  N</a:t>
            </a:r>
            <a:endParaRPr lang="ru-RU" sz="12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8" name="Стрелка вверх 27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1619672" y="3068960"/>
            <a:ext cx="1008112" cy="548909"/>
            <a:chOff x="1619672" y="3068960"/>
            <a:chExt cx="1008112" cy="548909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1634604" y="3601101"/>
              <a:ext cx="16935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634604" y="3359888"/>
              <a:ext cx="0" cy="2579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7"/>
            <p:cNvGrpSpPr/>
            <p:nvPr/>
          </p:nvGrpSpPr>
          <p:grpSpPr>
            <a:xfrm>
              <a:off x="1619672" y="3068960"/>
              <a:ext cx="1008112" cy="309497"/>
              <a:chOff x="1619672" y="3068960"/>
              <a:chExt cx="1008112" cy="309497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 flipH="1">
                <a:off x="2458430" y="3086228"/>
                <a:ext cx="16935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H="1">
                <a:off x="1619672" y="3372081"/>
                <a:ext cx="1005746" cy="637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2614247" y="3068960"/>
                <a:ext cx="525" cy="29859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2" y="908719"/>
            <a:ext cx="374441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3"/>
          <p:cNvGrpSpPr/>
          <p:nvPr/>
        </p:nvGrpSpPr>
        <p:grpSpPr>
          <a:xfrm>
            <a:off x="5210070" y="1361552"/>
            <a:ext cx="973341" cy="170822"/>
            <a:chOff x="6151487" y="1641335"/>
            <a:chExt cx="886214" cy="894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6559756" y="1730156"/>
              <a:ext cx="47794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151487" y="1727445"/>
              <a:ext cx="429387" cy="1383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6575451" y="1641335"/>
              <a:ext cx="2136" cy="89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>
            <a:off x="6422263" y="1529950"/>
            <a:ext cx="4508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841554" y="2305735"/>
            <a:ext cx="272855" cy="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852823" y="1534049"/>
            <a:ext cx="153" cy="77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75856" y="4666642"/>
            <a:ext cx="5184576" cy="116664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0" bIns="0" rtlCol="0" anchor="ctr" anchorCtr="0">
            <a:spAutoFit/>
          </a:bodyPr>
          <a:lstStyle/>
          <a:p>
            <a:pPr algn="ctr"/>
            <a:r>
              <a:rPr lang="ru-RU" sz="1600" dirty="0" smtClean="0"/>
              <a:t>2. Соединяем свободную клемму нормально замкнутого контакта кнопки </a:t>
            </a:r>
            <a:r>
              <a:rPr lang="en-US" sz="1600" dirty="0" smtClean="0"/>
              <a:t>SB1 </a:t>
            </a:r>
            <a:r>
              <a:rPr lang="ru-RU" sz="1600" dirty="0" smtClean="0"/>
              <a:t>«стоп» с нормально разомкнутым контактом кнопки </a:t>
            </a:r>
            <a:r>
              <a:rPr lang="en-US" sz="1600" dirty="0" smtClean="0"/>
              <a:t>SB</a:t>
            </a:r>
            <a:r>
              <a:rPr lang="ru-RU" sz="1600" dirty="0" smtClean="0"/>
              <a:t>3</a:t>
            </a:r>
            <a:r>
              <a:rPr lang="en-US" sz="1600" dirty="0" smtClean="0"/>
              <a:t> </a:t>
            </a:r>
            <a:r>
              <a:rPr lang="ru-RU" sz="1600" dirty="0" smtClean="0"/>
              <a:t>«назад»</a:t>
            </a:r>
          </a:p>
          <a:p>
            <a:endParaRPr lang="ru-RU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755576" y="4365104"/>
            <a:ext cx="12241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Нормально замкнутый контакт  кнопки</a:t>
            </a:r>
            <a:r>
              <a:rPr lang="en-US" sz="1100" dirty="0" smtClean="0">
                <a:solidFill>
                  <a:srgbClr val="0070C0"/>
                </a:solidFill>
              </a:rPr>
              <a:t> SB1</a:t>
            </a:r>
            <a:r>
              <a:rPr lang="ru-RU" sz="1100" dirty="0" smtClean="0">
                <a:solidFill>
                  <a:srgbClr val="0070C0"/>
                </a:solidFill>
              </a:rPr>
              <a:t> «стоп»</a:t>
            </a:r>
            <a:endParaRPr lang="ru-RU" sz="1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060848"/>
            <a:ext cx="98545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цепи управления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6200000" flipV="1">
            <a:off x="3167844" y="2960948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6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810090" cy="648072"/>
          </a:xfrm>
          <a:prstGeom prst="rect">
            <a:avLst/>
          </a:prstGeom>
          <a:noFill/>
        </p:spPr>
      </p:pic>
      <p:grpSp>
        <p:nvGrpSpPr>
          <p:cNvPr id="4" name="Группа 17"/>
          <p:cNvGrpSpPr/>
          <p:nvPr/>
        </p:nvGrpSpPr>
        <p:grpSpPr>
          <a:xfrm>
            <a:off x="1043608" y="1435395"/>
            <a:ext cx="796046" cy="2435052"/>
            <a:chOff x="2335794" y="1700808"/>
            <a:chExt cx="796046" cy="2961727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8"/>
          <p:cNvGrpSpPr/>
          <p:nvPr/>
        </p:nvGrpSpPr>
        <p:grpSpPr>
          <a:xfrm>
            <a:off x="565842" y="1484784"/>
            <a:ext cx="700984" cy="2383831"/>
            <a:chOff x="2335794" y="1700808"/>
            <a:chExt cx="796046" cy="2961727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03547" y="57880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 B  C  N</a:t>
            </a:r>
            <a:endParaRPr lang="ru-RU" sz="12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28" name="Стрелка вверх 27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634604" y="3601101"/>
            <a:ext cx="1693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634604" y="2492896"/>
            <a:ext cx="0" cy="1124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2" y="908719"/>
            <a:ext cx="374441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Группа 53"/>
          <p:cNvGrpSpPr/>
          <p:nvPr/>
        </p:nvGrpSpPr>
        <p:grpSpPr>
          <a:xfrm>
            <a:off x="5210070" y="1361552"/>
            <a:ext cx="973341" cy="170822"/>
            <a:chOff x="6151487" y="1641335"/>
            <a:chExt cx="886214" cy="894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6559756" y="1730156"/>
              <a:ext cx="47794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151487" y="1727445"/>
              <a:ext cx="429387" cy="1383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6575451" y="1641335"/>
              <a:ext cx="2136" cy="89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1619672" y="2204864"/>
            <a:ext cx="1008112" cy="309497"/>
            <a:chOff x="1619672" y="3068960"/>
            <a:chExt cx="1008112" cy="309497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>
            <a:off x="6422263" y="1529950"/>
            <a:ext cx="6768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841554" y="2305735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852704" y="1546360"/>
            <a:ext cx="272" cy="7597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55576" y="4365104"/>
            <a:ext cx="12241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Нормально замкнутый контакт  кнопки</a:t>
            </a:r>
            <a:r>
              <a:rPr lang="en-US" sz="1100" dirty="0" smtClean="0">
                <a:solidFill>
                  <a:srgbClr val="0070C0"/>
                </a:solidFill>
              </a:rPr>
              <a:t> SB1</a:t>
            </a:r>
            <a:r>
              <a:rPr lang="ru-RU" sz="1100" dirty="0" smtClean="0">
                <a:solidFill>
                  <a:srgbClr val="0070C0"/>
                </a:solidFill>
              </a:rPr>
              <a:t> «стоп»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71800" y="1196752"/>
            <a:ext cx="12241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Нормально разомкнутый контакт  кнопки</a:t>
            </a:r>
            <a:r>
              <a:rPr lang="en-US" sz="1100" dirty="0" smtClean="0">
                <a:solidFill>
                  <a:srgbClr val="0070C0"/>
                </a:solidFill>
              </a:rPr>
              <a:t> SB</a:t>
            </a:r>
            <a:r>
              <a:rPr lang="ru-RU" sz="1100" dirty="0" smtClean="0">
                <a:solidFill>
                  <a:srgbClr val="0070C0"/>
                </a:solidFill>
              </a:rPr>
              <a:t>2 «вперед»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75856" y="4543532"/>
            <a:ext cx="5184576" cy="141286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0" bIns="0" rtlCol="0" anchor="ctr" anchorCtr="0">
            <a:spAutoFit/>
          </a:bodyPr>
          <a:lstStyle/>
          <a:p>
            <a:pPr algn="ctr"/>
            <a:r>
              <a:rPr lang="ru-RU" sz="1600" dirty="0" smtClean="0"/>
              <a:t>3. Ту же самую клемму, что и в предыдущей операции, нормально замкнутого контакта кнопки </a:t>
            </a:r>
            <a:r>
              <a:rPr lang="en-US" sz="1600" dirty="0" smtClean="0"/>
              <a:t>SB1 </a:t>
            </a:r>
            <a:r>
              <a:rPr lang="ru-RU" sz="1600" dirty="0" smtClean="0"/>
              <a:t>«стоп» соединяем с нормально разомкнутым контактом кнопки </a:t>
            </a:r>
            <a:r>
              <a:rPr lang="en-US" sz="1600" dirty="0" smtClean="0"/>
              <a:t>SB</a:t>
            </a:r>
            <a:r>
              <a:rPr lang="ru-RU" sz="1600" dirty="0" smtClean="0"/>
              <a:t>2</a:t>
            </a:r>
            <a:r>
              <a:rPr lang="en-US" sz="1600" dirty="0" smtClean="0"/>
              <a:t> </a:t>
            </a:r>
            <a:r>
              <a:rPr lang="ru-RU" sz="1600" dirty="0" smtClean="0"/>
              <a:t>«вперед»</a:t>
            </a:r>
          </a:p>
          <a:p>
            <a:endParaRPr lang="ru-RU" sz="1600" dirty="0"/>
          </a:p>
        </p:txBody>
      </p:sp>
      <p:grpSp>
        <p:nvGrpSpPr>
          <p:cNvPr id="86" name="Группа 85"/>
          <p:cNvGrpSpPr/>
          <p:nvPr/>
        </p:nvGrpSpPr>
        <p:grpSpPr>
          <a:xfrm>
            <a:off x="1658678" y="3045242"/>
            <a:ext cx="969105" cy="537883"/>
            <a:chOff x="1619672" y="3068960"/>
            <a:chExt cx="1008112" cy="548909"/>
          </a:xfrm>
        </p:grpSpPr>
        <p:cxnSp>
          <p:nvCxnSpPr>
            <p:cNvPr id="87" name="Прямая соединительная линия 86"/>
            <p:cNvCxnSpPr/>
            <p:nvPr/>
          </p:nvCxnSpPr>
          <p:spPr>
            <a:xfrm flipH="1">
              <a:off x="1634604" y="3601101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1634604" y="3359888"/>
              <a:ext cx="0" cy="25798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Группа 47"/>
            <p:cNvGrpSpPr/>
            <p:nvPr/>
          </p:nvGrpSpPr>
          <p:grpSpPr>
            <a:xfrm>
              <a:off x="1619672" y="3068960"/>
              <a:ext cx="1008112" cy="309497"/>
              <a:chOff x="1619672" y="3068960"/>
              <a:chExt cx="1008112" cy="309497"/>
            </a:xfrm>
          </p:grpSpPr>
          <p:cxnSp>
            <p:nvCxnSpPr>
              <p:cNvPr id="90" name="Прямая соединительная линия 89"/>
              <p:cNvCxnSpPr/>
              <p:nvPr/>
            </p:nvCxnSpPr>
            <p:spPr>
              <a:xfrm flipH="1">
                <a:off x="2458430" y="3086228"/>
                <a:ext cx="169354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 flipH="1">
                <a:off x="1619672" y="3372081"/>
                <a:ext cx="1005746" cy="637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>
                <a:off x="2614247" y="3068960"/>
                <a:ext cx="525" cy="29859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3" name="Прямая соединительная линия 92"/>
          <p:cNvCxnSpPr/>
          <p:nvPr/>
        </p:nvCxnSpPr>
        <p:spPr>
          <a:xfrm>
            <a:off x="6417789" y="1567543"/>
            <a:ext cx="45081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Группа 75"/>
          <p:cNvGrpSpPr/>
          <p:nvPr/>
        </p:nvGrpSpPr>
        <p:grpSpPr>
          <a:xfrm>
            <a:off x="3059832" y="3068960"/>
            <a:ext cx="1276696" cy="936104"/>
            <a:chOff x="3059832" y="2924944"/>
            <a:chExt cx="1276696" cy="936104"/>
          </a:xfrm>
        </p:grpSpPr>
        <p:pic>
          <p:nvPicPr>
            <p:cNvPr id="6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7904" y="2924944"/>
              <a:ext cx="628624" cy="936104"/>
            </a:xfrm>
            <a:prstGeom prst="rect">
              <a:avLst/>
            </a:prstGeom>
            <a:noFill/>
          </p:spPr>
        </p:pic>
        <p:pic>
          <p:nvPicPr>
            <p:cNvPr id="7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2924944"/>
              <a:ext cx="628624" cy="93610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цепи управления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6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810090" cy="648072"/>
          </a:xfrm>
          <a:prstGeom prst="rect">
            <a:avLst/>
          </a:prstGeom>
          <a:noFill/>
        </p:spPr>
      </p:pic>
      <p:grpSp>
        <p:nvGrpSpPr>
          <p:cNvPr id="3" name="Группа 17"/>
          <p:cNvGrpSpPr/>
          <p:nvPr/>
        </p:nvGrpSpPr>
        <p:grpSpPr>
          <a:xfrm>
            <a:off x="1043608" y="1219371"/>
            <a:ext cx="796046" cy="2435052"/>
            <a:chOff x="2335794" y="1700808"/>
            <a:chExt cx="796046" cy="2961727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8"/>
          <p:cNvGrpSpPr/>
          <p:nvPr/>
        </p:nvGrpSpPr>
        <p:grpSpPr>
          <a:xfrm>
            <a:off x="565842" y="1268760"/>
            <a:ext cx="700984" cy="2383831"/>
            <a:chOff x="2335794" y="1700808"/>
            <a:chExt cx="796046" cy="2961727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03547" y="36277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 B  C  N</a:t>
            </a:r>
            <a:endParaRPr lang="ru-RU" sz="12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8" name="Стрелка вверх 27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634604" y="3385077"/>
            <a:ext cx="1693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634604" y="2276872"/>
            <a:ext cx="0" cy="112497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7"/>
          <p:cNvGrpSpPr/>
          <p:nvPr/>
        </p:nvGrpSpPr>
        <p:grpSpPr>
          <a:xfrm>
            <a:off x="1619672" y="2852936"/>
            <a:ext cx="1008112" cy="309497"/>
            <a:chOff x="1619672" y="3068960"/>
            <a:chExt cx="1008112" cy="309497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2" y="908719"/>
            <a:ext cx="374441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3"/>
          <p:cNvGrpSpPr/>
          <p:nvPr/>
        </p:nvGrpSpPr>
        <p:grpSpPr>
          <a:xfrm>
            <a:off x="5210070" y="1361552"/>
            <a:ext cx="973341" cy="170822"/>
            <a:chOff x="6151487" y="1641335"/>
            <a:chExt cx="886214" cy="894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6559756" y="1730156"/>
              <a:ext cx="47794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151487" y="1727445"/>
              <a:ext cx="429387" cy="1383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6575451" y="1641335"/>
              <a:ext cx="2136" cy="89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52"/>
          <p:cNvGrpSpPr/>
          <p:nvPr/>
        </p:nvGrpSpPr>
        <p:grpSpPr>
          <a:xfrm>
            <a:off x="1619672" y="1988840"/>
            <a:ext cx="1008112" cy="309497"/>
            <a:chOff x="1619672" y="3068960"/>
            <a:chExt cx="1008112" cy="309497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>
            <a:off x="6422263" y="1529950"/>
            <a:ext cx="6768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852823" y="1534049"/>
            <a:ext cx="153" cy="772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11760" y="4543532"/>
            <a:ext cx="6048672" cy="141286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0" bIns="0" rtlCol="0" anchor="ctr" anchorCtr="0">
            <a:spAutoFit/>
          </a:bodyPr>
          <a:lstStyle/>
          <a:p>
            <a:pPr algn="ctr"/>
            <a:r>
              <a:rPr lang="ru-RU" sz="1600" dirty="0" smtClean="0"/>
              <a:t>4. Соединяем клемму нормально </a:t>
            </a:r>
            <a:r>
              <a:rPr lang="ru-RU" sz="1600" dirty="0" smtClean="0"/>
              <a:t>разомкнутого </a:t>
            </a:r>
            <a:r>
              <a:rPr lang="ru-RU" sz="1600" dirty="0" smtClean="0"/>
              <a:t>контакта кнопки </a:t>
            </a:r>
            <a:r>
              <a:rPr lang="en-US" sz="1600" dirty="0" smtClean="0"/>
              <a:t>SB</a:t>
            </a:r>
            <a:r>
              <a:rPr lang="ru-RU" sz="1600" dirty="0" smtClean="0"/>
              <a:t>2</a:t>
            </a:r>
            <a:r>
              <a:rPr lang="en-US" sz="1600" dirty="0" smtClean="0"/>
              <a:t> </a:t>
            </a:r>
            <a:r>
              <a:rPr lang="ru-RU" sz="1600" dirty="0" smtClean="0"/>
              <a:t>«вперед», </a:t>
            </a:r>
            <a:r>
              <a:rPr lang="ru-RU" sz="1600" dirty="0" smtClean="0"/>
              <a:t>к которой была подсоединена перемычка с кнопки </a:t>
            </a:r>
            <a:r>
              <a:rPr lang="en-US" sz="1600" dirty="0" smtClean="0"/>
              <a:t>SB</a:t>
            </a:r>
            <a:r>
              <a:rPr lang="ru-RU" sz="1600" dirty="0" smtClean="0"/>
              <a:t>1</a:t>
            </a:r>
            <a:r>
              <a:rPr lang="en-US" sz="1600" dirty="0" smtClean="0"/>
              <a:t> </a:t>
            </a:r>
            <a:r>
              <a:rPr lang="ru-RU" sz="1600" dirty="0" smtClean="0"/>
              <a:t>«стоп» </a:t>
            </a:r>
            <a:r>
              <a:rPr lang="ru-RU" sz="1600" dirty="0" smtClean="0"/>
              <a:t>с нормально разомкнутым дополнительным контактом контактора КМ1</a:t>
            </a:r>
          </a:p>
          <a:p>
            <a:endParaRPr lang="ru-RU" sz="1600" dirty="0"/>
          </a:p>
        </p:txBody>
      </p:sp>
      <p:grpSp>
        <p:nvGrpSpPr>
          <p:cNvPr id="199" name="Группа 198"/>
          <p:cNvGrpSpPr/>
          <p:nvPr/>
        </p:nvGrpSpPr>
        <p:grpSpPr>
          <a:xfrm>
            <a:off x="2447553" y="1944805"/>
            <a:ext cx="1133282" cy="1202301"/>
            <a:chOff x="2447553" y="1590675"/>
            <a:chExt cx="1133282" cy="1556432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2447553" y="1600200"/>
              <a:ext cx="1133282" cy="68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3567843" y="1590675"/>
              <a:ext cx="0" cy="15564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 rot="10800000" flipV="1">
            <a:off x="3059832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57" name="TextBox 156"/>
          <p:cNvSpPr txBox="1"/>
          <p:nvPr/>
        </p:nvSpPr>
        <p:spPr>
          <a:xfrm rot="10800000" flipV="1">
            <a:off x="3707904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190" name="Прямая соединительная линия 189"/>
          <p:cNvCxnSpPr/>
          <p:nvPr/>
        </p:nvCxnSpPr>
        <p:spPr>
          <a:xfrm flipH="1">
            <a:off x="6849301" y="1549021"/>
            <a:ext cx="1875" cy="3686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>
            <a:off x="6833906" y="1553305"/>
            <a:ext cx="272855" cy="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>
            <a:off x="6833210" y="1916723"/>
            <a:ext cx="272855" cy="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5"/>
          <p:cNvGrpSpPr/>
          <p:nvPr/>
        </p:nvGrpSpPr>
        <p:grpSpPr>
          <a:xfrm>
            <a:off x="3059832" y="3068960"/>
            <a:ext cx="1276696" cy="936104"/>
            <a:chOff x="3059832" y="2924944"/>
            <a:chExt cx="1276696" cy="936104"/>
          </a:xfrm>
        </p:grpSpPr>
        <p:pic>
          <p:nvPicPr>
            <p:cNvPr id="6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7904" y="2924944"/>
              <a:ext cx="628624" cy="936104"/>
            </a:xfrm>
            <a:prstGeom prst="rect">
              <a:avLst/>
            </a:prstGeom>
            <a:noFill/>
          </p:spPr>
        </p:pic>
        <p:pic>
          <p:nvPicPr>
            <p:cNvPr id="7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2924944"/>
              <a:ext cx="628624" cy="93610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цепи управления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6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810090" cy="648072"/>
          </a:xfrm>
          <a:prstGeom prst="rect">
            <a:avLst/>
          </a:prstGeom>
          <a:noFill/>
        </p:spPr>
      </p:pic>
      <p:grpSp>
        <p:nvGrpSpPr>
          <p:cNvPr id="4" name="Группа 17"/>
          <p:cNvGrpSpPr/>
          <p:nvPr/>
        </p:nvGrpSpPr>
        <p:grpSpPr>
          <a:xfrm>
            <a:off x="1043608" y="1219371"/>
            <a:ext cx="796046" cy="2435052"/>
            <a:chOff x="2335794" y="1700808"/>
            <a:chExt cx="796046" cy="2961727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8"/>
          <p:cNvGrpSpPr/>
          <p:nvPr/>
        </p:nvGrpSpPr>
        <p:grpSpPr>
          <a:xfrm>
            <a:off x="565842" y="1268760"/>
            <a:ext cx="700984" cy="2383831"/>
            <a:chOff x="2335794" y="1700808"/>
            <a:chExt cx="796046" cy="2961727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03547" y="36277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 B  C  N</a:t>
            </a:r>
            <a:endParaRPr lang="ru-RU" sz="12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8" name="Стрелка вверх 27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634604" y="3385077"/>
            <a:ext cx="1693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634604" y="2276872"/>
            <a:ext cx="0" cy="112497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7"/>
          <p:cNvGrpSpPr/>
          <p:nvPr/>
        </p:nvGrpSpPr>
        <p:grpSpPr>
          <a:xfrm>
            <a:off x="1619672" y="2852936"/>
            <a:ext cx="1008112" cy="309497"/>
            <a:chOff x="1619672" y="3068960"/>
            <a:chExt cx="1008112" cy="309497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2" y="908719"/>
            <a:ext cx="374441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53"/>
          <p:cNvGrpSpPr/>
          <p:nvPr/>
        </p:nvGrpSpPr>
        <p:grpSpPr>
          <a:xfrm>
            <a:off x="5210070" y="1361552"/>
            <a:ext cx="973341" cy="170822"/>
            <a:chOff x="6151487" y="1641335"/>
            <a:chExt cx="886214" cy="894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6559756" y="1730156"/>
              <a:ext cx="47794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151487" y="1727445"/>
              <a:ext cx="429387" cy="1383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6575451" y="1641335"/>
              <a:ext cx="2136" cy="89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2"/>
          <p:cNvGrpSpPr/>
          <p:nvPr/>
        </p:nvGrpSpPr>
        <p:grpSpPr>
          <a:xfrm>
            <a:off x="1619672" y="1988840"/>
            <a:ext cx="1008112" cy="309497"/>
            <a:chOff x="1619672" y="3068960"/>
            <a:chExt cx="1008112" cy="309497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>
            <a:off x="6422263" y="1529950"/>
            <a:ext cx="6768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852823" y="1534049"/>
            <a:ext cx="153" cy="772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90"/>
          <p:cNvGrpSpPr/>
          <p:nvPr/>
        </p:nvGrpSpPr>
        <p:grpSpPr>
          <a:xfrm>
            <a:off x="2455969" y="2780928"/>
            <a:ext cx="1788485" cy="371788"/>
            <a:chOff x="2455969" y="2185655"/>
            <a:chExt cx="1788485" cy="1828651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2455969" y="2185655"/>
              <a:ext cx="17884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4229558" y="2204864"/>
              <a:ext cx="0" cy="18094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 rot="10800000" flipV="1">
            <a:off x="3059832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57" name="TextBox 156"/>
          <p:cNvSpPr txBox="1"/>
          <p:nvPr/>
        </p:nvSpPr>
        <p:spPr>
          <a:xfrm rot="10800000" flipV="1">
            <a:off x="3707904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>
            <a:off x="6852129" y="2289277"/>
            <a:ext cx="0" cy="4061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>
            <a:off x="6833210" y="1916723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>
            <a:off x="6831570" y="2331052"/>
            <a:ext cx="272855" cy="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V="1">
            <a:off x="6842832" y="2692545"/>
            <a:ext cx="260147" cy="29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/>
          <p:cNvGrpSpPr/>
          <p:nvPr/>
        </p:nvGrpSpPr>
        <p:grpSpPr>
          <a:xfrm>
            <a:off x="2447553" y="1944805"/>
            <a:ext cx="1133282" cy="1202301"/>
            <a:chOff x="2447553" y="1590675"/>
            <a:chExt cx="1133282" cy="1556432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447553" y="1600200"/>
              <a:ext cx="1133282" cy="682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567843" y="1590675"/>
              <a:ext cx="0" cy="15564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Прямая соединительная линия 66"/>
          <p:cNvCxnSpPr/>
          <p:nvPr/>
        </p:nvCxnSpPr>
        <p:spPr>
          <a:xfrm>
            <a:off x="6833167" y="2292108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411760" y="4543532"/>
            <a:ext cx="6048672" cy="141286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0" bIns="0" rtlCol="0" anchor="ctr" anchorCtr="0">
            <a:spAutoFit/>
          </a:bodyPr>
          <a:lstStyle/>
          <a:p>
            <a:pPr algn="ctr"/>
            <a:r>
              <a:rPr lang="ru-RU" sz="1600" dirty="0" smtClean="0"/>
              <a:t>4. Соединяем клемму нормально </a:t>
            </a:r>
            <a:r>
              <a:rPr lang="ru-RU" sz="1600" dirty="0" smtClean="0"/>
              <a:t>разомкнутого </a:t>
            </a:r>
            <a:r>
              <a:rPr lang="ru-RU" sz="1600" dirty="0" smtClean="0"/>
              <a:t>контакта кнопки </a:t>
            </a:r>
            <a:r>
              <a:rPr lang="en-US" sz="1600" dirty="0" smtClean="0"/>
              <a:t>SB</a:t>
            </a:r>
            <a:r>
              <a:rPr lang="ru-RU" sz="1600" dirty="0" smtClean="0"/>
              <a:t>3</a:t>
            </a:r>
            <a:r>
              <a:rPr lang="en-US" sz="1600" dirty="0" smtClean="0"/>
              <a:t> </a:t>
            </a:r>
            <a:r>
              <a:rPr lang="ru-RU" sz="1600" dirty="0" smtClean="0"/>
              <a:t>«назад», </a:t>
            </a:r>
            <a:r>
              <a:rPr lang="ru-RU" sz="1600" dirty="0" smtClean="0"/>
              <a:t>к которой была подсоединена перемычка с кнопки </a:t>
            </a:r>
            <a:r>
              <a:rPr lang="en-US" sz="1600" dirty="0" smtClean="0"/>
              <a:t>SB</a:t>
            </a:r>
            <a:r>
              <a:rPr lang="ru-RU" sz="1600" dirty="0" smtClean="0"/>
              <a:t>1</a:t>
            </a:r>
            <a:r>
              <a:rPr lang="en-US" sz="1600" dirty="0" smtClean="0"/>
              <a:t> </a:t>
            </a:r>
            <a:r>
              <a:rPr lang="ru-RU" sz="1600" dirty="0" smtClean="0"/>
              <a:t>«стоп» </a:t>
            </a:r>
            <a:r>
              <a:rPr lang="ru-RU" sz="1600" dirty="0" smtClean="0"/>
              <a:t>с нормально разомкнутым дополнительным контактом контактора </a:t>
            </a:r>
            <a:r>
              <a:rPr lang="ru-RU" sz="1600" dirty="0" smtClean="0"/>
              <a:t>КМ2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5"/>
          <p:cNvGrpSpPr/>
          <p:nvPr/>
        </p:nvGrpSpPr>
        <p:grpSpPr>
          <a:xfrm>
            <a:off x="3059832" y="3068960"/>
            <a:ext cx="1276696" cy="936104"/>
            <a:chOff x="3059832" y="2924944"/>
            <a:chExt cx="1276696" cy="936104"/>
          </a:xfrm>
        </p:grpSpPr>
        <p:pic>
          <p:nvPicPr>
            <p:cNvPr id="6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7904" y="2924944"/>
              <a:ext cx="628624" cy="936104"/>
            </a:xfrm>
            <a:prstGeom prst="rect">
              <a:avLst/>
            </a:prstGeom>
            <a:noFill/>
          </p:spPr>
        </p:pic>
        <p:pic>
          <p:nvPicPr>
            <p:cNvPr id="7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2924944"/>
              <a:ext cx="628624" cy="93610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цепи управления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6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810090" cy="648072"/>
          </a:xfrm>
          <a:prstGeom prst="rect">
            <a:avLst/>
          </a:prstGeom>
          <a:noFill/>
        </p:spPr>
      </p:pic>
      <p:grpSp>
        <p:nvGrpSpPr>
          <p:cNvPr id="4" name="Группа 17"/>
          <p:cNvGrpSpPr/>
          <p:nvPr/>
        </p:nvGrpSpPr>
        <p:grpSpPr>
          <a:xfrm>
            <a:off x="1043608" y="1219371"/>
            <a:ext cx="796046" cy="2435052"/>
            <a:chOff x="2335794" y="1700808"/>
            <a:chExt cx="796046" cy="2961727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8"/>
          <p:cNvGrpSpPr/>
          <p:nvPr/>
        </p:nvGrpSpPr>
        <p:grpSpPr>
          <a:xfrm>
            <a:off x="565842" y="1268760"/>
            <a:ext cx="700984" cy="2383831"/>
            <a:chOff x="2335794" y="1700808"/>
            <a:chExt cx="796046" cy="2961727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03547" y="36277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 B  C  N</a:t>
            </a:r>
            <a:endParaRPr lang="ru-RU" sz="12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8" name="Стрелка вверх 27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634604" y="3385077"/>
            <a:ext cx="1693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634604" y="2276872"/>
            <a:ext cx="0" cy="112497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7"/>
          <p:cNvGrpSpPr/>
          <p:nvPr/>
        </p:nvGrpSpPr>
        <p:grpSpPr>
          <a:xfrm>
            <a:off x="1619672" y="2852936"/>
            <a:ext cx="1008112" cy="309497"/>
            <a:chOff x="1619672" y="3068960"/>
            <a:chExt cx="1008112" cy="309497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2" y="908719"/>
            <a:ext cx="374441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53"/>
          <p:cNvGrpSpPr/>
          <p:nvPr/>
        </p:nvGrpSpPr>
        <p:grpSpPr>
          <a:xfrm>
            <a:off x="5210070" y="1361552"/>
            <a:ext cx="973341" cy="170822"/>
            <a:chOff x="6151487" y="1641335"/>
            <a:chExt cx="886214" cy="894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6559756" y="1730156"/>
              <a:ext cx="47794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151487" y="1727445"/>
              <a:ext cx="429387" cy="1383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6575451" y="1641335"/>
              <a:ext cx="2136" cy="89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2"/>
          <p:cNvGrpSpPr/>
          <p:nvPr/>
        </p:nvGrpSpPr>
        <p:grpSpPr>
          <a:xfrm>
            <a:off x="1619672" y="1988840"/>
            <a:ext cx="1008112" cy="309497"/>
            <a:chOff x="1619672" y="3068960"/>
            <a:chExt cx="1008112" cy="309497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>
            <a:off x="6422263" y="1529950"/>
            <a:ext cx="6768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852823" y="1534049"/>
            <a:ext cx="153" cy="772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90"/>
          <p:cNvGrpSpPr/>
          <p:nvPr/>
        </p:nvGrpSpPr>
        <p:grpSpPr>
          <a:xfrm>
            <a:off x="2455969" y="2780928"/>
            <a:ext cx="1788485" cy="371788"/>
            <a:chOff x="2455969" y="2185655"/>
            <a:chExt cx="1788485" cy="1828651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2455969" y="2185655"/>
              <a:ext cx="1788485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4229558" y="2204864"/>
              <a:ext cx="0" cy="180944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 rot="10800000" flipV="1">
            <a:off x="3059832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57" name="TextBox 156"/>
          <p:cNvSpPr txBox="1"/>
          <p:nvPr/>
        </p:nvSpPr>
        <p:spPr>
          <a:xfrm rot="10800000" flipV="1">
            <a:off x="3707904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>
            <a:off x="6852129" y="2289277"/>
            <a:ext cx="0" cy="4061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>
            <a:off x="6833210" y="1916723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V="1">
            <a:off x="6842832" y="2692545"/>
            <a:ext cx="260147" cy="29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92080" y="4297311"/>
            <a:ext cx="3168352" cy="19053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0" bIns="0" rtlCol="0" anchor="ctr" anchorCtr="0">
            <a:spAutoFit/>
          </a:bodyPr>
          <a:lstStyle/>
          <a:p>
            <a:pPr algn="ctr"/>
            <a:r>
              <a:rPr lang="en-US" sz="1600" dirty="0" smtClean="0"/>
              <a:t>6</a:t>
            </a:r>
            <a:r>
              <a:rPr lang="ru-RU" sz="1600" dirty="0" smtClean="0"/>
              <a:t>. Соединяем свободную клемму нормально разомкнутого контакта кнопки </a:t>
            </a:r>
            <a:r>
              <a:rPr lang="en-US" sz="1600" dirty="0" smtClean="0"/>
              <a:t>SB</a:t>
            </a:r>
            <a:r>
              <a:rPr lang="ru-RU" sz="1600" dirty="0" smtClean="0"/>
              <a:t>2</a:t>
            </a:r>
            <a:r>
              <a:rPr lang="en-US" sz="1600" dirty="0" smtClean="0"/>
              <a:t> </a:t>
            </a:r>
            <a:r>
              <a:rPr lang="ru-RU" sz="1600" dirty="0" smtClean="0"/>
              <a:t>«вперед» со свободной клеммой нормально разомкнутого дополнительного контакта контактора КМ1</a:t>
            </a:r>
          </a:p>
          <a:p>
            <a:endParaRPr lang="ru-RU" sz="1600" dirty="0"/>
          </a:p>
        </p:txBody>
      </p:sp>
      <p:grpSp>
        <p:nvGrpSpPr>
          <p:cNvPr id="10" name="Группа 62"/>
          <p:cNvGrpSpPr/>
          <p:nvPr/>
        </p:nvGrpSpPr>
        <p:grpSpPr>
          <a:xfrm>
            <a:off x="2447553" y="1944805"/>
            <a:ext cx="1133282" cy="1202301"/>
            <a:chOff x="2447553" y="1590675"/>
            <a:chExt cx="1133282" cy="1556432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447553" y="1600200"/>
              <a:ext cx="1133282" cy="682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567843" y="1590675"/>
              <a:ext cx="0" cy="15564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Прямая соединительная линия 66"/>
          <p:cNvCxnSpPr/>
          <p:nvPr/>
        </p:nvCxnSpPr>
        <p:spPr>
          <a:xfrm>
            <a:off x="6833167" y="2292108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483768" y="1628800"/>
            <a:ext cx="4404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915816" y="1628800"/>
            <a:ext cx="0" cy="2532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533613" y="3829050"/>
            <a:ext cx="162" cy="336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899018" y="4144672"/>
            <a:ext cx="644282" cy="3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624643" y="1521111"/>
            <a:ext cx="0" cy="403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7363636" y="1528157"/>
            <a:ext cx="272855" cy="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370094" y="1913698"/>
            <a:ext cx="272855" cy="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048673"/>
          </a:xfrm>
        </p:spPr>
        <p:txBody>
          <a:bodyPr anchor="t" anchorCtr="0">
            <a:normAutofit fontScale="90000"/>
          </a:bodyPr>
          <a:lstStyle/>
          <a:p>
            <a:r>
              <a:rPr lang="ru-RU" sz="2700" dirty="0" smtClean="0">
                <a:solidFill>
                  <a:srgbClr val="0070C0"/>
                </a:solidFill>
              </a:rPr>
              <a:t>Содержание</a:t>
            </a: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  <a:hlinkClick r:id="rId3" action="ppaction://hlinksldjump"/>
              </a:rPr>
              <a:t>Определение магнитного пускателя</a:t>
            </a: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  <a:hlinkClick r:id="rId4" action="ppaction://hlinksldjump"/>
              </a:rPr>
              <a:t>Принципиальная схема реверсивного магнитного пускателя</a:t>
            </a: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  <a:hlinkClick r:id="rId5" action="ppaction://hlinksldjump"/>
              </a:rPr>
              <a:t>Компоненты схемы реверсивного магнитного пускателя</a:t>
            </a: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  <a:hlinkClick r:id="rId6" action="ppaction://hlinksldjump"/>
              </a:rPr>
              <a:t>Обозначение элементов схемы реверсивного магнитного пускателя</a:t>
            </a: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  <a:hlinkClick r:id="rId7" action="ppaction://hlinksldjump"/>
              </a:rPr>
              <a:t>Силовая часть и цепь управления</a:t>
            </a:r>
            <a:br>
              <a:rPr lang="ru-RU" sz="1600" dirty="0" smtClean="0">
                <a:solidFill>
                  <a:schemeClr val="accent1"/>
                </a:solidFill>
                <a:hlinkClick r:id="rId7" action="ppaction://hlinksldjump"/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  <a:hlinkClick r:id="rId8" action="ppaction://hlinksldjump"/>
              </a:rPr>
              <a:t>Монтаж силовой части</a:t>
            </a: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  <a:hlinkClick r:id="rId9" action="ppaction://hlinksldjump"/>
              </a:rPr>
              <a:t>Монтаж цепи управления</a:t>
            </a: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  <a:hlinkClick r:id="rId10" action="ppaction://hlinksldjump"/>
              </a:rPr>
              <a:t>Окончательный вид монтажа схемы реверсивного магнитного пускателя</a:t>
            </a: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  <a:hlinkClick r:id="rId11" action="ppaction://hlinksldjump"/>
              </a:rPr>
              <a:t>Схема реверсивного магнитного пускателя с сигнальными лампами</a:t>
            </a:r>
            <a:br>
              <a:rPr lang="ru-RU" sz="1600" dirty="0" smtClean="0">
                <a:solidFill>
                  <a:schemeClr val="accent1"/>
                </a:solidFill>
                <a:hlinkClick r:id="rId11" action="ppaction://hlinksldjump"/>
              </a:rPr>
            </a:br>
            <a:r>
              <a:rPr lang="ru-RU" sz="1600" dirty="0" smtClean="0">
                <a:solidFill>
                  <a:schemeClr val="accent1"/>
                </a:solidFill>
                <a:hlinkClick r:id="rId11" action="ppaction://hlinksldjump"/>
              </a:rPr>
              <a:t>при подключении на 220В.</a:t>
            </a: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  <a:hlinkClick r:id="rId12" action="ppaction://hlinksldjump"/>
              </a:rPr>
              <a:t> Схема реверсивного магнитного пускателя с сигнальными лампами </a:t>
            </a:r>
            <a:br>
              <a:rPr lang="ru-RU" sz="1600" dirty="0" smtClean="0">
                <a:solidFill>
                  <a:schemeClr val="accent1"/>
                </a:solidFill>
                <a:hlinkClick r:id="rId12" action="ppaction://hlinksldjump"/>
              </a:rPr>
            </a:br>
            <a:r>
              <a:rPr lang="ru-RU" sz="1600" dirty="0" smtClean="0">
                <a:solidFill>
                  <a:schemeClr val="accent1"/>
                </a:solidFill>
                <a:hlinkClick r:id="rId12" action="ppaction://hlinksldjump"/>
              </a:rPr>
              <a:t>при подключении на 380В. </a:t>
            </a: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  <a:hlinkClick r:id="rId13" action="ppaction://hlinksldjump"/>
              </a:rPr>
              <a:t>Схема реверсивного магнитного пускателя с управлением из двух мест</a:t>
            </a: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  <a:hlinkClick r:id="rId14" action="ppaction://hlinksldjump"/>
              </a:rPr>
              <a:t> Схема включения нереверсивного магнитного пускателя </a:t>
            </a:r>
            <a:br>
              <a:rPr lang="ru-RU" sz="1600" dirty="0" smtClean="0">
                <a:solidFill>
                  <a:schemeClr val="accent1"/>
                </a:solidFill>
                <a:hlinkClick r:id="rId14" action="ppaction://hlinksldjump"/>
              </a:rPr>
            </a:br>
            <a:r>
              <a:rPr lang="ru-RU" sz="1600" dirty="0" smtClean="0">
                <a:solidFill>
                  <a:schemeClr val="accent1"/>
                </a:solidFill>
                <a:hlinkClick r:id="rId14" action="ppaction://hlinksldjump"/>
              </a:rPr>
              <a:t>с управлением из трех и более мест </a:t>
            </a:r>
            <a:r>
              <a:rPr lang="ru-RU" sz="1600" dirty="0" smtClean="0">
                <a:solidFill>
                  <a:schemeClr val="accent1"/>
                </a:solidFill>
                <a:hlinkClick r:id="rId11" action="ppaction://hlinksldjump"/>
              </a:rPr>
              <a:t/>
            </a:r>
            <a:br>
              <a:rPr lang="ru-RU" sz="1600" dirty="0" smtClean="0">
                <a:solidFill>
                  <a:schemeClr val="accent1"/>
                </a:solidFill>
                <a:hlinkClick r:id="rId11" action="ppaction://hlinksldjump"/>
              </a:rPr>
            </a:br>
            <a:r>
              <a:rPr lang="ru-RU" sz="1600" dirty="0" smtClean="0">
                <a:solidFill>
                  <a:schemeClr val="accent1"/>
                </a:solidFill>
                <a:hlinkClick r:id="rId11" action="ppaction://hlinksldjump"/>
              </a:rPr>
              <a:t/>
            </a:r>
            <a:br>
              <a:rPr lang="ru-RU" sz="1600" dirty="0" smtClean="0">
                <a:solidFill>
                  <a:schemeClr val="accent1"/>
                </a:solidFill>
                <a:hlinkClick r:id="rId11" action="ppaction://hlinksldjump"/>
              </a:rPr>
            </a:br>
            <a:r>
              <a:rPr lang="ru-RU" sz="1600" dirty="0" smtClean="0">
                <a:solidFill>
                  <a:schemeClr val="accent1"/>
                </a:solidFill>
                <a:hlinkClick r:id="rId11" action="ppaction://hlinksldjump"/>
              </a:rPr>
              <a:t>           </a:t>
            </a:r>
            <a:r>
              <a:rPr lang="ru-RU" sz="1600" dirty="0" smtClean="0">
                <a:solidFill>
                  <a:schemeClr val="accent1"/>
                </a:solidFill>
                <a:hlinkClick r:id="" action="ppaction://noaction"/>
              </a:rPr>
              <a:t/>
            </a:r>
            <a:br>
              <a:rPr lang="ru-RU" sz="1600" dirty="0" smtClean="0">
                <a:solidFill>
                  <a:schemeClr val="accent1"/>
                </a:solidFill>
                <a:hlinkClick r:id="" action="ppaction://noaction"/>
              </a:rPr>
            </a:br>
            <a:r>
              <a:rPr lang="ru-RU" sz="1600" dirty="0" smtClean="0">
                <a:solidFill>
                  <a:schemeClr val="accent1"/>
                </a:solidFill>
                <a:hlinkClick r:id="" action="ppaction://noaction"/>
              </a:rPr>
              <a:t/>
            </a:r>
            <a:br>
              <a:rPr lang="ru-RU" sz="1600" dirty="0" smtClean="0">
                <a:solidFill>
                  <a:schemeClr val="accent1"/>
                </a:solidFill>
                <a:hlinkClick r:id="" action="ppaction://noaction"/>
              </a:rPr>
            </a:br>
            <a:r>
              <a:rPr lang="ru-RU" sz="1600" dirty="0" smtClean="0">
                <a:solidFill>
                  <a:schemeClr val="accent1"/>
                </a:solidFill>
                <a:hlinkClick r:id="" action="ppaction://noaction"/>
              </a:rPr>
              <a:t> 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5"/>
          <p:cNvGrpSpPr/>
          <p:nvPr/>
        </p:nvGrpSpPr>
        <p:grpSpPr>
          <a:xfrm>
            <a:off x="3059832" y="3068960"/>
            <a:ext cx="1276696" cy="936104"/>
            <a:chOff x="3059832" y="2924944"/>
            <a:chExt cx="1276696" cy="936104"/>
          </a:xfrm>
        </p:grpSpPr>
        <p:pic>
          <p:nvPicPr>
            <p:cNvPr id="6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7904" y="2924944"/>
              <a:ext cx="628624" cy="936104"/>
            </a:xfrm>
            <a:prstGeom prst="rect">
              <a:avLst/>
            </a:prstGeom>
            <a:noFill/>
          </p:spPr>
        </p:pic>
        <p:pic>
          <p:nvPicPr>
            <p:cNvPr id="7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2924944"/>
              <a:ext cx="628624" cy="93610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цепи управления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6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810090" cy="648072"/>
          </a:xfrm>
          <a:prstGeom prst="rect">
            <a:avLst/>
          </a:prstGeom>
          <a:noFill/>
        </p:spPr>
      </p:pic>
      <p:grpSp>
        <p:nvGrpSpPr>
          <p:cNvPr id="4" name="Группа 17"/>
          <p:cNvGrpSpPr/>
          <p:nvPr/>
        </p:nvGrpSpPr>
        <p:grpSpPr>
          <a:xfrm>
            <a:off x="1043608" y="1219371"/>
            <a:ext cx="796046" cy="2435052"/>
            <a:chOff x="2335794" y="1700808"/>
            <a:chExt cx="796046" cy="2961727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8"/>
          <p:cNvGrpSpPr/>
          <p:nvPr/>
        </p:nvGrpSpPr>
        <p:grpSpPr>
          <a:xfrm>
            <a:off x="565842" y="1268760"/>
            <a:ext cx="700984" cy="2383831"/>
            <a:chOff x="2335794" y="1700808"/>
            <a:chExt cx="796046" cy="2961727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03547" y="36277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 B  C  N</a:t>
            </a:r>
            <a:endParaRPr lang="ru-RU" sz="12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8" name="Стрелка вверх 27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634604" y="3385077"/>
            <a:ext cx="1693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634604" y="2276872"/>
            <a:ext cx="0" cy="112497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7"/>
          <p:cNvGrpSpPr/>
          <p:nvPr/>
        </p:nvGrpSpPr>
        <p:grpSpPr>
          <a:xfrm>
            <a:off x="1619672" y="2852936"/>
            <a:ext cx="1008112" cy="309497"/>
            <a:chOff x="1619672" y="3068960"/>
            <a:chExt cx="1008112" cy="309497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2" y="908719"/>
            <a:ext cx="374441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53"/>
          <p:cNvGrpSpPr/>
          <p:nvPr/>
        </p:nvGrpSpPr>
        <p:grpSpPr>
          <a:xfrm>
            <a:off x="5210070" y="1361552"/>
            <a:ext cx="973341" cy="170822"/>
            <a:chOff x="6151487" y="1641335"/>
            <a:chExt cx="886214" cy="894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6559756" y="1730156"/>
              <a:ext cx="47794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151487" y="1727445"/>
              <a:ext cx="429387" cy="1383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6575451" y="1641335"/>
              <a:ext cx="2136" cy="89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2"/>
          <p:cNvGrpSpPr/>
          <p:nvPr/>
        </p:nvGrpSpPr>
        <p:grpSpPr>
          <a:xfrm>
            <a:off x="1619672" y="1988840"/>
            <a:ext cx="1008112" cy="309497"/>
            <a:chOff x="1619672" y="3068960"/>
            <a:chExt cx="1008112" cy="309497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>
            <a:off x="6422263" y="1529950"/>
            <a:ext cx="6768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852823" y="1534049"/>
            <a:ext cx="153" cy="772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90"/>
          <p:cNvGrpSpPr/>
          <p:nvPr/>
        </p:nvGrpSpPr>
        <p:grpSpPr>
          <a:xfrm>
            <a:off x="2455969" y="2780928"/>
            <a:ext cx="1788485" cy="371788"/>
            <a:chOff x="2455969" y="2185655"/>
            <a:chExt cx="1788485" cy="1828651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2455969" y="2185655"/>
              <a:ext cx="1788485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4229558" y="2204864"/>
              <a:ext cx="0" cy="180944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 rot="10800000" flipV="1">
            <a:off x="3059832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57" name="TextBox 156"/>
          <p:cNvSpPr txBox="1"/>
          <p:nvPr/>
        </p:nvSpPr>
        <p:spPr>
          <a:xfrm rot="10800000" flipV="1">
            <a:off x="3707904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>
            <a:off x="6852129" y="2289277"/>
            <a:ext cx="0" cy="4061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>
            <a:off x="6833210" y="1916723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V="1">
            <a:off x="6842832" y="2692545"/>
            <a:ext cx="260147" cy="29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92080" y="4297311"/>
            <a:ext cx="3168352" cy="19053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0" bIns="0" rtlCol="0" anchor="ctr" anchorCtr="0">
            <a:spAutoFit/>
          </a:bodyPr>
          <a:lstStyle/>
          <a:p>
            <a:pPr algn="ctr"/>
            <a:r>
              <a:rPr lang="ru-RU" sz="1600" dirty="0" smtClean="0"/>
              <a:t>7. Соединяем свободную клемму нормально разомкнутого контакта кнопки </a:t>
            </a:r>
            <a:r>
              <a:rPr lang="en-US" sz="1600" dirty="0" smtClean="0"/>
              <a:t>SB</a:t>
            </a:r>
            <a:r>
              <a:rPr lang="ru-RU" sz="1600" dirty="0" smtClean="0"/>
              <a:t>3</a:t>
            </a:r>
            <a:r>
              <a:rPr lang="en-US" sz="1600" dirty="0" smtClean="0"/>
              <a:t> </a:t>
            </a:r>
            <a:r>
              <a:rPr lang="ru-RU" sz="1600" dirty="0" smtClean="0"/>
              <a:t>«назад» со свободной клеммой нормально разомкнутого дополнительного контакта контактора КМ2</a:t>
            </a:r>
          </a:p>
          <a:p>
            <a:endParaRPr lang="ru-RU" sz="1600" dirty="0"/>
          </a:p>
        </p:txBody>
      </p:sp>
      <p:grpSp>
        <p:nvGrpSpPr>
          <p:cNvPr id="10" name="Группа 62"/>
          <p:cNvGrpSpPr/>
          <p:nvPr/>
        </p:nvGrpSpPr>
        <p:grpSpPr>
          <a:xfrm>
            <a:off x="2447553" y="1944805"/>
            <a:ext cx="1133282" cy="1202301"/>
            <a:chOff x="2447553" y="1590675"/>
            <a:chExt cx="1133282" cy="1556432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447553" y="1600200"/>
              <a:ext cx="1133282" cy="682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567843" y="1590675"/>
              <a:ext cx="0" cy="15564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Прямая соединительная линия 66"/>
          <p:cNvCxnSpPr/>
          <p:nvPr/>
        </p:nvCxnSpPr>
        <p:spPr>
          <a:xfrm>
            <a:off x="6833167" y="2292108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483768" y="1628800"/>
            <a:ext cx="4404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915816" y="1628800"/>
            <a:ext cx="0" cy="25321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533613" y="3829050"/>
            <a:ext cx="162" cy="3366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899018" y="4144672"/>
            <a:ext cx="644282" cy="34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/>
          <p:cNvGrpSpPr/>
          <p:nvPr/>
        </p:nvGrpSpPr>
        <p:grpSpPr>
          <a:xfrm>
            <a:off x="7363636" y="1521111"/>
            <a:ext cx="279313" cy="403223"/>
            <a:chOff x="7363636" y="1521111"/>
            <a:chExt cx="279313" cy="403223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7624643" y="1521111"/>
              <a:ext cx="0" cy="4032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7363636" y="1528157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7370094" y="1913698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7369858" y="2293091"/>
            <a:ext cx="279313" cy="403223"/>
            <a:chOff x="7363636" y="1521111"/>
            <a:chExt cx="279313" cy="403223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7624643" y="1521111"/>
              <a:ext cx="0" cy="4032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7363636" y="1528157"/>
              <a:ext cx="272855" cy="2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7370094" y="1913698"/>
              <a:ext cx="272855" cy="2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Прямая соединительная линия 77"/>
          <p:cNvCxnSpPr/>
          <p:nvPr/>
        </p:nvCxnSpPr>
        <p:spPr>
          <a:xfrm>
            <a:off x="2483768" y="2429395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4483199" y="2420888"/>
            <a:ext cx="1912" cy="17539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4245132" y="3831377"/>
            <a:ext cx="1640" cy="343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236858" y="4156936"/>
            <a:ext cx="240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5"/>
          <p:cNvGrpSpPr/>
          <p:nvPr/>
        </p:nvGrpSpPr>
        <p:grpSpPr>
          <a:xfrm>
            <a:off x="3059832" y="3068960"/>
            <a:ext cx="1276696" cy="936104"/>
            <a:chOff x="3059832" y="2924944"/>
            <a:chExt cx="1276696" cy="936104"/>
          </a:xfrm>
        </p:grpSpPr>
        <p:pic>
          <p:nvPicPr>
            <p:cNvPr id="6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7904" y="2924944"/>
              <a:ext cx="628624" cy="936104"/>
            </a:xfrm>
            <a:prstGeom prst="rect">
              <a:avLst/>
            </a:prstGeom>
            <a:noFill/>
          </p:spPr>
        </p:pic>
        <p:pic>
          <p:nvPicPr>
            <p:cNvPr id="7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2924944"/>
              <a:ext cx="628624" cy="93610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цепи управления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6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810090" cy="648072"/>
          </a:xfrm>
          <a:prstGeom prst="rect">
            <a:avLst/>
          </a:prstGeom>
          <a:noFill/>
        </p:spPr>
      </p:pic>
      <p:grpSp>
        <p:nvGrpSpPr>
          <p:cNvPr id="4" name="Группа 17"/>
          <p:cNvGrpSpPr/>
          <p:nvPr/>
        </p:nvGrpSpPr>
        <p:grpSpPr>
          <a:xfrm>
            <a:off x="1043608" y="1219371"/>
            <a:ext cx="796046" cy="2435052"/>
            <a:chOff x="2335794" y="1700808"/>
            <a:chExt cx="796046" cy="2961727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8"/>
          <p:cNvGrpSpPr/>
          <p:nvPr/>
        </p:nvGrpSpPr>
        <p:grpSpPr>
          <a:xfrm>
            <a:off x="565842" y="1268760"/>
            <a:ext cx="700984" cy="2383831"/>
            <a:chOff x="2335794" y="1700808"/>
            <a:chExt cx="796046" cy="2961727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03547" y="36277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 B  C  N</a:t>
            </a:r>
            <a:endParaRPr lang="ru-RU" sz="12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8" name="Стрелка вверх 27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634604" y="3385077"/>
            <a:ext cx="1693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634604" y="2276872"/>
            <a:ext cx="0" cy="112497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7"/>
          <p:cNvGrpSpPr/>
          <p:nvPr/>
        </p:nvGrpSpPr>
        <p:grpSpPr>
          <a:xfrm>
            <a:off x="1619672" y="2852936"/>
            <a:ext cx="1008112" cy="309497"/>
            <a:chOff x="1619672" y="3068960"/>
            <a:chExt cx="1008112" cy="309497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2" y="908719"/>
            <a:ext cx="374441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53"/>
          <p:cNvGrpSpPr/>
          <p:nvPr/>
        </p:nvGrpSpPr>
        <p:grpSpPr>
          <a:xfrm>
            <a:off x="5210070" y="1361552"/>
            <a:ext cx="973341" cy="170822"/>
            <a:chOff x="6151487" y="1641335"/>
            <a:chExt cx="886214" cy="894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6559756" y="1730156"/>
              <a:ext cx="47794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151487" y="1727445"/>
              <a:ext cx="429387" cy="1383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6575451" y="1641335"/>
              <a:ext cx="2136" cy="89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2"/>
          <p:cNvGrpSpPr/>
          <p:nvPr/>
        </p:nvGrpSpPr>
        <p:grpSpPr>
          <a:xfrm>
            <a:off x="1619672" y="1988840"/>
            <a:ext cx="1008112" cy="309497"/>
            <a:chOff x="1619672" y="3068960"/>
            <a:chExt cx="1008112" cy="309497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>
            <a:off x="6422263" y="1529950"/>
            <a:ext cx="6768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852823" y="1534049"/>
            <a:ext cx="153" cy="772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90"/>
          <p:cNvGrpSpPr/>
          <p:nvPr/>
        </p:nvGrpSpPr>
        <p:grpSpPr>
          <a:xfrm>
            <a:off x="2455969" y="2780928"/>
            <a:ext cx="1788485" cy="371788"/>
            <a:chOff x="2455969" y="2185655"/>
            <a:chExt cx="1788485" cy="1828651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2455969" y="2185655"/>
              <a:ext cx="1788485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4229558" y="2204864"/>
              <a:ext cx="0" cy="180944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 rot="10800000" flipV="1">
            <a:off x="3059832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57" name="TextBox 156"/>
          <p:cNvSpPr txBox="1"/>
          <p:nvPr/>
        </p:nvSpPr>
        <p:spPr>
          <a:xfrm rot="10800000" flipV="1">
            <a:off x="3707904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>
            <a:off x="6852129" y="2289277"/>
            <a:ext cx="0" cy="4061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>
            <a:off x="6833210" y="1916723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V="1">
            <a:off x="6842832" y="2692545"/>
            <a:ext cx="260147" cy="29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92080" y="4051089"/>
            <a:ext cx="3168352" cy="239774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0" bIns="0" rtlCol="0" anchor="ctr" anchorCtr="0">
            <a:spAutoFit/>
          </a:bodyPr>
          <a:lstStyle/>
          <a:p>
            <a:pPr algn="ctr"/>
            <a:r>
              <a:rPr lang="ru-RU" sz="1600" dirty="0" smtClean="0"/>
              <a:t>8. Соединяем клемму нормально разомкнутого дополнительного контакта контактора КМ</a:t>
            </a:r>
            <a:r>
              <a:rPr lang="en-US" sz="1600" dirty="0" smtClean="0"/>
              <a:t>1 </a:t>
            </a:r>
            <a:r>
              <a:rPr lang="ru-RU" sz="1600" dirty="0" smtClean="0"/>
              <a:t>к которой был подсоединен провод с кнопки </a:t>
            </a:r>
            <a:r>
              <a:rPr lang="en-US" sz="1600" dirty="0" smtClean="0"/>
              <a:t>SB</a:t>
            </a:r>
            <a:r>
              <a:rPr lang="ru-RU" sz="1600" dirty="0" smtClean="0"/>
              <a:t>2</a:t>
            </a:r>
            <a:r>
              <a:rPr lang="en-US" sz="1600" dirty="0" smtClean="0"/>
              <a:t> </a:t>
            </a:r>
            <a:r>
              <a:rPr lang="ru-RU" sz="1600" dirty="0" smtClean="0"/>
              <a:t>«вперед» в операции №6 с нормально замкнутым дополнительным контактом контактора </a:t>
            </a:r>
            <a:r>
              <a:rPr lang="ru-RU" sz="1600" dirty="0" smtClean="0">
                <a:solidFill>
                  <a:srgbClr val="FF0000"/>
                </a:solidFill>
              </a:rPr>
              <a:t>КМ2</a:t>
            </a:r>
            <a:r>
              <a:rPr lang="ru-RU" sz="1600" dirty="0" smtClean="0"/>
              <a:t>!</a:t>
            </a:r>
          </a:p>
          <a:p>
            <a:endParaRPr lang="ru-RU" sz="1600" dirty="0"/>
          </a:p>
        </p:txBody>
      </p:sp>
      <p:grpSp>
        <p:nvGrpSpPr>
          <p:cNvPr id="10" name="Группа 62"/>
          <p:cNvGrpSpPr/>
          <p:nvPr/>
        </p:nvGrpSpPr>
        <p:grpSpPr>
          <a:xfrm>
            <a:off x="2447553" y="1944805"/>
            <a:ext cx="1133282" cy="1202301"/>
            <a:chOff x="2447553" y="1590675"/>
            <a:chExt cx="1133282" cy="1556432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447553" y="1600200"/>
              <a:ext cx="1133282" cy="682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567843" y="1590675"/>
              <a:ext cx="0" cy="15564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Прямая соединительная линия 66"/>
          <p:cNvCxnSpPr/>
          <p:nvPr/>
        </p:nvCxnSpPr>
        <p:spPr>
          <a:xfrm>
            <a:off x="6833167" y="2292108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483768" y="1628800"/>
            <a:ext cx="4404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915816" y="1628800"/>
            <a:ext cx="0" cy="25321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533613" y="3829050"/>
            <a:ext cx="162" cy="3366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899018" y="4144672"/>
            <a:ext cx="644282" cy="34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62"/>
          <p:cNvGrpSpPr/>
          <p:nvPr/>
        </p:nvGrpSpPr>
        <p:grpSpPr>
          <a:xfrm>
            <a:off x="7363636" y="1521111"/>
            <a:ext cx="279313" cy="399129"/>
            <a:chOff x="7363636" y="1521111"/>
            <a:chExt cx="279313" cy="403223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7624643" y="1521111"/>
              <a:ext cx="0" cy="4032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7363636" y="1528157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7370094" y="1913698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Прямая соединительная линия 69"/>
          <p:cNvCxnSpPr/>
          <p:nvPr/>
        </p:nvCxnSpPr>
        <p:spPr>
          <a:xfrm>
            <a:off x="7369858" y="2300137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Группа 100"/>
          <p:cNvGrpSpPr/>
          <p:nvPr/>
        </p:nvGrpSpPr>
        <p:grpSpPr>
          <a:xfrm>
            <a:off x="7376316" y="2293091"/>
            <a:ext cx="272855" cy="415829"/>
            <a:chOff x="7376316" y="2293091"/>
            <a:chExt cx="272855" cy="403223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7630865" y="2293091"/>
              <a:ext cx="0" cy="4032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7376316" y="2685678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Прямая соединительная линия 77"/>
          <p:cNvCxnSpPr/>
          <p:nvPr/>
        </p:nvCxnSpPr>
        <p:spPr>
          <a:xfrm>
            <a:off x="2483768" y="2429395"/>
            <a:ext cx="20162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4483199" y="2420888"/>
            <a:ext cx="1912" cy="17539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4245132" y="3831377"/>
            <a:ext cx="1640" cy="34341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236858" y="4156936"/>
            <a:ext cx="24071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89"/>
          <p:cNvGrpSpPr/>
          <p:nvPr/>
        </p:nvGrpSpPr>
        <p:grpSpPr>
          <a:xfrm>
            <a:off x="3203848" y="4293096"/>
            <a:ext cx="1368152" cy="770752"/>
            <a:chOff x="2987824" y="3140968"/>
            <a:chExt cx="1368152" cy="770752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35896" y="3140968"/>
              <a:ext cx="720080" cy="77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7824" y="3140968"/>
              <a:ext cx="720080" cy="77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3" name="Прямая соединительная линия 82"/>
          <p:cNvCxnSpPr/>
          <p:nvPr/>
        </p:nvCxnSpPr>
        <p:spPr>
          <a:xfrm>
            <a:off x="3635896" y="4077072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68" idx="0"/>
          </p:cNvCxnSpPr>
          <p:nvPr/>
        </p:nvCxnSpPr>
        <p:spPr>
          <a:xfrm>
            <a:off x="3563888" y="4149080"/>
            <a:ext cx="648072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210764" y="4278630"/>
            <a:ext cx="0" cy="1958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3569970" y="3817278"/>
            <a:ext cx="3378" cy="3470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rot="10800000" flipV="1">
            <a:off x="2699792" y="4509120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99" name="TextBox 98"/>
          <p:cNvSpPr txBox="1"/>
          <p:nvPr/>
        </p:nvSpPr>
        <p:spPr>
          <a:xfrm rot="10800000" flipV="1">
            <a:off x="4427984" y="4509120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grpSp>
        <p:nvGrpSpPr>
          <p:cNvPr id="108" name="Группа 107"/>
          <p:cNvGrpSpPr/>
          <p:nvPr/>
        </p:nvGrpSpPr>
        <p:grpSpPr>
          <a:xfrm>
            <a:off x="7370064" y="1514247"/>
            <a:ext cx="365760" cy="434690"/>
            <a:chOff x="7370064" y="1514247"/>
            <a:chExt cx="365760" cy="434690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7370064" y="1514247"/>
              <a:ext cx="302621" cy="434690"/>
              <a:chOff x="7376316" y="2293091"/>
              <a:chExt cx="272855" cy="403223"/>
            </a:xfrm>
          </p:grpSpPr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7630865" y="2293091"/>
                <a:ext cx="0" cy="40322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7376316" y="2685678"/>
                <a:ext cx="272855" cy="20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7637613" y="1533494"/>
              <a:ext cx="9821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5"/>
          <p:cNvGrpSpPr/>
          <p:nvPr/>
        </p:nvGrpSpPr>
        <p:grpSpPr>
          <a:xfrm>
            <a:off x="3059832" y="3068960"/>
            <a:ext cx="1276696" cy="936104"/>
            <a:chOff x="3059832" y="2924944"/>
            <a:chExt cx="1276696" cy="936104"/>
          </a:xfrm>
        </p:grpSpPr>
        <p:pic>
          <p:nvPicPr>
            <p:cNvPr id="6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7904" y="2924944"/>
              <a:ext cx="628624" cy="936104"/>
            </a:xfrm>
            <a:prstGeom prst="rect">
              <a:avLst/>
            </a:prstGeom>
            <a:noFill/>
          </p:spPr>
        </p:pic>
        <p:pic>
          <p:nvPicPr>
            <p:cNvPr id="7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2924944"/>
              <a:ext cx="628624" cy="93610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цепи управления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6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810090" cy="648072"/>
          </a:xfrm>
          <a:prstGeom prst="rect">
            <a:avLst/>
          </a:prstGeom>
          <a:noFill/>
        </p:spPr>
      </p:pic>
      <p:grpSp>
        <p:nvGrpSpPr>
          <p:cNvPr id="4" name="Группа 17"/>
          <p:cNvGrpSpPr/>
          <p:nvPr/>
        </p:nvGrpSpPr>
        <p:grpSpPr>
          <a:xfrm>
            <a:off x="1043608" y="1219371"/>
            <a:ext cx="796046" cy="2435052"/>
            <a:chOff x="2335794" y="1700808"/>
            <a:chExt cx="796046" cy="2961727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8"/>
          <p:cNvGrpSpPr/>
          <p:nvPr/>
        </p:nvGrpSpPr>
        <p:grpSpPr>
          <a:xfrm>
            <a:off x="565842" y="1268760"/>
            <a:ext cx="700984" cy="2383831"/>
            <a:chOff x="2335794" y="1700808"/>
            <a:chExt cx="796046" cy="2961727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03547" y="36277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 B  C  N</a:t>
            </a:r>
            <a:endParaRPr lang="ru-RU" sz="12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28" name="Стрелка вверх 27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634604" y="3385077"/>
            <a:ext cx="1693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634604" y="2276872"/>
            <a:ext cx="0" cy="112497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7"/>
          <p:cNvGrpSpPr/>
          <p:nvPr/>
        </p:nvGrpSpPr>
        <p:grpSpPr>
          <a:xfrm>
            <a:off x="1619672" y="2852936"/>
            <a:ext cx="1008112" cy="309497"/>
            <a:chOff x="1619672" y="3068960"/>
            <a:chExt cx="1008112" cy="309497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2" y="908719"/>
            <a:ext cx="374441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53"/>
          <p:cNvGrpSpPr/>
          <p:nvPr/>
        </p:nvGrpSpPr>
        <p:grpSpPr>
          <a:xfrm>
            <a:off x="5210070" y="1361552"/>
            <a:ext cx="973341" cy="170822"/>
            <a:chOff x="6151487" y="1641335"/>
            <a:chExt cx="886214" cy="894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6559756" y="1730156"/>
              <a:ext cx="47794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151487" y="1727445"/>
              <a:ext cx="429387" cy="1383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6575451" y="1641335"/>
              <a:ext cx="2136" cy="89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2"/>
          <p:cNvGrpSpPr/>
          <p:nvPr/>
        </p:nvGrpSpPr>
        <p:grpSpPr>
          <a:xfrm>
            <a:off x="1619672" y="1988840"/>
            <a:ext cx="1008112" cy="309497"/>
            <a:chOff x="1619672" y="3068960"/>
            <a:chExt cx="1008112" cy="309497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>
            <a:off x="6422263" y="1529950"/>
            <a:ext cx="6768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852823" y="1534049"/>
            <a:ext cx="153" cy="772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90"/>
          <p:cNvGrpSpPr/>
          <p:nvPr/>
        </p:nvGrpSpPr>
        <p:grpSpPr>
          <a:xfrm>
            <a:off x="2455969" y="2780928"/>
            <a:ext cx="1788485" cy="371788"/>
            <a:chOff x="2455969" y="2185655"/>
            <a:chExt cx="1788485" cy="1828651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2455969" y="2185655"/>
              <a:ext cx="1788485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4229558" y="2204864"/>
              <a:ext cx="0" cy="180944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 rot="10800000" flipV="1">
            <a:off x="3059832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57" name="TextBox 156"/>
          <p:cNvSpPr txBox="1"/>
          <p:nvPr/>
        </p:nvSpPr>
        <p:spPr>
          <a:xfrm rot="10800000" flipV="1">
            <a:off x="3707904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>
            <a:off x="6852129" y="2289277"/>
            <a:ext cx="0" cy="4061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>
            <a:off x="6833210" y="1916723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V="1">
            <a:off x="6842832" y="2692545"/>
            <a:ext cx="260147" cy="29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92080" y="4051089"/>
            <a:ext cx="3168352" cy="239774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0" bIns="0" rtlCol="0" anchor="ctr" anchorCtr="0">
            <a:spAutoFit/>
          </a:bodyPr>
          <a:lstStyle/>
          <a:p>
            <a:pPr algn="ctr"/>
            <a:r>
              <a:rPr lang="ru-RU" sz="1600" dirty="0" smtClean="0"/>
              <a:t>9. Соединяем клемму нормально разомкнутого дополнительного контакта контактора КМ2</a:t>
            </a:r>
            <a:r>
              <a:rPr lang="en-US" sz="1600" dirty="0" smtClean="0"/>
              <a:t> </a:t>
            </a:r>
            <a:r>
              <a:rPr lang="ru-RU" sz="1600" dirty="0" smtClean="0"/>
              <a:t>к которой был подсоединен провод с кнопки </a:t>
            </a:r>
            <a:r>
              <a:rPr lang="en-US" sz="1600" dirty="0" smtClean="0"/>
              <a:t>SB</a:t>
            </a:r>
            <a:r>
              <a:rPr lang="ru-RU" sz="1600" dirty="0" smtClean="0"/>
              <a:t>3</a:t>
            </a:r>
            <a:r>
              <a:rPr lang="en-US" sz="1600" dirty="0" smtClean="0"/>
              <a:t> </a:t>
            </a:r>
            <a:r>
              <a:rPr lang="ru-RU" sz="1600" dirty="0" smtClean="0"/>
              <a:t>«назад» в операции №7 с нормально замкнутым дополнительным контактом контактора </a:t>
            </a:r>
            <a:r>
              <a:rPr lang="ru-RU" sz="1600" dirty="0" smtClean="0">
                <a:solidFill>
                  <a:srgbClr val="FF0000"/>
                </a:solidFill>
              </a:rPr>
              <a:t>КМ1</a:t>
            </a:r>
            <a:r>
              <a:rPr lang="ru-RU" sz="1600" dirty="0" smtClean="0"/>
              <a:t>!</a:t>
            </a:r>
          </a:p>
          <a:p>
            <a:endParaRPr lang="ru-RU" sz="1600" dirty="0"/>
          </a:p>
        </p:txBody>
      </p:sp>
      <p:grpSp>
        <p:nvGrpSpPr>
          <p:cNvPr id="10" name="Группа 62"/>
          <p:cNvGrpSpPr/>
          <p:nvPr/>
        </p:nvGrpSpPr>
        <p:grpSpPr>
          <a:xfrm>
            <a:off x="2447553" y="1944805"/>
            <a:ext cx="1133282" cy="1202301"/>
            <a:chOff x="2447553" y="1590675"/>
            <a:chExt cx="1133282" cy="1556432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447553" y="1600200"/>
              <a:ext cx="1133282" cy="682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567843" y="1590675"/>
              <a:ext cx="0" cy="15564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Прямая соединительная линия 66"/>
          <p:cNvCxnSpPr/>
          <p:nvPr/>
        </p:nvCxnSpPr>
        <p:spPr>
          <a:xfrm>
            <a:off x="6833167" y="2292108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483768" y="1628800"/>
            <a:ext cx="4404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915816" y="1628800"/>
            <a:ext cx="0" cy="25321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533613" y="3829050"/>
            <a:ext cx="162" cy="3366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899018" y="4144672"/>
            <a:ext cx="644282" cy="34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62"/>
          <p:cNvGrpSpPr/>
          <p:nvPr/>
        </p:nvGrpSpPr>
        <p:grpSpPr>
          <a:xfrm>
            <a:off x="7363636" y="1521111"/>
            <a:ext cx="279313" cy="399129"/>
            <a:chOff x="7363636" y="1521111"/>
            <a:chExt cx="279313" cy="403223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7624643" y="1521111"/>
              <a:ext cx="0" cy="4032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7363636" y="1528157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7370094" y="1913698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Прямая соединительная линия 69"/>
          <p:cNvCxnSpPr/>
          <p:nvPr/>
        </p:nvCxnSpPr>
        <p:spPr>
          <a:xfrm>
            <a:off x="7369858" y="2300137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00"/>
          <p:cNvGrpSpPr/>
          <p:nvPr/>
        </p:nvGrpSpPr>
        <p:grpSpPr>
          <a:xfrm>
            <a:off x="7376316" y="2293091"/>
            <a:ext cx="272855" cy="415829"/>
            <a:chOff x="7376316" y="2293091"/>
            <a:chExt cx="272855" cy="403223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7630865" y="2293091"/>
              <a:ext cx="0" cy="4032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7376316" y="2685678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Прямая соединительная линия 77"/>
          <p:cNvCxnSpPr/>
          <p:nvPr/>
        </p:nvCxnSpPr>
        <p:spPr>
          <a:xfrm>
            <a:off x="2483768" y="2429395"/>
            <a:ext cx="20162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4483199" y="2420888"/>
            <a:ext cx="1912" cy="17539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4245132" y="3831377"/>
            <a:ext cx="1640" cy="34341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236858" y="4156936"/>
            <a:ext cx="24071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89"/>
          <p:cNvGrpSpPr/>
          <p:nvPr/>
        </p:nvGrpSpPr>
        <p:grpSpPr>
          <a:xfrm>
            <a:off x="3203848" y="4293096"/>
            <a:ext cx="1368152" cy="770752"/>
            <a:chOff x="2987824" y="3140968"/>
            <a:chExt cx="1368152" cy="770752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35896" y="3140968"/>
              <a:ext cx="720080" cy="77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7824" y="3140968"/>
              <a:ext cx="720080" cy="77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3" name="Прямая соединительная линия 82"/>
          <p:cNvCxnSpPr/>
          <p:nvPr/>
        </p:nvCxnSpPr>
        <p:spPr>
          <a:xfrm>
            <a:off x="3635896" y="4077072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68" idx="0"/>
          </p:cNvCxnSpPr>
          <p:nvPr/>
        </p:nvCxnSpPr>
        <p:spPr>
          <a:xfrm>
            <a:off x="3563888" y="4149080"/>
            <a:ext cx="648072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210764" y="4278630"/>
            <a:ext cx="0" cy="195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3569970" y="3817278"/>
            <a:ext cx="3378" cy="3470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rot="10800000" flipV="1">
            <a:off x="2699792" y="4509120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99" name="TextBox 98"/>
          <p:cNvSpPr txBox="1"/>
          <p:nvPr/>
        </p:nvSpPr>
        <p:spPr>
          <a:xfrm rot="10800000" flipV="1">
            <a:off x="4427984" y="4509120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7654924" y="2285876"/>
            <a:ext cx="0" cy="4346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7372226" y="2720975"/>
            <a:ext cx="302621" cy="21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7636718" y="2299345"/>
            <a:ext cx="982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7485729" y="1528570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4205845" y="3828254"/>
            <a:ext cx="3378" cy="3470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562823" y="4266955"/>
            <a:ext cx="0" cy="1958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3549056" y="4160850"/>
            <a:ext cx="680866" cy="121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5"/>
          <p:cNvGrpSpPr/>
          <p:nvPr/>
        </p:nvGrpSpPr>
        <p:grpSpPr>
          <a:xfrm>
            <a:off x="3059832" y="3068960"/>
            <a:ext cx="1276696" cy="936104"/>
            <a:chOff x="3059832" y="2924944"/>
            <a:chExt cx="1276696" cy="936104"/>
          </a:xfrm>
        </p:grpSpPr>
        <p:pic>
          <p:nvPicPr>
            <p:cNvPr id="6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7904" y="2924944"/>
              <a:ext cx="628624" cy="936104"/>
            </a:xfrm>
            <a:prstGeom prst="rect">
              <a:avLst/>
            </a:prstGeom>
            <a:noFill/>
          </p:spPr>
        </p:pic>
        <p:pic>
          <p:nvPicPr>
            <p:cNvPr id="7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2924944"/>
              <a:ext cx="628624" cy="93610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цепи управления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6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810090" cy="648072"/>
          </a:xfrm>
          <a:prstGeom prst="rect">
            <a:avLst/>
          </a:prstGeom>
          <a:noFill/>
        </p:spPr>
      </p:pic>
      <p:grpSp>
        <p:nvGrpSpPr>
          <p:cNvPr id="4" name="Группа 17"/>
          <p:cNvGrpSpPr/>
          <p:nvPr/>
        </p:nvGrpSpPr>
        <p:grpSpPr>
          <a:xfrm>
            <a:off x="1043608" y="1219371"/>
            <a:ext cx="796046" cy="2435052"/>
            <a:chOff x="2335794" y="1700808"/>
            <a:chExt cx="796046" cy="2961727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8"/>
          <p:cNvGrpSpPr/>
          <p:nvPr/>
        </p:nvGrpSpPr>
        <p:grpSpPr>
          <a:xfrm>
            <a:off x="565842" y="1268760"/>
            <a:ext cx="700984" cy="2383831"/>
            <a:chOff x="2335794" y="1700808"/>
            <a:chExt cx="796046" cy="2961727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03547" y="36277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 B  C  N</a:t>
            </a:r>
            <a:endParaRPr lang="ru-RU" sz="12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28" name="Стрелка вверх 27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634604" y="3385077"/>
            <a:ext cx="1693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634604" y="2276872"/>
            <a:ext cx="0" cy="112497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7"/>
          <p:cNvGrpSpPr/>
          <p:nvPr/>
        </p:nvGrpSpPr>
        <p:grpSpPr>
          <a:xfrm>
            <a:off x="1619672" y="2852936"/>
            <a:ext cx="1008112" cy="309497"/>
            <a:chOff x="1619672" y="3068960"/>
            <a:chExt cx="1008112" cy="309497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2" y="908719"/>
            <a:ext cx="374441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53"/>
          <p:cNvGrpSpPr/>
          <p:nvPr/>
        </p:nvGrpSpPr>
        <p:grpSpPr>
          <a:xfrm>
            <a:off x="5210070" y="1361552"/>
            <a:ext cx="973341" cy="170822"/>
            <a:chOff x="6151487" y="1641335"/>
            <a:chExt cx="886214" cy="894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6559756" y="1730156"/>
              <a:ext cx="47794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151487" y="1727445"/>
              <a:ext cx="429387" cy="1383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6575451" y="1641335"/>
              <a:ext cx="2136" cy="89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2"/>
          <p:cNvGrpSpPr/>
          <p:nvPr/>
        </p:nvGrpSpPr>
        <p:grpSpPr>
          <a:xfrm>
            <a:off x="1619672" y="1988840"/>
            <a:ext cx="1008112" cy="309497"/>
            <a:chOff x="1619672" y="3068960"/>
            <a:chExt cx="1008112" cy="309497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>
            <a:off x="6422263" y="1529950"/>
            <a:ext cx="6768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852823" y="1534049"/>
            <a:ext cx="153" cy="772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90"/>
          <p:cNvGrpSpPr/>
          <p:nvPr/>
        </p:nvGrpSpPr>
        <p:grpSpPr>
          <a:xfrm>
            <a:off x="2455969" y="2780928"/>
            <a:ext cx="1788485" cy="371788"/>
            <a:chOff x="2455969" y="2185655"/>
            <a:chExt cx="1788485" cy="1828651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2455969" y="2185655"/>
              <a:ext cx="1788485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4229558" y="2204864"/>
              <a:ext cx="0" cy="180944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 rot="10800000" flipV="1">
            <a:off x="3059832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57" name="TextBox 156"/>
          <p:cNvSpPr txBox="1"/>
          <p:nvPr/>
        </p:nvSpPr>
        <p:spPr>
          <a:xfrm rot="10800000" flipV="1">
            <a:off x="3707904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>
            <a:off x="6852129" y="2289277"/>
            <a:ext cx="0" cy="4061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>
            <a:off x="6833210" y="1916723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V="1">
            <a:off x="6842832" y="2692545"/>
            <a:ext cx="260147" cy="29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92080" y="4420421"/>
            <a:ext cx="3168352" cy="165908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0" bIns="0" rtlCol="0" anchor="ctr" anchorCtr="0">
            <a:spAutoFit/>
          </a:bodyPr>
          <a:lstStyle/>
          <a:p>
            <a:pPr algn="ctr"/>
            <a:r>
              <a:rPr lang="ru-RU" sz="1600" dirty="0" smtClean="0"/>
              <a:t>10. Соединяем свободную клемму нормально замкнутого дополнительного контакта контактора КМ2</a:t>
            </a:r>
            <a:r>
              <a:rPr lang="en-US" sz="1600" dirty="0" smtClean="0"/>
              <a:t> </a:t>
            </a:r>
            <a:r>
              <a:rPr lang="ru-RU" sz="1600" dirty="0" smtClean="0"/>
              <a:t>с катушкой контактора </a:t>
            </a:r>
            <a:r>
              <a:rPr lang="ru-RU" sz="1600" dirty="0" smtClean="0">
                <a:solidFill>
                  <a:srgbClr val="FF0000"/>
                </a:solidFill>
              </a:rPr>
              <a:t>КМ1</a:t>
            </a:r>
            <a:r>
              <a:rPr lang="ru-RU" sz="1600" dirty="0" smtClean="0"/>
              <a:t>!</a:t>
            </a:r>
          </a:p>
          <a:p>
            <a:endParaRPr lang="ru-RU" sz="1600" dirty="0"/>
          </a:p>
        </p:txBody>
      </p:sp>
      <p:grpSp>
        <p:nvGrpSpPr>
          <p:cNvPr id="10" name="Группа 62"/>
          <p:cNvGrpSpPr/>
          <p:nvPr/>
        </p:nvGrpSpPr>
        <p:grpSpPr>
          <a:xfrm>
            <a:off x="2447553" y="1944805"/>
            <a:ext cx="1133282" cy="1202301"/>
            <a:chOff x="2447553" y="1590675"/>
            <a:chExt cx="1133282" cy="1556432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447553" y="1600200"/>
              <a:ext cx="1133282" cy="682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567843" y="1590675"/>
              <a:ext cx="0" cy="15564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Прямая соединительная линия 66"/>
          <p:cNvCxnSpPr/>
          <p:nvPr/>
        </p:nvCxnSpPr>
        <p:spPr>
          <a:xfrm>
            <a:off x="6833167" y="2292108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483768" y="1628800"/>
            <a:ext cx="4404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915816" y="1628800"/>
            <a:ext cx="0" cy="25321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533613" y="3829050"/>
            <a:ext cx="162" cy="3366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899018" y="4144672"/>
            <a:ext cx="644282" cy="34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62"/>
          <p:cNvGrpSpPr/>
          <p:nvPr/>
        </p:nvGrpSpPr>
        <p:grpSpPr>
          <a:xfrm>
            <a:off x="7363636" y="1521111"/>
            <a:ext cx="279313" cy="399129"/>
            <a:chOff x="7363636" y="1521111"/>
            <a:chExt cx="279313" cy="403223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7624643" y="1521111"/>
              <a:ext cx="0" cy="4032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7363636" y="1528157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7370094" y="1913698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Прямая соединительная линия 69"/>
          <p:cNvCxnSpPr/>
          <p:nvPr/>
        </p:nvCxnSpPr>
        <p:spPr>
          <a:xfrm>
            <a:off x="7369858" y="2300137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00"/>
          <p:cNvGrpSpPr/>
          <p:nvPr/>
        </p:nvGrpSpPr>
        <p:grpSpPr>
          <a:xfrm>
            <a:off x="7376316" y="2293091"/>
            <a:ext cx="272855" cy="415829"/>
            <a:chOff x="7376316" y="2293091"/>
            <a:chExt cx="272855" cy="403223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7630865" y="2293091"/>
              <a:ext cx="0" cy="4032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7376316" y="2685678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Прямая соединительная линия 77"/>
          <p:cNvCxnSpPr/>
          <p:nvPr/>
        </p:nvCxnSpPr>
        <p:spPr>
          <a:xfrm>
            <a:off x="2483768" y="2429395"/>
            <a:ext cx="20162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4483199" y="2420888"/>
            <a:ext cx="1912" cy="17539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4245132" y="3831377"/>
            <a:ext cx="1640" cy="34341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236858" y="4156936"/>
            <a:ext cx="24071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89"/>
          <p:cNvGrpSpPr/>
          <p:nvPr/>
        </p:nvGrpSpPr>
        <p:grpSpPr>
          <a:xfrm>
            <a:off x="3203848" y="4293096"/>
            <a:ext cx="1368152" cy="770752"/>
            <a:chOff x="2987824" y="3140968"/>
            <a:chExt cx="1368152" cy="770752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35896" y="3140968"/>
              <a:ext cx="720080" cy="77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7824" y="3140968"/>
              <a:ext cx="720080" cy="77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3" name="Прямая соединительная линия 82"/>
          <p:cNvCxnSpPr/>
          <p:nvPr/>
        </p:nvCxnSpPr>
        <p:spPr>
          <a:xfrm>
            <a:off x="3635896" y="4077072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68" idx="0"/>
          </p:cNvCxnSpPr>
          <p:nvPr/>
        </p:nvCxnSpPr>
        <p:spPr>
          <a:xfrm>
            <a:off x="3563888" y="4149080"/>
            <a:ext cx="648072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210764" y="4278630"/>
            <a:ext cx="0" cy="195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3569970" y="3817278"/>
            <a:ext cx="3378" cy="3470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rot="10800000" flipV="1">
            <a:off x="2699792" y="4509120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99" name="TextBox 98"/>
          <p:cNvSpPr txBox="1"/>
          <p:nvPr/>
        </p:nvSpPr>
        <p:spPr>
          <a:xfrm rot="10800000" flipV="1">
            <a:off x="4427984" y="4509120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7485729" y="1528570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4205845" y="3828254"/>
            <a:ext cx="3378" cy="3470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562823" y="4266955"/>
            <a:ext cx="0" cy="195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3549056" y="4160850"/>
            <a:ext cx="680866" cy="1217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Группа 122"/>
          <p:cNvGrpSpPr/>
          <p:nvPr/>
        </p:nvGrpSpPr>
        <p:grpSpPr>
          <a:xfrm>
            <a:off x="2106847" y="5172943"/>
            <a:ext cx="2626804" cy="1198286"/>
            <a:chOff x="1982040" y="5346465"/>
            <a:chExt cx="2626804" cy="1198286"/>
          </a:xfrm>
        </p:grpSpPr>
        <p:grpSp>
          <p:nvGrpSpPr>
            <p:cNvPr id="91" name="Группа 63"/>
            <p:cNvGrpSpPr/>
            <p:nvPr/>
          </p:nvGrpSpPr>
          <p:grpSpPr>
            <a:xfrm rot="1913452" flipV="1">
              <a:off x="3100293" y="5415361"/>
              <a:ext cx="1508551" cy="1129390"/>
              <a:chOff x="3521641" y="1004401"/>
              <a:chExt cx="2368873" cy="1520051"/>
            </a:xfrm>
          </p:grpSpPr>
          <p:pic>
            <p:nvPicPr>
              <p:cNvPr id="97" name="Picture 8" descr="D:\д\Методразработки\Практическое руководство по монтажу схем\images (16)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1054729">
                <a:off x="3863659" y="1004401"/>
                <a:ext cx="1304071" cy="1164065"/>
              </a:xfrm>
              <a:prstGeom prst="rect">
                <a:avLst/>
              </a:prstGeom>
              <a:noFill/>
            </p:spPr>
          </p:pic>
          <p:sp>
            <p:nvSpPr>
              <p:cNvPr id="100" name="TextBox 99"/>
              <p:cNvSpPr txBox="1"/>
              <p:nvPr/>
            </p:nvSpPr>
            <p:spPr>
              <a:xfrm rot="12713452">
                <a:off x="4522075" y="2110213"/>
                <a:ext cx="1368439" cy="414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А2</a:t>
                </a:r>
                <a:endParaRPr lang="ru-RU" sz="14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 rot="12713452">
                <a:off x="3521641" y="1487703"/>
                <a:ext cx="1356887" cy="41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А1</a:t>
                </a:r>
                <a:endParaRPr lang="ru-RU" sz="1400" dirty="0"/>
              </a:p>
            </p:txBody>
          </p:sp>
        </p:grpSp>
        <p:grpSp>
          <p:nvGrpSpPr>
            <p:cNvPr id="92" name="Группа 63"/>
            <p:cNvGrpSpPr/>
            <p:nvPr/>
          </p:nvGrpSpPr>
          <p:grpSpPr>
            <a:xfrm rot="1913452" flipV="1">
              <a:off x="1982040" y="5346465"/>
              <a:ext cx="1694014" cy="1167432"/>
              <a:chOff x="3439497" y="1004401"/>
              <a:chExt cx="2660103" cy="1571252"/>
            </a:xfrm>
          </p:grpSpPr>
          <p:pic>
            <p:nvPicPr>
              <p:cNvPr id="94" name="Picture 8" descr="D:\д\Методразработки\Практическое руководство по монтажу схем\images (16)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1054729">
                <a:off x="3863659" y="1004401"/>
                <a:ext cx="1304071" cy="1164065"/>
              </a:xfrm>
              <a:prstGeom prst="rect">
                <a:avLst/>
              </a:prstGeom>
              <a:noFill/>
            </p:spPr>
          </p:pic>
          <p:sp>
            <p:nvSpPr>
              <p:cNvPr id="95" name="TextBox 94"/>
              <p:cNvSpPr txBox="1"/>
              <p:nvPr/>
            </p:nvSpPr>
            <p:spPr>
              <a:xfrm rot="12713452">
                <a:off x="4505011" y="2161414"/>
                <a:ext cx="1594589" cy="414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А2</a:t>
                </a:r>
                <a:endParaRPr lang="ru-RU" sz="14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rot="12713452">
                <a:off x="3439497" y="1208098"/>
                <a:ext cx="746007" cy="41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А1</a:t>
                </a:r>
                <a:endParaRPr lang="ru-RU" sz="1400" dirty="0"/>
              </a:p>
            </p:txBody>
          </p:sp>
        </p:grpSp>
      </p:grpSp>
      <p:cxnSp>
        <p:nvCxnSpPr>
          <p:cNvPr id="106" name="Прямая соединительная линия 105"/>
          <p:cNvCxnSpPr/>
          <p:nvPr/>
        </p:nvCxnSpPr>
        <p:spPr>
          <a:xfrm>
            <a:off x="2844660" y="5222833"/>
            <a:ext cx="0" cy="2888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2834226" y="5232385"/>
            <a:ext cx="1439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254438" y="4952010"/>
            <a:ext cx="0" cy="295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0800000" flipV="1">
            <a:off x="2411760" y="6165304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10" name="TextBox 109"/>
          <p:cNvSpPr txBox="1"/>
          <p:nvPr/>
        </p:nvSpPr>
        <p:spPr>
          <a:xfrm rot="10800000" flipV="1">
            <a:off x="3491880" y="6165304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7967819" y="1533654"/>
            <a:ext cx="210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5"/>
          <p:cNvGrpSpPr/>
          <p:nvPr/>
        </p:nvGrpSpPr>
        <p:grpSpPr>
          <a:xfrm>
            <a:off x="3059832" y="3068960"/>
            <a:ext cx="1276696" cy="936104"/>
            <a:chOff x="3059832" y="2924944"/>
            <a:chExt cx="1276696" cy="936104"/>
          </a:xfrm>
        </p:grpSpPr>
        <p:pic>
          <p:nvPicPr>
            <p:cNvPr id="6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7904" y="2924944"/>
              <a:ext cx="628624" cy="936104"/>
            </a:xfrm>
            <a:prstGeom prst="rect">
              <a:avLst/>
            </a:prstGeom>
            <a:noFill/>
          </p:spPr>
        </p:pic>
        <p:pic>
          <p:nvPicPr>
            <p:cNvPr id="7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2924944"/>
              <a:ext cx="628624" cy="93610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цепи управления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6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810090" cy="648072"/>
          </a:xfrm>
          <a:prstGeom prst="rect">
            <a:avLst/>
          </a:prstGeom>
          <a:noFill/>
        </p:spPr>
      </p:pic>
      <p:grpSp>
        <p:nvGrpSpPr>
          <p:cNvPr id="4" name="Группа 17"/>
          <p:cNvGrpSpPr/>
          <p:nvPr/>
        </p:nvGrpSpPr>
        <p:grpSpPr>
          <a:xfrm>
            <a:off x="1043608" y="1219371"/>
            <a:ext cx="796046" cy="2435052"/>
            <a:chOff x="2335794" y="1700808"/>
            <a:chExt cx="796046" cy="2961727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8"/>
          <p:cNvGrpSpPr/>
          <p:nvPr/>
        </p:nvGrpSpPr>
        <p:grpSpPr>
          <a:xfrm>
            <a:off x="565842" y="1268760"/>
            <a:ext cx="700984" cy="2383831"/>
            <a:chOff x="2335794" y="1700808"/>
            <a:chExt cx="796046" cy="2961727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03547" y="36277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 B  C  N</a:t>
            </a:r>
            <a:endParaRPr lang="ru-RU" sz="12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28" name="Стрелка вверх 27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634604" y="3385077"/>
            <a:ext cx="1693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634604" y="2276872"/>
            <a:ext cx="0" cy="112497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7"/>
          <p:cNvGrpSpPr/>
          <p:nvPr/>
        </p:nvGrpSpPr>
        <p:grpSpPr>
          <a:xfrm>
            <a:off x="1619672" y="2852936"/>
            <a:ext cx="1008112" cy="309497"/>
            <a:chOff x="1619672" y="3068960"/>
            <a:chExt cx="1008112" cy="309497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2" y="908719"/>
            <a:ext cx="374441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53"/>
          <p:cNvGrpSpPr/>
          <p:nvPr/>
        </p:nvGrpSpPr>
        <p:grpSpPr>
          <a:xfrm>
            <a:off x="5210070" y="1361552"/>
            <a:ext cx="973341" cy="170822"/>
            <a:chOff x="6151487" y="1641335"/>
            <a:chExt cx="886214" cy="894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6559756" y="1730156"/>
              <a:ext cx="47794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151487" y="1727445"/>
              <a:ext cx="429387" cy="1383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6575451" y="1641335"/>
              <a:ext cx="2136" cy="89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2"/>
          <p:cNvGrpSpPr/>
          <p:nvPr/>
        </p:nvGrpSpPr>
        <p:grpSpPr>
          <a:xfrm>
            <a:off x="1619672" y="1988840"/>
            <a:ext cx="1008112" cy="309497"/>
            <a:chOff x="1619672" y="3068960"/>
            <a:chExt cx="1008112" cy="309497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>
            <a:off x="6422263" y="1529950"/>
            <a:ext cx="6768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852823" y="1534049"/>
            <a:ext cx="153" cy="772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90"/>
          <p:cNvGrpSpPr/>
          <p:nvPr/>
        </p:nvGrpSpPr>
        <p:grpSpPr>
          <a:xfrm>
            <a:off x="2455969" y="2780928"/>
            <a:ext cx="1788485" cy="371788"/>
            <a:chOff x="2455969" y="2185655"/>
            <a:chExt cx="1788485" cy="1828651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2455969" y="2185655"/>
              <a:ext cx="1788485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4229558" y="2204864"/>
              <a:ext cx="0" cy="180944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 rot="10800000" flipV="1">
            <a:off x="3059832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57" name="TextBox 156"/>
          <p:cNvSpPr txBox="1"/>
          <p:nvPr/>
        </p:nvSpPr>
        <p:spPr>
          <a:xfrm rot="10800000" flipV="1">
            <a:off x="3707904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>
            <a:off x="6852129" y="2289277"/>
            <a:ext cx="0" cy="4061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>
            <a:off x="6833210" y="1916723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V="1">
            <a:off x="6842832" y="2692545"/>
            <a:ext cx="260147" cy="29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92080" y="4420421"/>
            <a:ext cx="3168352" cy="165908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0" bIns="0" rtlCol="0" anchor="ctr" anchorCtr="0">
            <a:spAutoFit/>
          </a:bodyPr>
          <a:lstStyle/>
          <a:p>
            <a:pPr algn="ctr"/>
            <a:r>
              <a:rPr lang="ru-RU" sz="1600" dirty="0" smtClean="0"/>
              <a:t>11. Соединяем свободную клемму нормально замкнутого дополнительного контакта контактора КМ1</a:t>
            </a:r>
            <a:r>
              <a:rPr lang="en-US" sz="1600" dirty="0" smtClean="0"/>
              <a:t> </a:t>
            </a:r>
            <a:r>
              <a:rPr lang="ru-RU" sz="1600" dirty="0" smtClean="0"/>
              <a:t>с катушкой контактора </a:t>
            </a:r>
            <a:r>
              <a:rPr lang="ru-RU" sz="1600" dirty="0" smtClean="0">
                <a:solidFill>
                  <a:srgbClr val="FF0000"/>
                </a:solidFill>
              </a:rPr>
              <a:t>КМ2</a:t>
            </a:r>
            <a:r>
              <a:rPr lang="ru-RU" sz="1600" dirty="0" smtClean="0"/>
              <a:t>!</a:t>
            </a:r>
          </a:p>
          <a:p>
            <a:endParaRPr lang="ru-RU" sz="1600" dirty="0"/>
          </a:p>
        </p:txBody>
      </p:sp>
      <p:grpSp>
        <p:nvGrpSpPr>
          <p:cNvPr id="10" name="Группа 62"/>
          <p:cNvGrpSpPr/>
          <p:nvPr/>
        </p:nvGrpSpPr>
        <p:grpSpPr>
          <a:xfrm>
            <a:off x="2447553" y="1944805"/>
            <a:ext cx="1133282" cy="1202301"/>
            <a:chOff x="2447553" y="1590675"/>
            <a:chExt cx="1133282" cy="1556432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447553" y="1600200"/>
              <a:ext cx="1133282" cy="682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567843" y="1590675"/>
              <a:ext cx="0" cy="15564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Прямая соединительная линия 66"/>
          <p:cNvCxnSpPr/>
          <p:nvPr/>
        </p:nvCxnSpPr>
        <p:spPr>
          <a:xfrm>
            <a:off x="6833167" y="2292108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483768" y="1628800"/>
            <a:ext cx="4404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915816" y="1628800"/>
            <a:ext cx="0" cy="25321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533613" y="3829050"/>
            <a:ext cx="162" cy="3366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899018" y="4144672"/>
            <a:ext cx="644282" cy="34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62"/>
          <p:cNvGrpSpPr/>
          <p:nvPr/>
        </p:nvGrpSpPr>
        <p:grpSpPr>
          <a:xfrm>
            <a:off x="7363636" y="1521111"/>
            <a:ext cx="279313" cy="399129"/>
            <a:chOff x="7363636" y="1521111"/>
            <a:chExt cx="279313" cy="403223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7624643" y="1521111"/>
              <a:ext cx="0" cy="4032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7363636" y="1528157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7370094" y="1913698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Прямая соединительная линия 69"/>
          <p:cNvCxnSpPr/>
          <p:nvPr/>
        </p:nvCxnSpPr>
        <p:spPr>
          <a:xfrm>
            <a:off x="7369858" y="2300137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00"/>
          <p:cNvGrpSpPr/>
          <p:nvPr/>
        </p:nvGrpSpPr>
        <p:grpSpPr>
          <a:xfrm>
            <a:off x="7376316" y="2293091"/>
            <a:ext cx="272855" cy="415829"/>
            <a:chOff x="7376316" y="2293091"/>
            <a:chExt cx="272855" cy="403223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7630865" y="2293091"/>
              <a:ext cx="0" cy="4032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7376316" y="2685678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Прямая соединительная линия 77"/>
          <p:cNvCxnSpPr/>
          <p:nvPr/>
        </p:nvCxnSpPr>
        <p:spPr>
          <a:xfrm>
            <a:off x="2483768" y="2429395"/>
            <a:ext cx="20162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4483199" y="2420888"/>
            <a:ext cx="1912" cy="17539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4245132" y="3831377"/>
            <a:ext cx="1640" cy="34341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236858" y="4156936"/>
            <a:ext cx="24071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89"/>
          <p:cNvGrpSpPr/>
          <p:nvPr/>
        </p:nvGrpSpPr>
        <p:grpSpPr>
          <a:xfrm>
            <a:off x="3203848" y="4293096"/>
            <a:ext cx="1368152" cy="770752"/>
            <a:chOff x="2987824" y="3140968"/>
            <a:chExt cx="1368152" cy="770752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35896" y="3140968"/>
              <a:ext cx="720080" cy="77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7824" y="3140968"/>
              <a:ext cx="720080" cy="77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3" name="Прямая соединительная линия 82"/>
          <p:cNvCxnSpPr/>
          <p:nvPr/>
        </p:nvCxnSpPr>
        <p:spPr>
          <a:xfrm>
            <a:off x="3635896" y="4077072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68" idx="0"/>
          </p:cNvCxnSpPr>
          <p:nvPr/>
        </p:nvCxnSpPr>
        <p:spPr>
          <a:xfrm>
            <a:off x="3563888" y="4149080"/>
            <a:ext cx="648072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210764" y="4278630"/>
            <a:ext cx="0" cy="195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3569970" y="3817278"/>
            <a:ext cx="3378" cy="3470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rot="10800000" flipV="1">
            <a:off x="2699792" y="4509120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99" name="TextBox 98"/>
          <p:cNvSpPr txBox="1"/>
          <p:nvPr/>
        </p:nvSpPr>
        <p:spPr>
          <a:xfrm rot="10800000" flipV="1">
            <a:off x="4427984" y="4509120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7485729" y="1528570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4205845" y="3828254"/>
            <a:ext cx="3378" cy="3470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562823" y="4266955"/>
            <a:ext cx="0" cy="195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3549056" y="4160850"/>
            <a:ext cx="680866" cy="1217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22"/>
          <p:cNvGrpSpPr/>
          <p:nvPr/>
        </p:nvGrpSpPr>
        <p:grpSpPr>
          <a:xfrm>
            <a:off x="2106847" y="5172943"/>
            <a:ext cx="2626804" cy="1198286"/>
            <a:chOff x="1982040" y="5346465"/>
            <a:chExt cx="2626804" cy="1198286"/>
          </a:xfrm>
        </p:grpSpPr>
        <p:grpSp>
          <p:nvGrpSpPr>
            <p:cNvPr id="15" name="Группа 63"/>
            <p:cNvGrpSpPr/>
            <p:nvPr/>
          </p:nvGrpSpPr>
          <p:grpSpPr>
            <a:xfrm rot="1913452" flipV="1">
              <a:off x="3100293" y="5415361"/>
              <a:ext cx="1508551" cy="1129390"/>
              <a:chOff x="3521641" y="1004401"/>
              <a:chExt cx="2368873" cy="1520051"/>
            </a:xfrm>
          </p:grpSpPr>
          <p:pic>
            <p:nvPicPr>
              <p:cNvPr id="97" name="Picture 8" descr="D:\д\Методразработки\Практическое руководство по монтажу схем\images (16)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1054729">
                <a:off x="3863659" y="1004401"/>
                <a:ext cx="1304071" cy="1164065"/>
              </a:xfrm>
              <a:prstGeom prst="rect">
                <a:avLst/>
              </a:prstGeom>
              <a:noFill/>
            </p:spPr>
          </p:pic>
          <p:sp>
            <p:nvSpPr>
              <p:cNvPr id="100" name="TextBox 99"/>
              <p:cNvSpPr txBox="1"/>
              <p:nvPr/>
            </p:nvSpPr>
            <p:spPr>
              <a:xfrm rot="12713452">
                <a:off x="4522075" y="2110213"/>
                <a:ext cx="1368439" cy="414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А2</a:t>
                </a:r>
                <a:endParaRPr lang="ru-RU" sz="14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 rot="12713452">
                <a:off x="3521641" y="1487703"/>
                <a:ext cx="1356887" cy="41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А1</a:t>
                </a:r>
                <a:endParaRPr lang="ru-RU" sz="1400" dirty="0"/>
              </a:p>
            </p:txBody>
          </p:sp>
        </p:grpSp>
        <p:grpSp>
          <p:nvGrpSpPr>
            <p:cNvPr id="16" name="Группа 63"/>
            <p:cNvGrpSpPr/>
            <p:nvPr/>
          </p:nvGrpSpPr>
          <p:grpSpPr>
            <a:xfrm rot="1913452" flipV="1">
              <a:off x="1982040" y="5346465"/>
              <a:ext cx="1694014" cy="1167432"/>
              <a:chOff x="3439497" y="1004401"/>
              <a:chExt cx="2660103" cy="1571252"/>
            </a:xfrm>
          </p:grpSpPr>
          <p:pic>
            <p:nvPicPr>
              <p:cNvPr id="94" name="Picture 8" descr="D:\д\Методразработки\Практическое руководство по монтажу схем\images (16)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1054729">
                <a:off x="3863659" y="1004401"/>
                <a:ext cx="1304071" cy="1164065"/>
              </a:xfrm>
              <a:prstGeom prst="rect">
                <a:avLst/>
              </a:prstGeom>
              <a:noFill/>
            </p:spPr>
          </p:pic>
          <p:sp>
            <p:nvSpPr>
              <p:cNvPr id="95" name="TextBox 94"/>
              <p:cNvSpPr txBox="1"/>
              <p:nvPr/>
            </p:nvSpPr>
            <p:spPr>
              <a:xfrm rot="12713452">
                <a:off x="4505011" y="2161414"/>
                <a:ext cx="1594589" cy="414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А2</a:t>
                </a:r>
                <a:endParaRPr lang="ru-RU" sz="14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rot="12713452">
                <a:off x="3439497" y="1208098"/>
                <a:ext cx="746007" cy="41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А1</a:t>
                </a:r>
                <a:endParaRPr lang="ru-RU" sz="1400" dirty="0"/>
              </a:p>
            </p:txBody>
          </p:sp>
        </p:grpSp>
      </p:grpSp>
      <p:sp>
        <p:nvSpPr>
          <p:cNvPr id="109" name="TextBox 108"/>
          <p:cNvSpPr txBox="1"/>
          <p:nvPr/>
        </p:nvSpPr>
        <p:spPr>
          <a:xfrm rot="10800000" flipV="1">
            <a:off x="2411760" y="6165304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10" name="TextBox 109"/>
          <p:cNvSpPr txBox="1"/>
          <p:nvPr/>
        </p:nvSpPr>
        <p:spPr>
          <a:xfrm rot="10800000" flipV="1">
            <a:off x="3491880" y="6165304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7967819" y="1533654"/>
            <a:ext cx="21009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844660" y="5222833"/>
            <a:ext cx="0" cy="28882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2834226" y="5232385"/>
            <a:ext cx="143987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4254438" y="4952010"/>
            <a:ext cx="0" cy="29599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7962110" y="2305365"/>
            <a:ext cx="210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3592456" y="4959001"/>
            <a:ext cx="0" cy="176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3575321" y="5120779"/>
            <a:ext cx="3415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3903459" y="5101590"/>
            <a:ext cx="0" cy="4876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5"/>
          <p:cNvGrpSpPr/>
          <p:nvPr/>
        </p:nvGrpSpPr>
        <p:grpSpPr>
          <a:xfrm>
            <a:off x="3059832" y="3068960"/>
            <a:ext cx="1276696" cy="936104"/>
            <a:chOff x="3059832" y="2924944"/>
            <a:chExt cx="1276696" cy="936104"/>
          </a:xfrm>
        </p:grpSpPr>
        <p:pic>
          <p:nvPicPr>
            <p:cNvPr id="6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7904" y="2924944"/>
              <a:ext cx="628624" cy="936104"/>
            </a:xfrm>
            <a:prstGeom prst="rect">
              <a:avLst/>
            </a:prstGeom>
            <a:noFill/>
          </p:spPr>
        </p:pic>
        <p:pic>
          <p:nvPicPr>
            <p:cNvPr id="7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2924944"/>
              <a:ext cx="628624" cy="93610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цепи управления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6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810090" cy="648072"/>
          </a:xfrm>
          <a:prstGeom prst="rect">
            <a:avLst/>
          </a:prstGeom>
          <a:noFill/>
        </p:spPr>
      </p:pic>
      <p:grpSp>
        <p:nvGrpSpPr>
          <p:cNvPr id="4" name="Группа 17"/>
          <p:cNvGrpSpPr/>
          <p:nvPr/>
        </p:nvGrpSpPr>
        <p:grpSpPr>
          <a:xfrm>
            <a:off x="1043608" y="1219371"/>
            <a:ext cx="796046" cy="2435052"/>
            <a:chOff x="2335794" y="1700808"/>
            <a:chExt cx="796046" cy="2961727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8"/>
          <p:cNvGrpSpPr/>
          <p:nvPr/>
        </p:nvGrpSpPr>
        <p:grpSpPr>
          <a:xfrm>
            <a:off x="565842" y="1268760"/>
            <a:ext cx="700984" cy="2383831"/>
            <a:chOff x="2335794" y="1700808"/>
            <a:chExt cx="796046" cy="2961727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03547" y="36277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 B  C  N</a:t>
            </a:r>
            <a:endParaRPr lang="ru-RU" sz="12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28" name="Стрелка вверх 27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634604" y="3385077"/>
            <a:ext cx="1693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634604" y="2276872"/>
            <a:ext cx="0" cy="112497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7"/>
          <p:cNvGrpSpPr/>
          <p:nvPr/>
        </p:nvGrpSpPr>
        <p:grpSpPr>
          <a:xfrm>
            <a:off x="1619672" y="2852936"/>
            <a:ext cx="1008112" cy="309497"/>
            <a:chOff x="1619672" y="3068960"/>
            <a:chExt cx="1008112" cy="309497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2" y="908719"/>
            <a:ext cx="374441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53"/>
          <p:cNvGrpSpPr/>
          <p:nvPr/>
        </p:nvGrpSpPr>
        <p:grpSpPr>
          <a:xfrm>
            <a:off x="5210070" y="1361552"/>
            <a:ext cx="973341" cy="170822"/>
            <a:chOff x="6151487" y="1641335"/>
            <a:chExt cx="886214" cy="894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6559756" y="1730156"/>
              <a:ext cx="47794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151487" y="1727445"/>
              <a:ext cx="429387" cy="1383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6575451" y="1641335"/>
              <a:ext cx="2136" cy="89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2"/>
          <p:cNvGrpSpPr/>
          <p:nvPr/>
        </p:nvGrpSpPr>
        <p:grpSpPr>
          <a:xfrm>
            <a:off x="1619672" y="1988840"/>
            <a:ext cx="1008112" cy="309497"/>
            <a:chOff x="1619672" y="3068960"/>
            <a:chExt cx="1008112" cy="309497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>
            <a:off x="6422263" y="1529950"/>
            <a:ext cx="6768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852823" y="1534049"/>
            <a:ext cx="153" cy="772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90"/>
          <p:cNvGrpSpPr/>
          <p:nvPr/>
        </p:nvGrpSpPr>
        <p:grpSpPr>
          <a:xfrm>
            <a:off x="2455969" y="2780928"/>
            <a:ext cx="1788485" cy="371788"/>
            <a:chOff x="2455969" y="2185655"/>
            <a:chExt cx="1788485" cy="1828651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2455969" y="2185655"/>
              <a:ext cx="1788485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4229558" y="2204864"/>
              <a:ext cx="0" cy="180944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 rot="10800000" flipV="1">
            <a:off x="3059832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57" name="TextBox 156"/>
          <p:cNvSpPr txBox="1"/>
          <p:nvPr/>
        </p:nvSpPr>
        <p:spPr>
          <a:xfrm rot="10800000" flipV="1">
            <a:off x="3707904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>
            <a:off x="6852129" y="2289277"/>
            <a:ext cx="0" cy="4061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>
            <a:off x="6833210" y="1916723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V="1">
            <a:off x="6842832" y="2692545"/>
            <a:ext cx="260147" cy="29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92080" y="4420422"/>
            <a:ext cx="3168352" cy="165908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0" bIns="0" rtlCol="0" anchor="ctr" anchorCtr="0">
            <a:spAutoFit/>
          </a:bodyPr>
          <a:lstStyle/>
          <a:p>
            <a:pPr algn="ctr"/>
            <a:r>
              <a:rPr lang="ru-RU" sz="1600" dirty="0" smtClean="0"/>
              <a:t>12. Соединяем свободные клеммы катушек контакторов КМ1 и КМ2</a:t>
            </a:r>
            <a:r>
              <a:rPr lang="en-US" sz="1600" dirty="0" smtClean="0"/>
              <a:t> </a:t>
            </a:r>
            <a:r>
              <a:rPr lang="ru-RU" sz="1600" dirty="0" smtClean="0"/>
              <a:t>с нормально замкнутым контактом теплового реле КК</a:t>
            </a:r>
          </a:p>
          <a:p>
            <a:endParaRPr lang="ru-RU" sz="1600" dirty="0"/>
          </a:p>
        </p:txBody>
      </p:sp>
      <p:grpSp>
        <p:nvGrpSpPr>
          <p:cNvPr id="10" name="Группа 62"/>
          <p:cNvGrpSpPr/>
          <p:nvPr/>
        </p:nvGrpSpPr>
        <p:grpSpPr>
          <a:xfrm>
            <a:off x="2447553" y="1944805"/>
            <a:ext cx="1133282" cy="1202301"/>
            <a:chOff x="2447553" y="1590675"/>
            <a:chExt cx="1133282" cy="1556432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447553" y="1600200"/>
              <a:ext cx="1133282" cy="682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567843" y="1590675"/>
              <a:ext cx="0" cy="15564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Прямая соединительная линия 66"/>
          <p:cNvCxnSpPr/>
          <p:nvPr/>
        </p:nvCxnSpPr>
        <p:spPr>
          <a:xfrm>
            <a:off x="6833167" y="2292108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483768" y="1628800"/>
            <a:ext cx="4404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915816" y="1628800"/>
            <a:ext cx="0" cy="25321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533613" y="3829050"/>
            <a:ext cx="162" cy="3366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899018" y="4144672"/>
            <a:ext cx="644282" cy="34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62"/>
          <p:cNvGrpSpPr/>
          <p:nvPr/>
        </p:nvGrpSpPr>
        <p:grpSpPr>
          <a:xfrm>
            <a:off x="7363636" y="1521111"/>
            <a:ext cx="279313" cy="399129"/>
            <a:chOff x="7363636" y="1521111"/>
            <a:chExt cx="279313" cy="403223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7624643" y="1521111"/>
              <a:ext cx="0" cy="4032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7363636" y="1528157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7370094" y="1913698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Прямая соединительная линия 69"/>
          <p:cNvCxnSpPr/>
          <p:nvPr/>
        </p:nvCxnSpPr>
        <p:spPr>
          <a:xfrm>
            <a:off x="7369858" y="2300137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00"/>
          <p:cNvGrpSpPr/>
          <p:nvPr/>
        </p:nvGrpSpPr>
        <p:grpSpPr>
          <a:xfrm>
            <a:off x="7376316" y="2293091"/>
            <a:ext cx="272855" cy="415829"/>
            <a:chOff x="7376316" y="2293091"/>
            <a:chExt cx="272855" cy="403223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7630865" y="2293091"/>
              <a:ext cx="0" cy="4032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7376316" y="2685678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Прямая соединительная линия 77"/>
          <p:cNvCxnSpPr/>
          <p:nvPr/>
        </p:nvCxnSpPr>
        <p:spPr>
          <a:xfrm>
            <a:off x="2483768" y="2429395"/>
            <a:ext cx="20162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4483199" y="2420888"/>
            <a:ext cx="1912" cy="17539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4245132" y="3831377"/>
            <a:ext cx="1640" cy="34341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236858" y="4156936"/>
            <a:ext cx="24071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89"/>
          <p:cNvGrpSpPr/>
          <p:nvPr/>
        </p:nvGrpSpPr>
        <p:grpSpPr>
          <a:xfrm>
            <a:off x="3203848" y="4293096"/>
            <a:ext cx="1368152" cy="770752"/>
            <a:chOff x="2987824" y="3140968"/>
            <a:chExt cx="1368152" cy="770752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35896" y="3140968"/>
              <a:ext cx="720080" cy="77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7824" y="3140968"/>
              <a:ext cx="720080" cy="77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3" name="Прямая соединительная линия 82"/>
          <p:cNvCxnSpPr/>
          <p:nvPr/>
        </p:nvCxnSpPr>
        <p:spPr>
          <a:xfrm>
            <a:off x="3635896" y="4077072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68" idx="0"/>
          </p:cNvCxnSpPr>
          <p:nvPr/>
        </p:nvCxnSpPr>
        <p:spPr>
          <a:xfrm>
            <a:off x="3563888" y="4149080"/>
            <a:ext cx="648072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210764" y="4278630"/>
            <a:ext cx="0" cy="195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3569970" y="3817278"/>
            <a:ext cx="3378" cy="3470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rot="10800000" flipV="1">
            <a:off x="2699792" y="4509120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99" name="TextBox 98"/>
          <p:cNvSpPr txBox="1"/>
          <p:nvPr/>
        </p:nvSpPr>
        <p:spPr>
          <a:xfrm rot="10800000" flipV="1">
            <a:off x="4427984" y="4509120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7485729" y="1528570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4205845" y="3828254"/>
            <a:ext cx="3378" cy="3470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562823" y="4266955"/>
            <a:ext cx="0" cy="195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3549056" y="4160850"/>
            <a:ext cx="680866" cy="1217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22"/>
          <p:cNvGrpSpPr/>
          <p:nvPr/>
        </p:nvGrpSpPr>
        <p:grpSpPr>
          <a:xfrm>
            <a:off x="2106847" y="5172943"/>
            <a:ext cx="2626804" cy="1198286"/>
            <a:chOff x="1982040" y="5346465"/>
            <a:chExt cx="2626804" cy="1198286"/>
          </a:xfrm>
        </p:grpSpPr>
        <p:grpSp>
          <p:nvGrpSpPr>
            <p:cNvPr id="15" name="Группа 63"/>
            <p:cNvGrpSpPr/>
            <p:nvPr/>
          </p:nvGrpSpPr>
          <p:grpSpPr>
            <a:xfrm rot="1913452" flipV="1">
              <a:off x="3100293" y="5415361"/>
              <a:ext cx="1508551" cy="1129390"/>
              <a:chOff x="3521641" y="1004401"/>
              <a:chExt cx="2368873" cy="1520051"/>
            </a:xfrm>
          </p:grpSpPr>
          <p:pic>
            <p:nvPicPr>
              <p:cNvPr id="97" name="Picture 8" descr="D:\д\Методразработки\Практическое руководство по монтажу схем\images (16)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1054729">
                <a:off x="3863659" y="1004401"/>
                <a:ext cx="1304071" cy="1164065"/>
              </a:xfrm>
              <a:prstGeom prst="rect">
                <a:avLst/>
              </a:prstGeom>
              <a:noFill/>
            </p:spPr>
          </p:pic>
          <p:sp>
            <p:nvSpPr>
              <p:cNvPr id="100" name="TextBox 99"/>
              <p:cNvSpPr txBox="1"/>
              <p:nvPr/>
            </p:nvSpPr>
            <p:spPr>
              <a:xfrm rot="12713452">
                <a:off x="4522075" y="2110213"/>
                <a:ext cx="1368439" cy="414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А2</a:t>
                </a:r>
                <a:endParaRPr lang="ru-RU" sz="14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 rot="12713452">
                <a:off x="3521641" y="1487703"/>
                <a:ext cx="1356887" cy="41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А1</a:t>
                </a:r>
                <a:endParaRPr lang="ru-RU" sz="1400" dirty="0"/>
              </a:p>
            </p:txBody>
          </p:sp>
        </p:grpSp>
        <p:grpSp>
          <p:nvGrpSpPr>
            <p:cNvPr id="16" name="Группа 63"/>
            <p:cNvGrpSpPr/>
            <p:nvPr/>
          </p:nvGrpSpPr>
          <p:grpSpPr>
            <a:xfrm rot="1913452" flipV="1">
              <a:off x="1982040" y="5346465"/>
              <a:ext cx="1694014" cy="1167432"/>
              <a:chOff x="3439497" y="1004401"/>
              <a:chExt cx="2660103" cy="1571252"/>
            </a:xfrm>
          </p:grpSpPr>
          <p:pic>
            <p:nvPicPr>
              <p:cNvPr id="94" name="Picture 8" descr="D:\д\Методразработки\Практическое руководство по монтажу схем\images (16)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1054729">
                <a:off x="3863659" y="1004401"/>
                <a:ext cx="1304071" cy="1164065"/>
              </a:xfrm>
              <a:prstGeom prst="rect">
                <a:avLst/>
              </a:prstGeom>
              <a:noFill/>
            </p:spPr>
          </p:pic>
          <p:sp>
            <p:nvSpPr>
              <p:cNvPr id="95" name="TextBox 94"/>
              <p:cNvSpPr txBox="1"/>
              <p:nvPr/>
            </p:nvSpPr>
            <p:spPr>
              <a:xfrm rot="12713452">
                <a:off x="4505011" y="2161414"/>
                <a:ext cx="1594589" cy="414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А2</a:t>
                </a:r>
                <a:endParaRPr lang="ru-RU" sz="14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rot="12713452">
                <a:off x="3439497" y="1208098"/>
                <a:ext cx="746007" cy="41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А1</a:t>
                </a:r>
                <a:endParaRPr lang="ru-RU" sz="1400" dirty="0"/>
              </a:p>
            </p:txBody>
          </p:sp>
        </p:grpSp>
      </p:grpSp>
      <p:sp>
        <p:nvSpPr>
          <p:cNvPr id="109" name="TextBox 108"/>
          <p:cNvSpPr txBox="1"/>
          <p:nvPr/>
        </p:nvSpPr>
        <p:spPr>
          <a:xfrm rot="10800000" flipV="1">
            <a:off x="2411760" y="6165304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10" name="TextBox 109"/>
          <p:cNvSpPr txBox="1"/>
          <p:nvPr/>
        </p:nvSpPr>
        <p:spPr>
          <a:xfrm rot="10800000" flipV="1">
            <a:off x="3491880" y="6165304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7967819" y="1533654"/>
            <a:ext cx="21009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844660" y="5222833"/>
            <a:ext cx="0" cy="28882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2834226" y="5232385"/>
            <a:ext cx="143987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4254438" y="4952010"/>
            <a:ext cx="0" cy="29599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7962110" y="2305365"/>
            <a:ext cx="21009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3592456" y="4959001"/>
            <a:ext cx="0" cy="17687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3575321" y="5120779"/>
            <a:ext cx="34157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3903459" y="5101590"/>
            <a:ext cx="0" cy="4876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2180492" y="5317063"/>
            <a:ext cx="13981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3571256" y="5299115"/>
            <a:ext cx="0" cy="220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2499105" y="5298915"/>
            <a:ext cx="0" cy="1712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6" descr="D:\д\Методразработки\Практическое руководство по монтажу схем\images (8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4221088"/>
            <a:ext cx="1014374" cy="864096"/>
          </a:xfrm>
          <a:prstGeom prst="rect">
            <a:avLst/>
          </a:prstGeom>
          <a:noFill/>
        </p:spPr>
      </p:pic>
      <p:cxnSp>
        <p:nvCxnSpPr>
          <p:cNvPr id="114" name="Прямая соединительная линия 113"/>
          <p:cNvCxnSpPr/>
          <p:nvPr/>
        </p:nvCxnSpPr>
        <p:spPr>
          <a:xfrm>
            <a:off x="2200184" y="4898916"/>
            <a:ext cx="0" cy="431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8314855" y="1530535"/>
            <a:ext cx="1854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6992543" y="2995574"/>
            <a:ext cx="1500404" cy="35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8307596" y="2299159"/>
            <a:ext cx="1963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8486946" y="1514246"/>
            <a:ext cx="0" cy="14983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5"/>
          <p:cNvGrpSpPr/>
          <p:nvPr/>
        </p:nvGrpSpPr>
        <p:grpSpPr>
          <a:xfrm>
            <a:off x="3059832" y="3068960"/>
            <a:ext cx="1276696" cy="936104"/>
            <a:chOff x="3059832" y="2924944"/>
            <a:chExt cx="1276696" cy="936104"/>
          </a:xfrm>
        </p:grpSpPr>
        <p:pic>
          <p:nvPicPr>
            <p:cNvPr id="6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7904" y="2924944"/>
              <a:ext cx="628624" cy="936104"/>
            </a:xfrm>
            <a:prstGeom prst="rect">
              <a:avLst/>
            </a:prstGeom>
            <a:noFill/>
          </p:spPr>
        </p:pic>
        <p:pic>
          <p:nvPicPr>
            <p:cNvPr id="75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2924944"/>
              <a:ext cx="628624" cy="93610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цепи управления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6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810090" cy="648072"/>
          </a:xfrm>
          <a:prstGeom prst="rect">
            <a:avLst/>
          </a:prstGeom>
          <a:noFill/>
        </p:spPr>
      </p:pic>
      <p:grpSp>
        <p:nvGrpSpPr>
          <p:cNvPr id="4" name="Группа 17"/>
          <p:cNvGrpSpPr/>
          <p:nvPr/>
        </p:nvGrpSpPr>
        <p:grpSpPr>
          <a:xfrm>
            <a:off x="1043608" y="1219371"/>
            <a:ext cx="796046" cy="2435052"/>
            <a:chOff x="2335794" y="1700808"/>
            <a:chExt cx="796046" cy="2961727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8"/>
          <p:cNvGrpSpPr/>
          <p:nvPr/>
        </p:nvGrpSpPr>
        <p:grpSpPr>
          <a:xfrm>
            <a:off x="565842" y="1268760"/>
            <a:ext cx="700984" cy="2383831"/>
            <a:chOff x="2335794" y="1700808"/>
            <a:chExt cx="796046" cy="2961727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03547" y="36277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 B  C  N</a:t>
            </a:r>
            <a:endParaRPr lang="ru-RU" sz="12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28" name="Стрелка вверх 27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634604" y="3385077"/>
            <a:ext cx="1693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634604" y="2276872"/>
            <a:ext cx="0" cy="112497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7"/>
          <p:cNvGrpSpPr/>
          <p:nvPr/>
        </p:nvGrpSpPr>
        <p:grpSpPr>
          <a:xfrm>
            <a:off x="1619672" y="2852936"/>
            <a:ext cx="1008112" cy="309497"/>
            <a:chOff x="1619672" y="3068960"/>
            <a:chExt cx="1008112" cy="309497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2" y="908719"/>
            <a:ext cx="374441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53"/>
          <p:cNvGrpSpPr/>
          <p:nvPr/>
        </p:nvGrpSpPr>
        <p:grpSpPr>
          <a:xfrm>
            <a:off x="5210070" y="1361552"/>
            <a:ext cx="973341" cy="170822"/>
            <a:chOff x="6151487" y="1641335"/>
            <a:chExt cx="886214" cy="894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6559756" y="1730156"/>
              <a:ext cx="47794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151487" y="1727445"/>
              <a:ext cx="429387" cy="1383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6575451" y="1641335"/>
              <a:ext cx="2136" cy="89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2"/>
          <p:cNvGrpSpPr/>
          <p:nvPr/>
        </p:nvGrpSpPr>
        <p:grpSpPr>
          <a:xfrm>
            <a:off x="1619672" y="1988840"/>
            <a:ext cx="1008112" cy="309497"/>
            <a:chOff x="1619672" y="3068960"/>
            <a:chExt cx="1008112" cy="309497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>
            <a:off x="6422263" y="1529950"/>
            <a:ext cx="6768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852823" y="1534049"/>
            <a:ext cx="153" cy="772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90"/>
          <p:cNvGrpSpPr/>
          <p:nvPr/>
        </p:nvGrpSpPr>
        <p:grpSpPr>
          <a:xfrm>
            <a:off x="2455969" y="2780928"/>
            <a:ext cx="1788485" cy="371788"/>
            <a:chOff x="2455969" y="2185655"/>
            <a:chExt cx="1788485" cy="1828651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2455969" y="2185655"/>
              <a:ext cx="1788485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4229558" y="2204864"/>
              <a:ext cx="0" cy="180944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 rot="10800000" flipV="1">
            <a:off x="3059832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57" name="TextBox 156"/>
          <p:cNvSpPr txBox="1"/>
          <p:nvPr/>
        </p:nvSpPr>
        <p:spPr>
          <a:xfrm rot="10800000" flipV="1">
            <a:off x="3707904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>
            <a:off x="6852129" y="2289277"/>
            <a:ext cx="0" cy="4061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>
            <a:off x="6833210" y="1916723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V="1">
            <a:off x="6842832" y="2692545"/>
            <a:ext cx="260147" cy="29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20072" y="4149080"/>
            <a:ext cx="3168352" cy="20882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lang="ru-RU" sz="1600" dirty="0" smtClean="0"/>
              <a:t>13. Соединяем свободный контакт теплового реле КК с фазой.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Если одна из фаз уже была задействована для питания цепи управления, используем любую другую фазу!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(в нашем случае это фаза С)</a:t>
            </a:r>
            <a:endParaRPr lang="ru-RU" sz="1600" dirty="0"/>
          </a:p>
        </p:txBody>
      </p:sp>
      <p:grpSp>
        <p:nvGrpSpPr>
          <p:cNvPr id="10" name="Группа 62"/>
          <p:cNvGrpSpPr/>
          <p:nvPr/>
        </p:nvGrpSpPr>
        <p:grpSpPr>
          <a:xfrm>
            <a:off x="2447553" y="1944805"/>
            <a:ext cx="1133282" cy="1202301"/>
            <a:chOff x="2447553" y="1590675"/>
            <a:chExt cx="1133282" cy="1556432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447553" y="1600200"/>
              <a:ext cx="1133282" cy="682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567843" y="1590675"/>
              <a:ext cx="0" cy="15564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Прямая соединительная линия 66"/>
          <p:cNvCxnSpPr/>
          <p:nvPr/>
        </p:nvCxnSpPr>
        <p:spPr>
          <a:xfrm>
            <a:off x="6833167" y="2292108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483768" y="1628800"/>
            <a:ext cx="4404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915816" y="1628800"/>
            <a:ext cx="0" cy="25321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533613" y="3829050"/>
            <a:ext cx="162" cy="3366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899018" y="4144672"/>
            <a:ext cx="644282" cy="34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62"/>
          <p:cNvGrpSpPr/>
          <p:nvPr/>
        </p:nvGrpSpPr>
        <p:grpSpPr>
          <a:xfrm>
            <a:off x="7363636" y="1521111"/>
            <a:ext cx="279313" cy="399129"/>
            <a:chOff x="7363636" y="1521111"/>
            <a:chExt cx="279313" cy="403223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7624643" y="1521111"/>
              <a:ext cx="0" cy="4032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7363636" y="1528157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7370094" y="1913698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Прямая соединительная линия 69"/>
          <p:cNvCxnSpPr/>
          <p:nvPr/>
        </p:nvCxnSpPr>
        <p:spPr>
          <a:xfrm>
            <a:off x="7369858" y="2300137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00"/>
          <p:cNvGrpSpPr/>
          <p:nvPr/>
        </p:nvGrpSpPr>
        <p:grpSpPr>
          <a:xfrm>
            <a:off x="7376316" y="2293091"/>
            <a:ext cx="272855" cy="415829"/>
            <a:chOff x="7376316" y="2293091"/>
            <a:chExt cx="272855" cy="403223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7630865" y="2293091"/>
              <a:ext cx="0" cy="4032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7376316" y="2685678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Прямая соединительная линия 77"/>
          <p:cNvCxnSpPr/>
          <p:nvPr/>
        </p:nvCxnSpPr>
        <p:spPr>
          <a:xfrm>
            <a:off x="2483768" y="2429395"/>
            <a:ext cx="20162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4483199" y="2420888"/>
            <a:ext cx="1912" cy="17539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4245132" y="3831377"/>
            <a:ext cx="1640" cy="34341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236858" y="4156936"/>
            <a:ext cx="24071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89"/>
          <p:cNvGrpSpPr/>
          <p:nvPr/>
        </p:nvGrpSpPr>
        <p:grpSpPr>
          <a:xfrm>
            <a:off x="3203848" y="4293096"/>
            <a:ext cx="1368152" cy="770752"/>
            <a:chOff x="2987824" y="3140968"/>
            <a:chExt cx="1368152" cy="770752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35896" y="3140968"/>
              <a:ext cx="720080" cy="77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7824" y="3140968"/>
              <a:ext cx="720080" cy="77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3" name="Прямая соединительная линия 82"/>
          <p:cNvCxnSpPr/>
          <p:nvPr/>
        </p:nvCxnSpPr>
        <p:spPr>
          <a:xfrm>
            <a:off x="3635896" y="4077072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68" idx="0"/>
          </p:cNvCxnSpPr>
          <p:nvPr/>
        </p:nvCxnSpPr>
        <p:spPr>
          <a:xfrm>
            <a:off x="3563888" y="4149080"/>
            <a:ext cx="648072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210764" y="4278630"/>
            <a:ext cx="0" cy="195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3569970" y="3817278"/>
            <a:ext cx="3378" cy="3470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rot="10800000" flipV="1">
            <a:off x="2699792" y="4509120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99" name="TextBox 98"/>
          <p:cNvSpPr txBox="1"/>
          <p:nvPr/>
        </p:nvSpPr>
        <p:spPr>
          <a:xfrm rot="10800000" flipV="1">
            <a:off x="4427984" y="4509120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7485729" y="1528570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4205845" y="3828254"/>
            <a:ext cx="3378" cy="3470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562823" y="4266955"/>
            <a:ext cx="0" cy="195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3549056" y="4160850"/>
            <a:ext cx="680866" cy="1217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22"/>
          <p:cNvGrpSpPr/>
          <p:nvPr/>
        </p:nvGrpSpPr>
        <p:grpSpPr>
          <a:xfrm>
            <a:off x="2106847" y="5172943"/>
            <a:ext cx="2626804" cy="1198286"/>
            <a:chOff x="1982040" y="5346465"/>
            <a:chExt cx="2626804" cy="1198286"/>
          </a:xfrm>
        </p:grpSpPr>
        <p:grpSp>
          <p:nvGrpSpPr>
            <p:cNvPr id="15" name="Группа 63"/>
            <p:cNvGrpSpPr/>
            <p:nvPr/>
          </p:nvGrpSpPr>
          <p:grpSpPr>
            <a:xfrm rot="1913452" flipV="1">
              <a:off x="3100293" y="5415361"/>
              <a:ext cx="1508551" cy="1129390"/>
              <a:chOff x="3521641" y="1004401"/>
              <a:chExt cx="2368873" cy="1520051"/>
            </a:xfrm>
          </p:grpSpPr>
          <p:pic>
            <p:nvPicPr>
              <p:cNvPr id="97" name="Picture 8" descr="D:\д\Методразработки\Практическое руководство по монтажу схем\images (16)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1054729">
                <a:off x="3863659" y="1004401"/>
                <a:ext cx="1304071" cy="1164065"/>
              </a:xfrm>
              <a:prstGeom prst="rect">
                <a:avLst/>
              </a:prstGeom>
              <a:noFill/>
            </p:spPr>
          </p:pic>
          <p:sp>
            <p:nvSpPr>
              <p:cNvPr id="100" name="TextBox 99"/>
              <p:cNvSpPr txBox="1"/>
              <p:nvPr/>
            </p:nvSpPr>
            <p:spPr>
              <a:xfrm rot="12713452">
                <a:off x="4522075" y="2110213"/>
                <a:ext cx="1368439" cy="414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А2</a:t>
                </a:r>
                <a:endParaRPr lang="ru-RU" sz="14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 rot="12713452">
                <a:off x="3521641" y="1487703"/>
                <a:ext cx="1356887" cy="41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А1</a:t>
                </a:r>
                <a:endParaRPr lang="ru-RU" sz="1400" dirty="0"/>
              </a:p>
            </p:txBody>
          </p:sp>
        </p:grpSp>
        <p:grpSp>
          <p:nvGrpSpPr>
            <p:cNvPr id="16" name="Группа 63"/>
            <p:cNvGrpSpPr/>
            <p:nvPr/>
          </p:nvGrpSpPr>
          <p:grpSpPr>
            <a:xfrm rot="1913452" flipV="1">
              <a:off x="1982040" y="5346465"/>
              <a:ext cx="1694014" cy="1167432"/>
              <a:chOff x="3439497" y="1004401"/>
              <a:chExt cx="2660103" cy="1571252"/>
            </a:xfrm>
          </p:grpSpPr>
          <p:pic>
            <p:nvPicPr>
              <p:cNvPr id="94" name="Picture 8" descr="D:\д\Методразработки\Практическое руководство по монтажу схем\images (16)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1054729">
                <a:off x="3863659" y="1004401"/>
                <a:ext cx="1304071" cy="1164065"/>
              </a:xfrm>
              <a:prstGeom prst="rect">
                <a:avLst/>
              </a:prstGeom>
              <a:noFill/>
            </p:spPr>
          </p:pic>
          <p:sp>
            <p:nvSpPr>
              <p:cNvPr id="95" name="TextBox 94"/>
              <p:cNvSpPr txBox="1"/>
              <p:nvPr/>
            </p:nvSpPr>
            <p:spPr>
              <a:xfrm rot="12713452">
                <a:off x="4505011" y="2161414"/>
                <a:ext cx="1594589" cy="414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А2</a:t>
                </a:r>
                <a:endParaRPr lang="ru-RU" sz="14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rot="12713452">
                <a:off x="3439497" y="1208098"/>
                <a:ext cx="746007" cy="41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А1</a:t>
                </a:r>
                <a:endParaRPr lang="ru-RU" sz="1400" dirty="0"/>
              </a:p>
            </p:txBody>
          </p:sp>
        </p:grpSp>
      </p:grpSp>
      <p:sp>
        <p:nvSpPr>
          <p:cNvPr id="109" name="TextBox 108"/>
          <p:cNvSpPr txBox="1"/>
          <p:nvPr/>
        </p:nvSpPr>
        <p:spPr>
          <a:xfrm rot="10800000" flipV="1">
            <a:off x="2411760" y="6165304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10" name="TextBox 109"/>
          <p:cNvSpPr txBox="1"/>
          <p:nvPr/>
        </p:nvSpPr>
        <p:spPr>
          <a:xfrm rot="10800000" flipV="1">
            <a:off x="3491880" y="6165304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7967819" y="1533654"/>
            <a:ext cx="21009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844660" y="5222833"/>
            <a:ext cx="0" cy="28882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2834226" y="5232385"/>
            <a:ext cx="143987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4254438" y="4952010"/>
            <a:ext cx="0" cy="29599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7962110" y="2305365"/>
            <a:ext cx="21009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3592456" y="4959001"/>
            <a:ext cx="0" cy="17687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3575321" y="5120779"/>
            <a:ext cx="34157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3903459" y="5101590"/>
            <a:ext cx="0" cy="4876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2180492" y="5317063"/>
            <a:ext cx="13981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3571256" y="5299115"/>
            <a:ext cx="0" cy="22017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2499105" y="5298915"/>
            <a:ext cx="0" cy="17126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6" descr="D:\д\Методразработки\Практическое руководство по монтажу схем\images (8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4221088"/>
            <a:ext cx="1014374" cy="864096"/>
          </a:xfrm>
          <a:prstGeom prst="rect">
            <a:avLst/>
          </a:prstGeom>
          <a:noFill/>
        </p:spPr>
      </p:pic>
      <p:cxnSp>
        <p:nvCxnSpPr>
          <p:cNvPr id="114" name="Прямая соединительная линия 113"/>
          <p:cNvCxnSpPr/>
          <p:nvPr/>
        </p:nvCxnSpPr>
        <p:spPr>
          <a:xfrm>
            <a:off x="2200184" y="4898916"/>
            <a:ext cx="0" cy="4317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8314855" y="1530535"/>
            <a:ext cx="1854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6992543" y="2995574"/>
            <a:ext cx="1500404" cy="352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8307596" y="2299159"/>
            <a:ext cx="1963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8486946" y="1514246"/>
            <a:ext cx="0" cy="149838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Группа 114"/>
          <p:cNvGrpSpPr/>
          <p:nvPr/>
        </p:nvGrpSpPr>
        <p:grpSpPr>
          <a:xfrm>
            <a:off x="881063" y="1232917"/>
            <a:ext cx="1206230" cy="4291038"/>
            <a:chOff x="881063" y="1232917"/>
            <a:chExt cx="1206230" cy="4291038"/>
          </a:xfrm>
        </p:grpSpPr>
        <p:cxnSp>
          <p:nvCxnSpPr>
            <p:cNvPr id="117" name="Прямая соединительная линия 116"/>
            <p:cNvCxnSpPr/>
            <p:nvPr/>
          </p:nvCxnSpPr>
          <p:spPr>
            <a:xfrm>
              <a:off x="881063" y="5514975"/>
              <a:ext cx="120623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900113" y="1232917"/>
              <a:ext cx="0" cy="42843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2065470" y="4893608"/>
              <a:ext cx="0" cy="6303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Прямая соединительная линия 123"/>
          <p:cNvCxnSpPr/>
          <p:nvPr/>
        </p:nvCxnSpPr>
        <p:spPr>
          <a:xfrm>
            <a:off x="6452804" y="2997224"/>
            <a:ext cx="271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5554762" y="1683033"/>
            <a:ext cx="9240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6463364" y="1671596"/>
            <a:ext cx="0" cy="13402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89"/>
          <p:cNvGrpSpPr/>
          <p:nvPr/>
        </p:nvGrpSpPr>
        <p:grpSpPr>
          <a:xfrm>
            <a:off x="3203848" y="4293096"/>
            <a:ext cx="1368152" cy="770752"/>
            <a:chOff x="2987824" y="3140968"/>
            <a:chExt cx="1368152" cy="770752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5896" y="3140968"/>
              <a:ext cx="720080" cy="77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7824" y="3140968"/>
              <a:ext cx="720080" cy="77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Окончательный вид монтажа </a:t>
            </a:r>
            <a:r>
              <a:rPr lang="ru-RU" sz="2000" dirty="0" smtClean="0">
                <a:solidFill>
                  <a:schemeClr val="accent1"/>
                </a:solidFill>
              </a:rPr>
              <a:t>схемы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smtClean="0">
                <a:solidFill>
                  <a:schemeClr val="accent1"/>
                </a:solidFill>
              </a:rPr>
              <a:t>реверсивного магнитного пускателя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6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10090" cy="648072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403547" y="36277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 B  C  N</a:t>
            </a:r>
            <a:endParaRPr lang="ru-RU" sz="12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28" name="Стрелка вверх 27">
            <a:hlinkClick r:id="rId4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2" y="908719"/>
            <a:ext cx="374441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53"/>
          <p:cNvGrpSpPr/>
          <p:nvPr/>
        </p:nvGrpSpPr>
        <p:grpSpPr>
          <a:xfrm>
            <a:off x="5210070" y="1361552"/>
            <a:ext cx="973341" cy="170822"/>
            <a:chOff x="6151487" y="1641335"/>
            <a:chExt cx="886214" cy="8948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6559756" y="1730156"/>
              <a:ext cx="47794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151487" y="1727445"/>
              <a:ext cx="429387" cy="1383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6575451" y="1641335"/>
              <a:ext cx="2136" cy="89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Прямая соединительная линия 80"/>
          <p:cNvCxnSpPr/>
          <p:nvPr/>
        </p:nvCxnSpPr>
        <p:spPr>
          <a:xfrm>
            <a:off x="4229558" y="2784833"/>
            <a:ext cx="0" cy="36788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>
            <a:off x="6852129" y="2289277"/>
            <a:ext cx="0" cy="4061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483768" y="1628800"/>
            <a:ext cx="4404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533613" y="3829050"/>
            <a:ext cx="162" cy="3366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369858" y="2300137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Группа 139"/>
          <p:cNvGrpSpPr/>
          <p:nvPr/>
        </p:nvGrpSpPr>
        <p:grpSpPr>
          <a:xfrm>
            <a:off x="6422263" y="1521111"/>
            <a:ext cx="1226908" cy="1187809"/>
            <a:chOff x="6422263" y="1521111"/>
            <a:chExt cx="1226908" cy="1187809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6422263" y="1529950"/>
              <a:ext cx="67689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6852823" y="1534049"/>
              <a:ext cx="153" cy="77204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Прямая соединительная линия 194"/>
            <p:cNvCxnSpPr/>
            <p:nvPr/>
          </p:nvCxnSpPr>
          <p:spPr>
            <a:xfrm>
              <a:off x="6833210" y="1916723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Прямая соединительная линия 196"/>
            <p:cNvCxnSpPr/>
            <p:nvPr/>
          </p:nvCxnSpPr>
          <p:spPr>
            <a:xfrm flipV="1">
              <a:off x="6842832" y="2692545"/>
              <a:ext cx="260147" cy="298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6833167" y="2292108"/>
              <a:ext cx="272855" cy="2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62"/>
            <p:cNvGrpSpPr/>
            <p:nvPr/>
          </p:nvGrpSpPr>
          <p:grpSpPr>
            <a:xfrm>
              <a:off x="7363636" y="1521111"/>
              <a:ext cx="279313" cy="399129"/>
              <a:chOff x="7363636" y="1521111"/>
              <a:chExt cx="279313" cy="403223"/>
            </a:xfrm>
          </p:grpSpPr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7624643" y="1521111"/>
                <a:ext cx="0" cy="40322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7363636" y="1528157"/>
                <a:ext cx="272855" cy="20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7370094" y="1913698"/>
                <a:ext cx="272855" cy="20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00"/>
            <p:cNvGrpSpPr/>
            <p:nvPr/>
          </p:nvGrpSpPr>
          <p:grpSpPr>
            <a:xfrm>
              <a:off x="7376316" y="2293091"/>
              <a:ext cx="272855" cy="415829"/>
              <a:chOff x="7376316" y="2293091"/>
              <a:chExt cx="272855" cy="403223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7630865" y="2293091"/>
                <a:ext cx="0" cy="40322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7376316" y="2685678"/>
                <a:ext cx="272855" cy="20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3" name="Прямая соединительная линия 82"/>
          <p:cNvCxnSpPr/>
          <p:nvPr/>
        </p:nvCxnSpPr>
        <p:spPr>
          <a:xfrm>
            <a:off x="3635896" y="4077072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210764" y="4278630"/>
            <a:ext cx="0" cy="195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7485729" y="1528570"/>
            <a:ext cx="272855" cy="2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562823" y="4266955"/>
            <a:ext cx="0" cy="195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 rot="10800000" flipV="1">
            <a:off x="3059832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57" name="TextBox 156"/>
          <p:cNvSpPr txBox="1"/>
          <p:nvPr/>
        </p:nvSpPr>
        <p:spPr>
          <a:xfrm rot="10800000" flipV="1">
            <a:off x="3707904" y="278092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85" name="Прямая соединительная линия 84"/>
          <p:cNvCxnSpPr>
            <a:endCxn id="68" idx="0"/>
          </p:cNvCxnSpPr>
          <p:nvPr/>
        </p:nvCxnSpPr>
        <p:spPr>
          <a:xfrm>
            <a:off x="3563888" y="4149080"/>
            <a:ext cx="648072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rot="10800000" flipV="1">
            <a:off x="2699792" y="4509120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99" name="TextBox 98"/>
          <p:cNvSpPr txBox="1"/>
          <p:nvPr/>
        </p:nvSpPr>
        <p:spPr>
          <a:xfrm rot="10800000" flipV="1">
            <a:off x="4427984" y="4509120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H="1">
            <a:off x="4205845" y="3828254"/>
            <a:ext cx="3378" cy="3470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3549056" y="4160850"/>
            <a:ext cx="680866" cy="1217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22"/>
          <p:cNvGrpSpPr/>
          <p:nvPr/>
        </p:nvGrpSpPr>
        <p:grpSpPr>
          <a:xfrm>
            <a:off x="2106847" y="5172943"/>
            <a:ext cx="2626804" cy="1198286"/>
            <a:chOff x="1982040" y="5346465"/>
            <a:chExt cx="2626804" cy="1198286"/>
          </a:xfrm>
        </p:grpSpPr>
        <p:grpSp>
          <p:nvGrpSpPr>
            <p:cNvPr id="15" name="Группа 63"/>
            <p:cNvGrpSpPr/>
            <p:nvPr/>
          </p:nvGrpSpPr>
          <p:grpSpPr>
            <a:xfrm rot="1913452" flipV="1">
              <a:off x="3100293" y="5415361"/>
              <a:ext cx="1508551" cy="1129390"/>
              <a:chOff x="3521641" y="1004401"/>
              <a:chExt cx="2368873" cy="1520051"/>
            </a:xfrm>
          </p:grpSpPr>
          <p:pic>
            <p:nvPicPr>
              <p:cNvPr id="97" name="Picture 8" descr="D:\д\Методразработки\Практическое руководство по монтажу схем\images (16)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1054729">
                <a:off x="3863659" y="1004401"/>
                <a:ext cx="1304071" cy="1164065"/>
              </a:xfrm>
              <a:prstGeom prst="rect">
                <a:avLst/>
              </a:prstGeom>
              <a:noFill/>
            </p:spPr>
          </p:pic>
          <p:sp>
            <p:nvSpPr>
              <p:cNvPr id="100" name="TextBox 99"/>
              <p:cNvSpPr txBox="1"/>
              <p:nvPr/>
            </p:nvSpPr>
            <p:spPr>
              <a:xfrm rot="12713452">
                <a:off x="4522075" y="2110213"/>
                <a:ext cx="1368439" cy="414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А2</a:t>
                </a:r>
                <a:endParaRPr lang="ru-RU" sz="14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 rot="12713452">
                <a:off x="3521641" y="1487703"/>
                <a:ext cx="1356887" cy="41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А1</a:t>
                </a:r>
                <a:endParaRPr lang="ru-RU" sz="1400" dirty="0"/>
              </a:p>
            </p:txBody>
          </p:sp>
        </p:grpSp>
        <p:grpSp>
          <p:nvGrpSpPr>
            <p:cNvPr id="16" name="Группа 63"/>
            <p:cNvGrpSpPr/>
            <p:nvPr/>
          </p:nvGrpSpPr>
          <p:grpSpPr>
            <a:xfrm rot="1913452" flipV="1">
              <a:off x="1982040" y="5346465"/>
              <a:ext cx="1694014" cy="1167432"/>
              <a:chOff x="3439497" y="1004401"/>
              <a:chExt cx="2660103" cy="1571252"/>
            </a:xfrm>
          </p:grpSpPr>
          <p:pic>
            <p:nvPicPr>
              <p:cNvPr id="94" name="Picture 8" descr="D:\д\Методразработки\Практическое руководство по монтажу схем\images (16)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1054729">
                <a:off x="3863659" y="1004401"/>
                <a:ext cx="1304071" cy="1164065"/>
              </a:xfrm>
              <a:prstGeom prst="rect">
                <a:avLst/>
              </a:prstGeom>
              <a:noFill/>
            </p:spPr>
          </p:pic>
          <p:sp>
            <p:nvSpPr>
              <p:cNvPr id="95" name="TextBox 94"/>
              <p:cNvSpPr txBox="1"/>
              <p:nvPr/>
            </p:nvSpPr>
            <p:spPr>
              <a:xfrm rot="12713452">
                <a:off x="4505011" y="2161414"/>
                <a:ext cx="1594589" cy="414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А2</a:t>
                </a:r>
                <a:endParaRPr lang="ru-RU" sz="14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rot="12713452">
                <a:off x="3439497" y="1208098"/>
                <a:ext cx="746007" cy="41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А1</a:t>
                </a:r>
                <a:endParaRPr lang="ru-RU" sz="1400" dirty="0"/>
              </a:p>
            </p:txBody>
          </p:sp>
        </p:grpSp>
      </p:grpSp>
      <p:sp>
        <p:nvSpPr>
          <p:cNvPr id="109" name="TextBox 108"/>
          <p:cNvSpPr txBox="1"/>
          <p:nvPr/>
        </p:nvSpPr>
        <p:spPr>
          <a:xfrm rot="10800000" flipV="1">
            <a:off x="2411760" y="6165304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10" name="TextBox 109"/>
          <p:cNvSpPr txBox="1"/>
          <p:nvPr/>
        </p:nvSpPr>
        <p:spPr>
          <a:xfrm rot="10800000" flipV="1">
            <a:off x="3491880" y="6165304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7967819" y="1533654"/>
            <a:ext cx="21009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844660" y="5222833"/>
            <a:ext cx="0" cy="28882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2834226" y="5232385"/>
            <a:ext cx="143987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4254438" y="4952010"/>
            <a:ext cx="0" cy="29599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7962110" y="2305365"/>
            <a:ext cx="21009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3592456" y="4959001"/>
            <a:ext cx="0" cy="17687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3575321" y="5120779"/>
            <a:ext cx="34157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3903459" y="5101590"/>
            <a:ext cx="0" cy="4876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2180492" y="5317063"/>
            <a:ext cx="13981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3571256" y="5299115"/>
            <a:ext cx="0" cy="22017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2499105" y="5298915"/>
            <a:ext cx="0" cy="17126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6" descr="D:\д\Методразработки\Практическое руководство по монтажу схем\images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4221088"/>
            <a:ext cx="1014374" cy="864096"/>
          </a:xfrm>
          <a:prstGeom prst="rect">
            <a:avLst/>
          </a:prstGeom>
          <a:noFill/>
        </p:spPr>
      </p:pic>
      <p:cxnSp>
        <p:nvCxnSpPr>
          <p:cNvPr id="114" name="Прямая соединительная линия 113"/>
          <p:cNvCxnSpPr/>
          <p:nvPr/>
        </p:nvCxnSpPr>
        <p:spPr>
          <a:xfrm>
            <a:off x="2200184" y="4898916"/>
            <a:ext cx="0" cy="4317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8314855" y="1530535"/>
            <a:ext cx="1854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6992543" y="2995574"/>
            <a:ext cx="1500404" cy="352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8307596" y="2299159"/>
            <a:ext cx="1963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8486946" y="1514246"/>
            <a:ext cx="0" cy="149838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14"/>
          <p:cNvGrpSpPr/>
          <p:nvPr/>
        </p:nvGrpSpPr>
        <p:grpSpPr>
          <a:xfrm>
            <a:off x="881063" y="1232917"/>
            <a:ext cx="1206230" cy="4291038"/>
            <a:chOff x="881063" y="1232917"/>
            <a:chExt cx="1206230" cy="4291038"/>
          </a:xfrm>
        </p:grpSpPr>
        <p:cxnSp>
          <p:nvCxnSpPr>
            <p:cNvPr id="117" name="Прямая соединительная линия 116"/>
            <p:cNvCxnSpPr/>
            <p:nvPr/>
          </p:nvCxnSpPr>
          <p:spPr>
            <a:xfrm>
              <a:off x="881063" y="5514975"/>
              <a:ext cx="120623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900113" y="1232917"/>
              <a:ext cx="0" cy="428431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2065470" y="4893608"/>
              <a:ext cx="0" cy="63034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Прямая соединительная линия 123"/>
          <p:cNvCxnSpPr/>
          <p:nvPr/>
        </p:nvCxnSpPr>
        <p:spPr>
          <a:xfrm>
            <a:off x="6452804" y="2997224"/>
            <a:ext cx="2716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5554762" y="1683033"/>
            <a:ext cx="92404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6463364" y="1671596"/>
            <a:ext cx="0" cy="134029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292080" y="4509120"/>
            <a:ext cx="3240360" cy="83099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Цепь управления схемы нереверсивного магнитного пускателя собрана</a:t>
            </a:r>
            <a:endParaRPr lang="ru-RU" sz="1600" dirty="0"/>
          </a:p>
        </p:txBody>
      </p:sp>
      <p:grpSp>
        <p:nvGrpSpPr>
          <p:cNvPr id="130" name="Группа 18"/>
          <p:cNvGrpSpPr/>
          <p:nvPr/>
        </p:nvGrpSpPr>
        <p:grpSpPr>
          <a:xfrm>
            <a:off x="565842" y="1268760"/>
            <a:ext cx="700984" cy="2383831"/>
            <a:chOff x="2335794" y="1700808"/>
            <a:chExt cx="796046" cy="2961727"/>
          </a:xfrm>
        </p:grpSpPr>
        <p:cxnSp>
          <p:nvCxnSpPr>
            <p:cNvPr id="131" name="Прямая соединительная линия 130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Группа 138"/>
          <p:cNvGrpSpPr/>
          <p:nvPr/>
        </p:nvGrpSpPr>
        <p:grpSpPr>
          <a:xfrm>
            <a:off x="1403648" y="1196752"/>
            <a:ext cx="3096344" cy="3024336"/>
            <a:chOff x="1403648" y="1196752"/>
            <a:chExt cx="3096344" cy="3024336"/>
          </a:xfrm>
        </p:grpSpPr>
        <p:pic>
          <p:nvPicPr>
            <p:cNvPr id="1026" name="Picture 2" descr="D:\д\Методразработки\Практическое руководство по монтажу схем\PKE-122-3.jpg.4f3431a5c1c41f0c4112756bc0daa15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03648" y="1196752"/>
              <a:ext cx="1513877" cy="3024336"/>
            </a:xfrm>
            <a:prstGeom prst="rect">
              <a:avLst/>
            </a:prstGeom>
            <a:noFill/>
          </p:spPr>
        </p:pic>
        <p:grpSp>
          <p:nvGrpSpPr>
            <p:cNvPr id="138" name="Группа 137"/>
            <p:cNvGrpSpPr/>
            <p:nvPr/>
          </p:nvGrpSpPr>
          <p:grpSpPr>
            <a:xfrm>
              <a:off x="1619672" y="1628800"/>
              <a:ext cx="2880320" cy="2545995"/>
              <a:chOff x="1619672" y="1628800"/>
              <a:chExt cx="2880320" cy="2545995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1634604" y="3385077"/>
                <a:ext cx="169354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1634604" y="2276872"/>
                <a:ext cx="0" cy="112497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Группа 47"/>
              <p:cNvGrpSpPr/>
              <p:nvPr/>
            </p:nvGrpSpPr>
            <p:grpSpPr>
              <a:xfrm>
                <a:off x="1619672" y="2852936"/>
                <a:ext cx="1008112" cy="309497"/>
                <a:chOff x="1619672" y="3068960"/>
                <a:chExt cx="1008112" cy="309497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 flipH="1">
                  <a:off x="2458430" y="3086228"/>
                  <a:ext cx="169354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 flipH="1">
                  <a:off x="1619672" y="3372081"/>
                  <a:ext cx="1005746" cy="637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2614247" y="3068960"/>
                  <a:ext cx="525" cy="298595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Группа 52"/>
              <p:cNvGrpSpPr/>
              <p:nvPr/>
            </p:nvGrpSpPr>
            <p:grpSpPr>
              <a:xfrm>
                <a:off x="1619672" y="1988840"/>
                <a:ext cx="1008112" cy="309497"/>
                <a:chOff x="1619672" y="3068960"/>
                <a:chExt cx="1008112" cy="309497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flipH="1">
                  <a:off x="2458430" y="3086228"/>
                  <a:ext cx="169354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 flipH="1">
                  <a:off x="1619672" y="3372081"/>
                  <a:ext cx="1005746" cy="637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2614247" y="3068960"/>
                  <a:ext cx="525" cy="298595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" name="Группа 136"/>
              <p:cNvGrpSpPr/>
              <p:nvPr/>
            </p:nvGrpSpPr>
            <p:grpSpPr>
              <a:xfrm>
                <a:off x="2447553" y="1628800"/>
                <a:ext cx="2052439" cy="2545995"/>
                <a:chOff x="2447553" y="1628800"/>
                <a:chExt cx="2052439" cy="2545995"/>
              </a:xfrm>
            </p:grpSpPr>
            <p:grpSp>
              <p:nvGrpSpPr>
                <p:cNvPr id="3" name="Группа 75"/>
                <p:cNvGrpSpPr/>
                <p:nvPr/>
              </p:nvGrpSpPr>
              <p:grpSpPr>
                <a:xfrm>
                  <a:off x="3059832" y="3068960"/>
                  <a:ext cx="1276696" cy="936104"/>
                  <a:chOff x="3059832" y="2924944"/>
                  <a:chExt cx="1276696" cy="936104"/>
                </a:xfrm>
              </p:grpSpPr>
              <p:pic>
                <p:nvPicPr>
                  <p:cNvPr id="65" name="Picture 5" descr="D:\д\Методразработки\Практическое руководство по монтажу схем\images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3707904" y="2924944"/>
                    <a:ext cx="628624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5" name="Picture 5" descr="D:\д\Методразработки\Практическое руководство по монтажу схем\images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3059832" y="2924944"/>
                    <a:ext cx="628624" cy="936104"/>
                  </a:xfrm>
                  <a:prstGeom prst="rect">
                    <a:avLst/>
                  </a:prstGeom>
                  <a:noFill/>
                </p:spPr>
              </p:pic>
            </p:grp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2899018" y="4144672"/>
                  <a:ext cx="644282" cy="346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4245132" y="3831377"/>
                  <a:ext cx="1640" cy="343418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>
                  <a:off x="4236858" y="4156936"/>
                  <a:ext cx="240715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Группа 62"/>
                <p:cNvGrpSpPr/>
                <p:nvPr/>
              </p:nvGrpSpPr>
              <p:grpSpPr>
                <a:xfrm>
                  <a:off x="2447553" y="1944805"/>
                  <a:ext cx="1133282" cy="1202301"/>
                  <a:chOff x="2447553" y="1590675"/>
                  <a:chExt cx="1133282" cy="1556432"/>
                </a:xfrm>
              </p:grpSpPr>
              <p:cxnSp>
                <p:nvCxnSpPr>
                  <p:cNvPr id="64" name="Прямая соединительная линия 63"/>
                  <p:cNvCxnSpPr/>
                  <p:nvPr/>
                </p:nvCxnSpPr>
                <p:spPr>
                  <a:xfrm flipV="1">
                    <a:off x="2447553" y="1600200"/>
                    <a:ext cx="1133282" cy="6824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Прямая соединительная линия 65"/>
                  <p:cNvCxnSpPr/>
                  <p:nvPr/>
                </p:nvCxnSpPr>
                <p:spPr>
                  <a:xfrm>
                    <a:off x="3567843" y="1590675"/>
                    <a:ext cx="0" cy="1556432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2915816" y="1628800"/>
                  <a:ext cx="0" cy="253216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2483768" y="2429395"/>
                  <a:ext cx="2016224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4483199" y="2420888"/>
                  <a:ext cx="1912" cy="1753907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/>
                <p:cNvCxnSpPr/>
                <p:nvPr/>
              </p:nvCxnSpPr>
              <p:spPr>
                <a:xfrm flipH="1">
                  <a:off x="3569970" y="3817278"/>
                  <a:ext cx="3378" cy="347052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>
                  <a:off x="2483768" y="1628800"/>
                  <a:ext cx="440407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>
                  <a:off x="2483768" y="2780928"/>
                  <a:ext cx="1760686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3" name="Группа 17"/>
          <p:cNvGrpSpPr/>
          <p:nvPr/>
        </p:nvGrpSpPr>
        <p:grpSpPr>
          <a:xfrm>
            <a:off x="1043608" y="1219371"/>
            <a:ext cx="796046" cy="2435052"/>
            <a:chOff x="2335794" y="1700808"/>
            <a:chExt cx="796046" cy="2961727"/>
          </a:xfrm>
        </p:grpSpPr>
        <p:cxnSp>
          <p:nvCxnSpPr>
            <p:cNvPr id="134" name="Прямая соединительная линия 133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042641"/>
            <a:ext cx="3960440" cy="290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Схема реверсивного магнитного пускателя с сигнальными лампами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 при подключении на </a:t>
            </a:r>
            <a:r>
              <a:rPr lang="ru-RU" sz="2000" dirty="0" smtClean="0">
                <a:solidFill>
                  <a:srgbClr val="FF0000"/>
                </a:solidFill>
              </a:rPr>
              <a:t>220В.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23928" y="4653136"/>
            <a:ext cx="4392488" cy="15696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 редко, для наглядности, в схеме применяется световая сигнализация, которая указывает на работу двигателя</a:t>
            </a:r>
            <a:r>
              <a:rPr lang="en-US" sz="1600" dirty="0" smtClean="0"/>
              <a:t> </a:t>
            </a:r>
            <a:r>
              <a:rPr lang="ru-RU" sz="1600" dirty="0" smtClean="0"/>
              <a:t>в том или ином направлении. В этом случае сигнальные лампы подключаются параллельно катушкам соответствующих контакторов. </a:t>
            </a:r>
            <a:endParaRPr lang="ru-RU" sz="1600" dirty="0" smtClean="0">
              <a:solidFill>
                <a:srgbClr val="FF0000"/>
              </a:solidFill>
            </a:endParaRPr>
          </a:p>
        </p:txBody>
      </p:sp>
      <p:sp>
        <p:nvSpPr>
          <p:cNvPr id="109" name="Номер слайда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53" name="Стрелка вверх 52">
            <a:hlinkClick r:id="rId3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539552" y="1700808"/>
            <a:ext cx="1440160" cy="3244436"/>
            <a:chOff x="611560" y="1340768"/>
            <a:chExt cx="1440160" cy="324443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3212976"/>
              <a:ext cx="1440160" cy="137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3" descr="D:\д\Методразработки\Практическое руководство по монтажу схем\лампочка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1340768"/>
              <a:ext cx="1182241" cy="1258165"/>
            </a:xfrm>
            <a:prstGeom prst="rect">
              <a:avLst/>
            </a:prstGeom>
            <a:noFill/>
          </p:spPr>
        </p:pic>
        <p:cxnSp>
          <p:nvCxnSpPr>
            <p:cNvPr id="94" name="Прямая соединительная линия 93"/>
            <p:cNvCxnSpPr/>
            <p:nvPr/>
          </p:nvCxnSpPr>
          <p:spPr>
            <a:xfrm>
              <a:off x="1275907" y="2449375"/>
              <a:ext cx="0" cy="8892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1547664" y="2286000"/>
              <a:ext cx="0" cy="10120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1384652" y="2304845"/>
              <a:ext cx="18260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7524328" y="3573016"/>
            <a:ext cx="1368152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Сигнальные лампы</a:t>
            </a:r>
          </a:p>
        </p:txBody>
      </p:sp>
      <p:cxnSp>
        <p:nvCxnSpPr>
          <p:cNvPr id="87" name="Прямая со стрелкой 86"/>
          <p:cNvCxnSpPr/>
          <p:nvPr/>
        </p:nvCxnSpPr>
        <p:spPr>
          <a:xfrm flipH="1" flipV="1">
            <a:off x="7812360" y="3068960"/>
            <a:ext cx="288032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7884368" y="2204864"/>
            <a:ext cx="792088" cy="1368152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Группа 75"/>
          <p:cNvGrpSpPr/>
          <p:nvPr/>
        </p:nvGrpSpPr>
        <p:grpSpPr>
          <a:xfrm>
            <a:off x="2123728" y="1700808"/>
            <a:ext cx="1440160" cy="3244436"/>
            <a:chOff x="611560" y="1340768"/>
            <a:chExt cx="1440160" cy="3244436"/>
          </a:xfrm>
        </p:grpSpPr>
        <p:pic>
          <p:nvPicPr>
            <p:cNvPr id="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3212976"/>
              <a:ext cx="1440160" cy="137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3" descr="D:\д\Методразработки\Практическое руководство по монтажу схем\лампочка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1340768"/>
              <a:ext cx="1182241" cy="1258165"/>
            </a:xfrm>
            <a:prstGeom prst="rect">
              <a:avLst/>
            </a:prstGeom>
            <a:noFill/>
          </p:spPr>
        </p:pic>
        <p:cxnSp>
          <p:nvCxnSpPr>
            <p:cNvPr id="91" name="Прямая соединительная линия 90"/>
            <p:cNvCxnSpPr/>
            <p:nvPr/>
          </p:nvCxnSpPr>
          <p:spPr>
            <a:xfrm>
              <a:off x="1275907" y="2449375"/>
              <a:ext cx="0" cy="8892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1547664" y="2286000"/>
              <a:ext cx="0" cy="10120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384652" y="2304845"/>
              <a:ext cx="18260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 rot="10800000" flipV="1">
            <a:off x="971600" y="5085184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97" name="TextBox 96"/>
          <p:cNvSpPr txBox="1"/>
          <p:nvPr/>
        </p:nvSpPr>
        <p:spPr>
          <a:xfrm rot="10800000" flipV="1">
            <a:off x="2555776" y="5085184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/>
              <a:t>КМ2</a:t>
            </a:r>
            <a:endParaRPr lang="ru-RU" sz="1400" dirty="0"/>
          </a:p>
        </p:txBody>
      </p:sp>
      <p:sp>
        <p:nvSpPr>
          <p:cNvPr id="98" name="TextBox 97"/>
          <p:cNvSpPr txBox="1"/>
          <p:nvPr/>
        </p:nvSpPr>
        <p:spPr>
          <a:xfrm rot="10800000" flipV="1">
            <a:off x="1403648" y="1628800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 smtClean="0"/>
              <a:t>HL1</a:t>
            </a:r>
            <a:endParaRPr lang="ru-RU" sz="1400" dirty="0"/>
          </a:p>
        </p:txBody>
      </p:sp>
      <p:sp>
        <p:nvSpPr>
          <p:cNvPr id="99" name="TextBox 98"/>
          <p:cNvSpPr txBox="1"/>
          <p:nvPr/>
        </p:nvSpPr>
        <p:spPr>
          <a:xfrm rot="10800000" flipV="1">
            <a:off x="3059832" y="1700808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 smtClean="0"/>
              <a:t>HL2</a:t>
            </a:r>
            <a:endParaRPr lang="ru-RU" sz="1400" dirty="0"/>
          </a:p>
        </p:txBody>
      </p:sp>
      <p:grpSp>
        <p:nvGrpSpPr>
          <p:cNvPr id="119" name="Группа 118"/>
          <p:cNvGrpSpPr/>
          <p:nvPr/>
        </p:nvGrpSpPr>
        <p:grpSpPr>
          <a:xfrm>
            <a:off x="7432472" y="1668269"/>
            <a:ext cx="530428" cy="430659"/>
            <a:chOff x="7432472" y="1668269"/>
            <a:chExt cx="530428" cy="430659"/>
          </a:xfrm>
        </p:grpSpPr>
        <p:cxnSp>
          <p:nvCxnSpPr>
            <p:cNvPr id="101" name="Прямая соединительная линия 100"/>
            <p:cNvCxnSpPr/>
            <p:nvPr/>
          </p:nvCxnSpPr>
          <p:spPr>
            <a:xfrm>
              <a:off x="7433310" y="2072640"/>
              <a:ext cx="1409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flipV="1">
              <a:off x="7452320" y="1670234"/>
              <a:ext cx="304" cy="3906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7842840" y="2079898"/>
              <a:ext cx="10101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7432472" y="1668269"/>
              <a:ext cx="14561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7802806" y="1676271"/>
              <a:ext cx="16009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flipV="1">
              <a:off x="7948424" y="1672590"/>
              <a:ext cx="0" cy="4263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126"/>
          <p:cNvGrpSpPr/>
          <p:nvPr/>
        </p:nvGrpSpPr>
        <p:grpSpPr>
          <a:xfrm>
            <a:off x="7441001" y="2482333"/>
            <a:ext cx="530428" cy="430659"/>
            <a:chOff x="7432472" y="1668269"/>
            <a:chExt cx="530428" cy="430659"/>
          </a:xfrm>
        </p:grpSpPr>
        <p:cxnSp>
          <p:nvCxnSpPr>
            <p:cNvPr id="128" name="Прямая соединительная линия 127"/>
            <p:cNvCxnSpPr/>
            <p:nvPr/>
          </p:nvCxnSpPr>
          <p:spPr>
            <a:xfrm>
              <a:off x="7433310" y="2072640"/>
              <a:ext cx="1409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flipV="1">
              <a:off x="7452320" y="1670234"/>
              <a:ext cx="304" cy="3906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7842840" y="2079898"/>
              <a:ext cx="10101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7432472" y="1668269"/>
              <a:ext cx="14561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7802806" y="1676271"/>
              <a:ext cx="16009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flipV="1">
              <a:off x="7948424" y="1672590"/>
              <a:ext cx="0" cy="4263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Группа 84"/>
          <p:cNvGrpSpPr/>
          <p:nvPr/>
        </p:nvGrpSpPr>
        <p:grpSpPr>
          <a:xfrm>
            <a:off x="1187624" y="3573016"/>
            <a:ext cx="2376264" cy="770752"/>
            <a:chOff x="2699792" y="4293096"/>
            <a:chExt cx="2376264" cy="770752"/>
          </a:xfrm>
        </p:grpSpPr>
        <p:grpSp>
          <p:nvGrpSpPr>
            <p:cNvPr id="75" name="Группа 89"/>
            <p:cNvGrpSpPr/>
            <p:nvPr/>
          </p:nvGrpSpPr>
          <p:grpSpPr>
            <a:xfrm>
              <a:off x="3203848" y="4293096"/>
              <a:ext cx="1368152" cy="770752"/>
              <a:chOff x="2987824" y="3140968"/>
              <a:chExt cx="1368152" cy="770752"/>
            </a:xfrm>
          </p:grpSpPr>
          <p:pic>
            <p:nvPicPr>
              <p:cNvPr id="7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35896" y="3140968"/>
                <a:ext cx="720080" cy="770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87824" y="3140968"/>
                <a:ext cx="720080" cy="770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8" name="TextBox 77"/>
            <p:cNvSpPr txBox="1"/>
            <p:nvPr/>
          </p:nvSpPr>
          <p:spPr>
            <a:xfrm rot="10800000" flipV="1">
              <a:off x="2699792" y="4509120"/>
              <a:ext cx="648072" cy="30777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ru-RU" sz="1400" dirty="0" smtClean="0"/>
                <a:t>КМ</a:t>
              </a:r>
              <a:r>
                <a:rPr lang="en-US" sz="1400" dirty="0" smtClean="0"/>
                <a:t>1</a:t>
              </a:r>
              <a:endParaRPr lang="ru-RU" sz="1400" dirty="0"/>
            </a:p>
          </p:txBody>
        </p:sp>
        <p:sp>
          <p:nvSpPr>
            <p:cNvPr id="84" name="TextBox 83"/>
            <p:cNvSpPr txBox="1"/>
            <p:nvPr/>
          </p:nvSpPr>
          <p:spPr>
            <a:xfrm rot="10800000" flipV="1">
              <a:off x="4427984" y="4509120"/>
              <a:ext cx="648072" cy="30777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ru-RU" sz="1400" dirty="0" smtClean="0"/>
                <a:t>КМ</a:t>
              </a:r>
              <a:r>
                <a:rPr lang="en-US" sz="1400" dirty="0" smtClean="0"/>
                <a:t>2</a:t>
              </a:r>
              <a:endParaRPr lang="ru-RU" sz="1400" dirty="0"/>
            </a:p>
          </p:txBody>
        </p:sp>
      </p:grpSp>
      <p:pic>
        <p:nvPicPr>
          <p:cNvPr id="89" name="Picture 3" descr="D:\д\Методразработки\Практическое руководство по монтажу схем\ламп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365104"/>
            <a:ext cx="720080" cy="766324"/>
          </a:xfrm>
          <a:prstGeom prst="rect">
            <a:avLst/>
          </a:prstGeom>
          <a:noFill/>
        </p:spPr>
      </p:pic>
      <p:pic>
        <p:nvPicPr>
          <p:cNvPr id="87" name="Picture 3" descr="D:\д\Методразработки\Практическое руководство по монтажу схем\ламп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365104"/>
            <a:ext cx="720080" cy="7663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Схема реверсивного магнитного пускателя с сигнальными лампами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при подключении на </a:t>
            </a:r>
            <a:r>
              <a:rPr lang="ru-RU" sz="2000" dirty="0" smtClean="0">
                <a:solidFill>
                  <a:srgbClr val="FF0000"/>
                </a:solidFill>
              </a:rPr>
              <a:t>380В.</a:t>
            </a:r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99992" y="4509120"/>
            <a:ext cx="4104456" cy="13234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Если ваша схема подключена на 380 вольт, то в этом случае сигнальные лампы подключаются к нулю и любой фазе через нормально разомкнутые контакты приставок соответствующих контакторов. </a:t>
            </a:r>
          </a:p>
        </p:txBody>
      </p:sp>
      <p:sp>
        <p:nvSpPr>
          <p:cNvPr id="109" name="Номер слайда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 dirty="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259632" y="4941168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979712" y="4265525"/>
            <a:ext cx="0" cy="688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1259632" y="29969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трелка вверх 59">
            <a:hlinkClick r:id="rId4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268760"/>
            <a:ext cx="444843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556792"/>
            <a:ext cx="1170130" cy="936104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2123728" y="1268761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</a:t>
            </a:r>
            <a:r>
              <a:rPr lang="ru-RU" sz="1200" dirty="0" smtClean="0"/>
              <a:t>   </a:t>
            </a:r>
            <a:r>
              <a:rPr lang="en-US" sz="1200" dirty="0" smtClean="0"/>
              <a:t> B </a:t>
            </a:r>
            <a:r>
              <a:rPr lang="ru-RU" sz="1200" dirty="0" smtClean="0"/>
              <a:t>   </a:t>
            </a:r>
            <a:r>
              <a:rPr lang="en-US" sz="1200" dirty="0" smtClean="0"/>
              <a:t> C </a:t>
            </a:r>
            <a:r>
              <a:rPr lang="ru-RU" sz="1200" dirty="0" smtClean="0"/>
              <a:t>  </a:t>
            </a:r>
            <a:r>
              <a:rPr lang="en-US" sz="1200" dirty="0" smtClean="0"/>
              <a:t> N</a:t>
            </a:r>
            <a:endParaRPr lang="ru-RU" sz="1200" dirty="0"/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2605883" y="4269805"/>
            <a:ext cx="0" cy="688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2600696" y="4941168"/>
            <a:ext cx="675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1180681" y="5039248"/>
            <a:ext cx="0" cy="286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3352566" y="5045244"/>
            <a:ext cx="0" cy="286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1158936" y="5318938"/>
            <a:ext cx="27649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2333501" y="2484856"/>
            <a:ext cx="0" cy="688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1950720" y="3158836"/>
            <a:ext cx="644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2585016" y="3146961"/>
            <a:ext cx="0" cy="6232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1967364" y="3158314"/>
            <a:ext cx="0" cy="6232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3910783" y="3182112"/>
            <a:ext cx="0" cy="21596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2995613" y="3187562"/>
            <a:ext cx="9278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>
            <a:off x="3009900" y="2422175"/>
            <a:ext cx="2133" cy="754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 rot="10800000" flipV="1">
            <a:off x="395536" y="4437112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 smtClean="0"/>
              <a:t>HL1</a:t>
            </a:r>
            <a:endParaRPr lang="ru-RU" sz="1400" dirty="0"/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4407408" y="2735885"/>
            <a:ext cx="113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H="1">
            <a:off x="4420525" y="1520751"/>
            <a:ext cx="1" cy="1228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4414648" y="2357925"/>
            <a:ext cx="113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4766846" y="2356480"/>
            <a:ext cx="1928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5236088" y="2737939"/>
            <a:ext cx="113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5240814" y="2358618"/>
            <a:ext cx="245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4779806" y="2737238"/>
            <a:ext cx="1928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H="1">
            <a:off x="5333707" y="2352538"/>
            <a:ext cx="1" cy="390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 rot="10800000" flipV="1">
            <a:off x="2627784" y="4509120"/>
            <a:ext cx="64807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 smtClean="0"/>
              <a:t>HL</a:t>
            </a:r>
            <a:r>
              <a:rPr lang="ru-RU" sz="1400" dirty="0" smtClean="0"/>
              <a:t>2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560840" cy="52341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Пуска́тель электромагни́тный</a:t>
            </a:r>
            <a:r>
              <a:rPr lang="ru-RU" sz="2800" dirty="0" smtClean="0">
                <a:solidFill>
                  <a:srgbClr val="FF0000"/>
                </a:solidFill>
              </a:rPr>
              <a:t> (</a:t>
            </a:r>
            <a:r>
              <a:rPr lang="ru-RU" sz="2800" i="1" dirty="0" smtClean="0">
                <a:solidFill>
                  <a:srgbClr val="FF0000"/>
                </a:solidFill>
              </a:rPr>
              <a:t>магни́тный пускатель</a:t>
            </a:r>
            <a:r>
              <a:rPr lang="ru-RU" sz="2800" dirty="0" smtClean="0">
                <a:solidFill>
                  <a:srgbClr val="FF0000"/>
                </a:solidFill>
              </a:rPr>
              <a:t>)</a:t>
            </a:r>
            <a:r>
              <a:rPr lang="ru-RU" sz="2800" dirty="0" smtClean="0">
                <a:solidFill>
                  <a:schemeClr val="accent1"/>
                </a:solidFill>
              </a:rPr>
              <a:t> — электрический аппарат, который предназначен для пуска, остановки, реверсирования и защиты электродвигателя.</a:t>
            </a:r>
            <a:r>
              <a:rPr lang="ru-RU" sz="2800" baseline="30000" dirty="0" smtClean="0">
                <a:solidFill>
                  <a:schemeClr val="accent1"/>
                </a:solidFill>
              </a:rPr>
              <a:t> </a:t>
            </a:r>
            <a:r>
              <a:rPr lang="ru-RU" sz="2800" dirty="0" smtClean="0">
                <a:solidFill>
                  <a:schemeClr val="accent1"/>
                </a:solidFill>
              </a:rPr>
              <a:t>Магнитный пускатель состоит из </a:t>
            </a:r>
            <a:r>
              <a:rPr lang="ru-RU" sz="2800" i="1" u="sng" dirty="0" smtClean="0">
                <a:solidFill>
                  <a:schemeClr val="accent1"/>
                </a:solidFill>
              </a:rPr>
              <a:t>контактора</a:t>
            </a:r>
            <a:r>
              <a:rPr lang="ru-RU" sz="2800" dirty="0" smtClean="0">
                <a:solidFill>
                  <a:schemeClr val="accent1"/>
                </a:solidFill>
              </a:rPr>
              <a:t>, </a:t>
            </a:r>
            <a:r>
              <a:rPr lang="ru-RU" sz="2800" i="1" u="sng" dirty="0" smtClean="0">
                <a:solidFill>
                  <a:schemeClr val="accent1"/>
                </a:solidFill>
              </a:rPr>
              <a:t>кнопочного поста </a:t>
            </a:r>
            <a:r>
              <a:rPr lang="ru-RU" sz="2800" dirty="0" smtClean="0">
                <a:solidFill>
                  <a:schemeClr val="accent1"/>
                </a:solidFill>
              </a:rPr>
              <a:t>и </a:t>
            </a:r>
            <a:r>
              <a:rPr lang="ru-RU" sz="2800" i="1" u="sng" dirty="0" smtClean="0">
                <a:solidFill>
                  <a:schemeClr val="accent1"/>
                </a:solidFill>
              </a:rPr>
              <a:t>теплового реле</a:t>
            </a:r>
            <a:r>
              <a:rPr lang="ru-RU" sz="28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 Наряду с тепловой защитой магнитный пускатель предотвращает самовключение после восстановления исчезнувшего питающего напряжения. Главным образом магнитный пускатель применяется для дистанционного пуска, остановки и защиты трехфазных асинхронных электродвигателей с короткозамкнутым ротором.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 Схема нереверсивного магнитного пускателя 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с управлением из двух мест 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09" name="Номер слайда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 dirty="0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259632" y="29969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верх 6">
            <a:hlinkClick r:id="rId2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6548586" cy="48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 Схема включения нереверсивного магнитного пускателя 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с управлением из двух мест 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09" name="Номер слайда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 dirty="0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971600" y="29969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5085184"/>
            <a:ext cx="1224136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Нормально замкнутый контакт  «Стоп</a:t>
            </a:r>
            <a:r>
              <a:rPr lang="en-US" sz="1100" dirty="0" smtClean="0">
                <a:solidFill>
                  <a:srgbClr val="0070C0"/>
                </a:solidFill>
              </a:rPr>
              <a:t>1</a:t>
            </a:r>
            <a:r>
              <a:rPr lang="ru-RU" sz="1100" dirty="0" smtClean="0">
                <a:solidFill>
                  <a:srgbClr val="0070C0"/>
                </a:solidFill>
              </a:rPr>
              <a:t>»</a:t>
            </a:r>
            <a:endParaRPr lang="ru-RU" sz="1100" dirty="0">
              <a:solidFill>
                <a:srgbClr val="0070C0"/>
              </a:solidFill>
            </a:endParaRPr>
          </a:p>
        </p:txBody>
      </p:sp>
      <p:pic>
        <p:nvPicPr>
          <p:cNvPr id="12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10090" cy="648072"/>
          </a:xfrm>
          <a:prstGeom prst="rect">
            <a:avLst/>
          </a:prstGeom>
          <a:noFill/>
        </p:spPr>
      </p:pic>
      <p:grpSp>
        <p:nvGrpSpPr>
          <p:cNvPr id="3" name="Группа 17"/>
          <p:cNvGrpSpPr/>
          <p:nvPr/>
        </p:nvGrpSpPr>
        <p:grpSpPr>
          <a:xfrm>
            <a:off x="893639" y="1717722"/>
            <a:ext cx="438001" cy="2935414"/>
            <a:chOff x="2335794" y="1700808"/>
            <a:chExt cx="796046" cy="2961727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единительная линия 21"/>
          <p:cNvCxnSpPr/>
          <p:nvPr/>
        </p:nvCxnSpPr>
        <p:spPr>
          <a:xfrm>
            <a:off x="2600325" y="4224338"/>
            <a:ext cx="4535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83768" y="5157192"/>
            <a:ext cx="1224136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Нормально замкнутый контакт  «Стоп</a:t>
            </a:r>
            <a:r>
              <a:rPr lang="en-US" sz="1100" dirty="0" smtClean="0">
                <a:solidFill>
                  <a:srgbClr val="0070C0"/>
                </a:solidFill>
              </a:rPr>
              <a:t>2</a:t>
            </a:r>
            <a:r>
              <a:rPr lang="ru-RU" sz="1100" dirty="0" smtClean="0">
                <a:solidFill>
                  <a:srgbClr val="0070C0"/>
                </a:solidFill>
              </a:rPr>
              <a:t>»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0072" y="4509120"/>
            <a:ext cx="2880320" cy="15696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 Последовательно соединяем нормально замкнутые контакты кнопок </a:t>
            </a:r>
            <a:r>
              <a:rPr lang="en-US" sz="1600" dirty="0" smtClean="0"/>
              <a:t>SB1 </a:t>
            </a:r>
            <a:r>
              <a:rPr lang="ru-RU" sz="1600" dirty="0" smtClean="0"/>
              <a:t>«Стоп</a:t>
            </a:r>
            <a:r>
              <a:rPr lang="en-US" sz="1600" dirty="0" smtClean="0"/>
              <a:t>1</a:t>
            </a:r>
            <a:r>
              <a:rPr lang="ru-RU" sz="1600" dirty="0" smtClean="0"/>
              <a:t>» и </a:t>
            </a:r>
            <a:r>
              <a:rPr lang="en-US" sz="1600" dirty="0" smtClean="0"/>
              <a:t>SB2 </a:t>
            </a:r>
            <a:r>
              <a:rPr lang="ru-RU" sz="1600" dirty="0" smtClean="0"/>
              <a:t>«Стоп2» первого и второго кнопочных постов</a:t>
            </a:r>
            <a:endParaRPr lang="ru-RU" sz="1600" dirty="0" smtClean="0">
              <a:solidFill>
                <a:srgbClr val="FF0000"/>
              </a:solidFill>
            </a:endParaRPr>
          </a:p>
        </p:txBody>
      </p:sp>
      <p:sp>
        <p:nvSpPr>
          <p:cNvPr id="46" name="Стрелка вверх 45">
            <a:hlinkClick r:id="rId4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268760"/>
            <a:ext cx="3598282" cy="26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Прямая соединительная линия 41"/>
          <p:cNvCxnSpPr/>
          <p:nvPr/>
        </p:nvCxnSpPr>
        <p:spPr>
          <a:xfrm flipV="1">
            <a:off x="2614191" y="3479305"/>
            <a:ext cx="0" cy="7545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052242" y="1541607"/>
            <a:ext cx="0" cy="3867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043188" y="1914808"/>
            <a:ext cx="234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540640" y="1916641"/>
            <a:ext cx="234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Группа 83"/>
          <p:cNvGrpSpPr/>
          <p:nvPr/>
        </p:nvGrpSpPr>
        <p:grpSpPr>
          <a:xfrm>
            <a:off x="1259632" y="1484784"/>
            <a:ext cx="2232248" cy="600164"/>
            <a:chOff x="1259632" y="1484784"/>
            <a:chExt cx="2232248" cy="600164"/>
          </a:xfrm>
        </p:grpSpPr>
        <p:sp>
          <p:nvSpPr>
            <p:cNvPr id="82" name="TextBox 81"/>
            <p:cNvSpPr txBox="1"/>
            <p:nvPr/>
          </p:nvSpPr>
          <p:spPr>
            <a:xfrm>
              <a:off x="1259632" y="1484784"/>
              <a:ext cx="864096" cy="600164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Первый 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Кнопочный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 пост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27784" y="1484784"/>
              <a:ext cx="864096" cy="600164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Второй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Кнопочный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 пост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403648" y="2132856"/>
            <a:ext cx="2449981" cy="3024336"/>
            <a:chOff x="1403648" y="2132856"/>
            <a:chExt cx="2449981" cy="3024336"/>
          </a:xfrm>
        </p:grpSpPr>
        <p:pic>
          <p:nvPicPr>
            <p:cNvPr id="53" name="Picture 2" descr="D:\д\Методразработки\Практическое руководство по монтажу схем\PKE-122-3.jpg.4f3431a5c1c41f0c4112756bc0daa15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2132856"/>
              <a:ext cx="1513877" cy="3024336"/>
            </a:xfrm>
            <a:prstGeom prst="rect">
              <a:avLst/>
            </a:prstGeom>
            <a:noFill/>
          </p:spPr>
        </p:pic>
        <p:sp>
          <p:nvSpPr>
            <p:cNvPr id="86" name="TextBox 85"/>
            <p:cNvSpPr txBox="1"/>
            <p:nvPr/>
          </p:nvSpPr>
          <p:spPr>
            <a:xfrm>
              <a:off x="1403648" y="4293096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SB1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03648" y="2564904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SB3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43808" y="4293096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SB2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03648" y="3429000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SB4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43808" y="3429000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SB6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43808" y="2564904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SB5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331640" y="3938588"/>
            <a:ext cx="1441053" cy="714548"/>
            <a:chOff x="1331640" y="3938588"/>
            <a:chExt cx="1441053" cy="714548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331640" y="3938588"/>
              <a:ext cx="0" cy="3127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340446" y="3956670"/>
              <a:ext cx="10455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2365822" y="3951363"/>
              <a:ext cx="0" cy="7017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2352675" y="4637336"/>
              <a:ext cx="42001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1513877" cy="3024336"/>
          </a:xfrm>
          <a:prstGeom prst="rect">
            <a:avLst/>
          </a:prstGeom>
          <a:noFill/>
        </p:spPr>
      </p:pic>
      <p:pic>
        <p:nvPicPr>
          <p:cNvPr id="50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1513877" cy="3024336"/>
          </a:xfrm>
          <a:prstGeom prst="rect">
            <a:avLst/>
          </a:prstGeom>
          <a:noFill/>
        </p:spPr>
      </p:pic>
      <p:grpSp>
        <p:nvGrpSpPr>
          <p:cNvPr id="82" name="Группа 81"/>
          <p:cNvGrpSpPr/>
          <p:nvPr/>
        </p:nvGrpSpPr>
        <p:grpSpPr>
          <a:xfrm>
            <a:off x="1403648" y="2132856"/>
            <a:ext cx="2449981" cy="3024336"/>
            <a:chOff x="1403648" y="2132856"/>
            <a:chExt cx="2449981" cy="3024336"/>
          </a:xfrm>
        </p:grpSpPr>
        <p:pic>
          <p:nvPicPr>
            <p:cNvPr id="83" name="Picture 2" descr="D:\д\Методразработки\Практическое руководство по монтажу схем\PKE-122-3.jpg.4f3431a5c1c41f0c4112756bc0daa15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2132856"/>
              <a:ext cx="1513877" cy="3024336"/>
            </a:xfrm>
            <a:prstGeom prst="rect">
              <a:avLst/>
            </a:prstGeom>
            <a:noFill/>
          </p:spPr>
        </p:pic>
        <p:sp>
          <p:nvSpPr>
            <p:cNvPr id="86" name="TextBox 85"/>
            <p:cNvSpPr txBox="1"/>
            <p:nvPr/>
          </p:nvSpPr>
          <p:spPr>
            <a:xfrm>
              <a:off x="1403648" y="4293096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SB1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403648" y="2564904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SB3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43808" y="4293096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SB2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403648" y="3429000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SB4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843808" y="3429000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SB6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843808" y="2564904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SB5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75"/>
          <p:cNvGrpSpPr/>
          <p:nvPr/>
        </p:nvGrpSpPr>
        <p:grpSpPr>
          <a:xfrm>
            <a:off x="3995936" y="4005064"/>
            <a:ext cx="1276696" cy="936104"/>
            <a:chOff x="3059832" y="2924944"/>
            <a:chExt cx="1276696" cy="936104"/>
          </a:xfrm>
        </p:grpSpPr>
        <p:pic>
          <p:nvPicPr>
            <p:cNvPr id="73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2924944"/>
              <a:ext cx="628624" cy="936104"/>
            </a:xfrm>
            <a:prstGeom prst="rect">
              <a:avLst/>
            </a:prstGeom>
            <a:noFill/>
          </p:spPr>
        </p:pic>
        <p:pic>
          <p:nvPicPr>
            <p:cNvPr id="74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2924944"/>
              <a:ext cx="628624" cy="93610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 Схема включения нереверсивного магнитного пускателя 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с управлением из двух мест 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09" name="Номер слайда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 dirty="0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971600" y="29969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810090" cy="648072"/>
          </a:xfrm>
          <a:prstGeom prst="rect">
            <a:avLst/>
          </a:prstGeom>
          <a:noFill/>
        </p:spPr>
      </p:pic>
      <p:grpSp>
        <p:nvGrpSpPr>
          <p:cNvPr id="3" name="Группа 17"/>
          <p:cNvGrpSpPr/>
          <p:nvPr/>
        </p:nvGrpSpPr>
        <p:grpSpPr>
          <a:xfrm>
            <a:off x="893639" y="1717722"/>
            <a:ext cx="438001" cy="2935414"/>
            <a:chOff x="2335794" y="1700808"/>
            <a:chExt cx="796046" cy="2961727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940152" y="4581128"/>
            <a:ext cx="2880320" cy="15696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2. Соединения во втором кнопочном посту выполняются как рассказывалось выше. (См. раздел «Монтаж цепи управления)</a:t>
            </a:r>
          </a:p>
          <a:p>
            <a:endParaRPr lang="ru-RU" sz="1600" dirty="0" smtClean="0"/>
          </a:p>
        </p:txBody>
      </p:sp>
      <p:sp>
        <p:nvSpPr>
          <p:cNvPr id="46" name="Стрелка вверх 45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268760"/>
            <a:ext cx="3598282" cy="26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Прямая соединительная линия 46"/>
          <p:cNvCxnSpPr/>
          <p:nvPr/>
        </p:nvCxnSpPr>
        <p:spPr>
          <a:xfrm flipV="1">
            <a:off x="6052242" y="1541607"/>
            <a:ext cx="0" cy="3867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043188" y="1914808"/>
            <a:ext cx="23413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540640" y="1916641"/>
            <a:ext cx="23413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2570708" y="4321181"/>
            <a:ext cx="1693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570708" y="3212976"/>
            <a:ext cx="0" cy="1124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7"/>
          <p:cNvGrpSpPr/>
          <p:nvPr/>
        </p:nvGrpSpPr>
        <p:grpSpPr>
          <a:xfrm>
            <a:off x="2555776" y="3789040"/>
            <a:ext cx="1008112" cy="309497"/>
            <a:chOff x="1619672" y="3068960"/>
            <a:chExt cx="1008112" cy="309497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2"/>
          <p:cNvGrpSpPr/>
          <p:nvPr/>
        </p:nvGrpSpPr>
        <p:grpSpPr>
          <a:xfrm>
            <a:off x="2555776" y="2924944"/>
            <a:ext cx="1008112" cy="309497"/>
            <a:chOff x="1619672" y="3068960"/>
            <a:chExt cx="1008112" cy="309497"/>
          </a:xfrm>
        </p:grpSpPr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Прямая соединительная линия 60"/>
          <p:cNvCxnSpPr/>
          <p:nvPr/>
        </p:nvCxnSpPr>
        <p:spPr>
          <a:xfrm>
            <a:off x="3835122" y="5080776"/>
            <a:ext cx="6805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181236" y="4767481"/>
            <a:ext cx="1640" cy="343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172962" y="5093040"/>
            <a:ext cx="240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62"/>
          <p:cNvGrpSpPr/>
          <p:nvPr/>
        </p:nvGrpSpPr>
        <p:grpSpPr>
          <a:xfrm>
            <a:off x="3383657" y="2880909"/>
            <a:ext cx="1133282" cy="1202301"/>
            <a:chOff x="2447553" y="1590675"/>
            <a:chExt cx="1133282" cy="1556432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2447553" y="1600200"/>
              <a:ext cx="1133282" cy="68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3567843" y="1590675"/>
              <a:ext cx="0" cy="15564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Прямая соединительная линия 64"/>
          <p:cNvCxnSpPr/>
          <p:nvPr/>
        </p:nvCxnSpPr>
        <p:spPr>
          <a:xfrm>
            <a:off x="3851920" y="2564904"/>
            <a:ext cx="0" cy="2532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419872" y="3365499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419303" y="3356992"/>
            <a:ext cx="1912" cy="17539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4506074" y="4753382"/>
            <a:ext cx="3378" cy="3470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419872" y="2564904"/>
            <a:ext cx="4404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419872" y="3717032"/>
            <a:ext cx="1760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162779" y="3715368"/>
            <a:ext cx="0" cy="3669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1331640" y="3938588"/>
            <a:ext cx="1441053" cy="714548"/>
            <a:chOff x="1331640" y="3938588"/>
            <a:chExt cx="1441053" cy="714548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1331640" y="3938588"/>
              <a:ext cx="0" cy="3127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1340446" y="3956670"/>
              <a:ext cx="104556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365822" y="3951363"/>
              <a:ext cx="0" cy="70177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2352675" y="4637336"/>
              <a:ext cx="42001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Прямая соединительная линия 83"/>
          <p:cNvCxnSpPr/>
          <p:nvPr/>
        </p:nvCxnSpPr>
        <p:spPr>
          <a:xfrm>
            <a:off x="7204192" y="1901190"/>
            <a:ext cx="0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7048500" y="1916430"/>
            <a:ext cx="3124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7197090" y="2263140"/>
            <a:ext cx="160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7185700" y="2913112"/>
            <a:ext cx="160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7189470" y="3276600"/>
            <a:ext cx="160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Группа 119"/>
          <p:cNvGrpSpPr/>
          <p:nvPr/>
        </p:nvGrpSpPr>
        <p:grpSpPr>
          <a:xfrm>
            <a:off x="7620000" y="1900798"/>
            <a:ext cx="235546" cy="377582"/>
            <a:chOff x="7620000" y="1900798"/>
            <a:chExt cx="235546" cy="377582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>
              <a:off x="7843548" y="1900798"/>
              <a:ext cx="0" cy="3775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7620000" y="1919466"/>
              <a:ext cx="2141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7641382" y="2270348"/>
              <a:ext cx="2141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Группа 120"/>
          <p:cNvGrpSpPr/>
          <p:nvPr/>
        </p:nvGrpSpPr>
        <p:grpSpPr>
          <a:xfrm>
            <a:off x="7615094" y="2901290"/>
            <a:ext cx="235546" cy="377582"/>
            <a:chOff x="7620000" y="1900798"/>
            <a:chExt cx="235546" cy="377582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>
              <a:off x="7843548" y="1900798"/>
              <a:ext cx="0" cy="3775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7620000" y="1919466"/>
              <a:ext cx="2141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7641382" y="2270348"/>
              <a:ext cx="2141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Группа 124"/>
          <p:cNvGrpSpPr/>
          <p:nvPr/>
        </p:nvGrpSpPr>
        <p:grpSpPr>
          <a:xfrm>
            <a:off x="1259632" y="1484784"/>
            <a:ext cx="2232248" cy="600164"/>
            <a:chOff x="1259632" y="1484784"/>
            <a:chExt cx="2232248" cy="600164"/>
          </a:xfrm>
        </p:grpSpPr>
        <p:sp>
          <p:nvSpPr>
            <p:cNvPr id="126" name="TextBox 125"/>
            <p:cNvSpPr txBox="1"/>
            <p:nvPr/>
          </p:nvSpPr>
          <p:spPr>
            <a:xfrm>
              <a:off x="1259632" y="1484784"/>
              <a:ext cx="864096" cy="600164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Первый 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Кнопочный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 пост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627784" y="1484784"/>
              <a:ext cx="864096" cy="600164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Второй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Кнопочный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 пост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5"/>
          <p:cNvGrpSpPr/>
          <p:nvPr/>
        </p:nvGrpSpPr>
        <p:grpSpPr>
          <a:xfrm>
            <a:off x="3995936" y="4005064"/>
            <a:ext cx="1276696" cy="936104"/>
            <a:chOff x="3059832" y="2924944"/>
            <a:chExt cx="1276696" cy="936104"/>
          </a:xfrm>
        </p:grpSpPr>
        <p:pic>
          <p:nvPicPr>
            <p:cNvPr id="73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7904" y="2924944"/>
              <a:ext cx="628624" cy="936104"/>
            </a:xfrm>
            <a:prstGeom prst="rect">
              <a:avLst/>
            </a:prstGeom>
            <a:noFill/>
          </p:spPr>
        </p:pic>
        <p:pic>
          <p:nvPicPr>
            <p:cNvPr id="74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2924944"/>
              <a:ext cx="628624" cy="936104"/>
            </a:xfrm>
            <a:prstGeom prst="rect">
              <a:avLst/>
            </a:prstGeom>
            <a:noFill/>
          </p:spPr>
        </p:pic>
      </p:grpSp>
      <p:pic>
        <p:nvPicPr>
          <p:cNvPr id="50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 Схема включения нереверсивного магнитного пускателя 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с управлением из двух мест 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09" name="Номер слайда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 dirty="0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971600" y="29969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810090" cy="648072"/>
          </a:xfrm>
          <a:prstGeom prst="rect">
            <a:avLst/>
          </a:prstGeom>
          <a:noFill/>
        </p:spPr>
      </p:pic>
      <p:grpSp>
        <p:nvGrpSpPr>
          <p:cNvPr id="4" name="Группа 17"/>
          <p:cNvGrpSpPr/>
          <p:nvPr/>
        </p:nvGrpSpPr>
        <p:grpSpPr>
          <a:xfrm>
            <a:off x="893639" y="1717722"/>
            <a:ext cx="438001" cy="2935414"/>
            <a:chOff x="2335794" y="1700808"/>
            <a:chExt cx="796046" cy="2961727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единительная линия 21"/>
          <p:cNvCxnSpPr/>
          <p:nvPr/>
        </p:nvCxnSpPr>
        <p:spPr>
          <a:xfrm>
            <a:off x="2600325" y="4224338"/>
            <a:ext cx="4535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47664" y="5349895"/>
            <a:ext cx="6408712" cy="83099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3. Соединяем параллельно нормально разомкнутый контакт кнопки </a:t>
            </a:r>
            <a:r>
              <a:rPr lang="en-US" sz="1600" dirty="0" smtClean="0"/>
              <a:t>SB4 </a:t>
            </a:r>
            <a:r>
              <a:rPr lang="ru-RU" sz="1600" dirty="0" smtClean="0"/>
              <a:t>«вперед</a:t>
            </a:r>
            <a:r>
              <a:rPr lang="en-US" sz="1600" dirty="0" smtClean="0"/>
              <a:t>2</a:t>
            </a:r>
            <a:r>
              <a:rPr lang="ru-RU" sz="1600" dirty="0" smtClean="0"/>
              <a:t>» второго кнопочного поста с нормально разомкнутым контактом кнопки </a:t>
            </a:r>
            <a:r>
              <a:rPr lang="en-US" sz="1600" dirty="0" smtClean="0"/>
              <a:t>SB3 </a:t>
            </a:r>
            <a:r>
              <a:rPr lang="ru-RU" sz="1600" dirty="0" smtClean="0"/>
              <a:t>«вперед1» первого кнопочного поста. </a:t>
            </a:r>
          </a:p>
        </p:txBody>
      </p:sp>
      <p:sp>
        <p:nvSpPr>
          <p:cNvPr id="46" name="Стрелка вверх 45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268760"/>
            <a:ext cx="3598282" cy="26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Прямая соединительная линия 41"/>
          <p:cNvCxnSpPr/>
          <p:nvPr/>
        </p:nvCxnSpPr>
        <p:spPr>
          <a:xfrm flipV="1">
            <a:off x="2614191" y="3479305"/>
            <a:ext cx="0" cy="7545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052242" y="1541607"/>
            <a:ext cx="0" cy="3867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043188" y="1914808"/>
            <a:ext cx="23413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540640" y="1916641"/>
            <a:ext cx="23413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1513877" cy="3024336"/>
          </a:xfrm>
          <a:prstGeom prst="rect">
            <a:avLst/>
          </a:prstGeom>
          <a:noFill/>
        </p:spPr>
      </p:pic>
      <p:cxnSp>
        <p:nvCxnSpPr>
          <p:cNvPr id="55" name="Прямая соединительная линия 54"/>
          <p:cNvCxnSpPr/>
          <p:nvPr/>
        </p:nvCxnSpPr>
        <p:spPr>
          <a:xfrm flipH="1">
            <a:off x="2570708" y="4321181"/>
            <a:ext cx="1693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570708" y="3212976"/>
            <a:ext cx="0" cy="112497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7"/>
          <p:cNvGrpSpPr/>
          <p:nvPr/>
        </p:nvGrpSpPr>
        <p:grpSpPr>
          <a:xfrm>
            <a:off x="2555776" y="3789040"/>
            <a:ext cx="1008112" cy="309497"/>
            <a:chOff x="1619672" y="3068960"/>
            <a:chExt cx="1008112" cy="309497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2"/>
          <p:cNvGrpSpPr/>
          <p:nvPr/>
        </p:nvGrpSpPr>
        <p:grpSpPr>
          <a:xfrm>
            <a:off x="2555776" y="2924944"/>
            <a:ext cx="1008112" cy="309497"/>
            <a:chOff x="1619672" y="3068960"/>
            <a:chExt cx="1008112" cy="309497"/>
          </a:xfrm>
        </p:grpSpPr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Прямая соединительная линия 60"/>
          <p:cNvCxnSpPr/>
          <p:nvPr/>
        </p:nvCxnSpPr>
        <p:spPr>
          <a:xfrm>
            <a:off x="3835122" y="5080776"/>
            <a:ext cx="68054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181236" y="4767481"/>
            <a:ext cx="1640" cy="34341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172962" y="5093040"/>
            <a:ext cx="24071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2"/>
          <p:cNvGrpSpPr/>
          <p:nvPr/>
        </p:nvGrpSpPr>
        <p:grpSpPr>
          <a:xfrm>
            <a:off x="3383657" y="2880909"/>
            <a:ext cx="1133282" cy="1202301"/>
            <a:chOff x="2447553" y="1590675"/>
            <a:chExt cx="1133282" cy="1556432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2447553" y="1600200"/>
              <a:ext cx="1133282" cy="682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3567843" y="1590675"/>
              <a:ext cx="0" cy="15564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Прямая соединительная линия 64"/>
          <p:cNvCxnSpPr/>
          <p:nvPr/>
        </p:nvCxnSpPr>
        <p:spPr>
          <a:xfrm>
            <a:off x="3851920" y="2564904"/>
            <a:ext cx="0" cy="25321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419872" y="3365499"/>
            <a:ext cx="20162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419303" y="3356992"/>
            <a:ext cx="1912" cy="17539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4506074" y="4753382"/>
            <a:ext cx="3378" cy="3470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419872" y="2564904"/>
            <a:ext cx="4404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419872" y="3717032"/>
            <a:ext cx="176068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162779" y="3715368"/>
            <a:ext cx="0" cy="3669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57"/>
          <p:cNvGrpSpPr/>
          <p:nvPr/>
        </p:nvGrpSpPr>
        <p:grpSpPr>
          <a:xfrm>
            <a:off x="1331640" y="3938588"/>
            <a:ext cx="1441053" cy="714548"/>
            <a:chOff x="1331640" y="3938588"/>
            <a:chExt cx="1441053" cy="714548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1331640" y="3938588"/>
              <a:ext cx="0" cy="3127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1340446" y="3956670"/>
              <a:ext cx="104556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365822" y="3951363"/>
              <a:ext cx="0" cy="70177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2352675" y="4637336"/>
              <a:ext cx="42001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Прямая соединительная линия 83"/>
          <p:cNvCxnSpPr/>
          <p:nvPr/>
        </p:nvCxnSpPr>
        <p:spPr>
          <a:xfrm>
            <a:off x="7204192" y="1901190"/>
            <a:ext cx="0" cy="13906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7048500" y="1916430"/>
            <a:ext cx="3124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7197090" y="2263140"/>
            <a:ext cx="1600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7185700" y="2913112"/>
            <a:ext cx="1600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7189470" y="3276600"/>
            <a:ext cx="1600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19"/>
          <p:cNvGrpSpPr/>
          <p:nvPr/>
        </p:nvGrpSpPr>
        <p:grpSpPr>
          <a:xfrm>
            <a:off x="7620000" y="1900798"/>
            <a:ext cx="235546" cy="377582"/>
            <a:chOff x="7620000" y="1900798"/>
            <a:chExt cx="235546" cy="377582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>
              <a:off x="7843548" y="1900798"/>
              <a:ext cx="0" cy="37758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7620000" y="1919466"/>
              <a:ext cx="21416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7641382" y="2270348"/>
              <a:ext cx="21416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20"/>
          <p:cNvGrpSpPr/>
          <p:nvPr/>
        </p:nvGrpSpPr>
        <p:grpSpPr>
          <a:xfrm>
            <a:off x="7615094" y="2901290"/>
            <a:ext cx="235546" cy="377582"/>
            <a:chOff x="7620000" y="1900798"/>
            <a:chExt cx="235546" cy="377582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>
              <a:off x="7843548" y="1900798"/>
              <a:ext cx="0" cy="37758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7620000" y="1919466"/>
              <a:ext cx="21416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7641382" y="2270348"/>
              <a:ext cx="21416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Группа 96"/>
          <p:cNvGrpSpPr/>
          <p:nvPr/>
        </p:nvGrpSpPr>
        <p:grpSpPr>
          <a:xfrm>
            <a:off x="1259632" y="1484784"/>
            <a:ext cx="2232248" cy="600164"/>
            <a:chOff x="1259632" y="1484784"/>
            <a:chExt cx="2232248" cy="600164"/>
          </a:xfrm>
        </p:grpSpPr>
        <p:sp>
          <p:nvSpPr>
            <p:cNvPr id="98" name="TextBox 97"/>
            <p:cNvSpPr txBox="1"/>
            <p:nvPr/>
          </p:nvSpPr>
          <p:spPr>
            <a:xfrm>
              <a:off x="1259632" y="1484784"/>
              <a:ext cx="864096" cy="600164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Первый 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Кнопочный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 пост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627784" y="1484784"/>
              <a:ext cx="864096" cy="600164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Второй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Кнопочный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 пост</a:t>
              </a: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1969112" y="2716845"/>
            <a:ext cx="1435939" cy="158283"/>
            <a:chOff x="2771775" y="2962275"/>
            <a:chExt cx="2003147" cy="150513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>
              <a:off x="2781421" y="2981195"/>
              <a:ext cx="1993501" cy="50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flipH="1" flipV="1">
              <a:off x="2771775" y="2962275"/>
              <a:ext cx="26" cy="1192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H="1" flipV="1">
              <a:off x="4758055" y="2992455"/>
              <a:ext cx="3548" cy="1203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88"/>
          <p:cNvGrpSpPr/>
          <p:nvPr/>
        </p:nvGrpSpPr>
        <p:grpSpPr>
          <a:xfrm>
            <a:off x="1983933" y="2406621"/>
            <a:ext cx="1435939" cy="158283"/>
            <a:chOff x="2771775" y="2962275"/>
            <a:chExt cx="2003147" cy="150513"/>
          </a:xfrm>
        </p:grpSpPr>
        <p:cxnSp>
          <p:nvCxnSpPr>
            <p:cNvPr id="90" name="Прямая соединительная линия 89"/>
            <p:cNvCxnSpPr/>
            <p:nvPr/>
          </p:nvCxnSpPr>
          <p:spPr>
            <a:xfrm>
              <a:off x="2781421" y="2981195"/>
              <a:ext cx="1993501" cy="50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 flipV="1">
              <a:off x="2771775" y="2962275"/>
              <a:ext cx="26" cy="1192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H="1" flipV="1">
              <a:off x="4758055" y="2992455"/>
              <a:ext cx="3548" cy="1203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1403648" y="429309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SB1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403648" y="34290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SB5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421135" y="236411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SB3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43808" y="429309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SB2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843808" y="34290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SB6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843808" y="242088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SB4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128" name="Группа 127"/>
          <p:cNvGrpSpPr/>
          <p:nvPr/>
        </p:nvGrpSpPr>
        <p:grpSpPr>
          <a:xfrm>
            <a:off x="7173100" y="1540356"/>
            <a:ext cx="675556" cy="391026"/>
            <a:chOff x="7173100" y="1540356"/>
            <a:chExt cx="675556" cy="391026"/>
          </a:xfrm>
        </p:grpSpPr>
        <p:grpSp>
          <p:nvGrpSpPr>
            <p:cNvPr id="115" name="Группа 120"/>
            <p:cNvGrpSpPr/>
            <p:nvPr/>
          </p:nvGrpSpPr>
          <p:grpSpPr>
            <a:xfrm>
              <a:off x="7613110" y="1540356"/>
              <a:ext cx="235546" cy="377582"/>
              <a:chOff x="7620000" y="1900798"/>
              <a:chExt cx="235546" cy="377582"/>
            </a:xfrm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7843548" y="1900798"/>
                <a:ext cx="0" cy="37758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7620000" y="1919466"/>
                <a:ext cx="21416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7641382" y="2270348"/>
                <a:ext cx="21416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Группа 120"/>
            <p:cNvGrpSpPr/>
            <p:nvPr/>
          </p:nvGrpSpPr>
          <p:grpSpPr>
            <a:xfrm rot="10800000">
              <a:off x="7173100" y="1553800"/>
              <a:ext cx="235546" cy="377582"/>
              <a:chOff x="7620000" y="1900798"/>
              <a:chExt cx="235546" cy="377582"/>
            </a:xfrm>
          </p:grpSpPr>
          <p:cxnSp>
            <p:nvCxnSpPr>
              <p:cNvPr id="125" name="Прямая соединительная линия 124"/>
              <p:cNvCxnSpPr/>
              <p:nvPr/>
            </p:nvCxnSpPr>
            <p:spPr>
              <a:xfrm>
                <a:off x="7843548" y="1900798"/>
                <a:ext cx="0" cy="37758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7620000" y="1919466"/>
                <a:ext cx="21416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7641382" y="2270348"/>
                <a:ext cx="21416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5"/>
          <p:cNvGrpSpPr/>
          <p:nvPr/>
        </p:nvGrpSpPr>
        <p:grpSpPr>
          <a:xfrm>
            <a:off x="3995936" y="4005064"/>
            <a:ext cx="1276696" cy="936104"/>
            <a:chOff x="3059832" y="2924944"/>
            <a:chExt cx="1276696" cy="936104"/>
          </a:xfrm>
        </p:grpSpPr>
        <p:pic>
          <p:nvPicPr>
            <p:cNvPr id="73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7904" y="2924944"/>
              <a:ext cx="628624" cy="936104"/>
            </a:xfrm>
            <a:prstGeom prst="rect">
              <a:avLst/>
            </a:prstGeom>
            <a:noFill/>
          </p:spPr>
        </p:pic>
        <p:pic>
          <p:nvPicPr>
            <p:cNvPr id="74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2924944"/>
              <a:ext cx="628624" cy="936104"/>
            </a:xfrm>
            <a:prstGeom prst="rect">
              <a:avLst/>
            </a:prstGeom>
            <a:noFill/>
          </p:spPr>
        </p:pic>
      </p:grpSp>
      <p:pic>
        <p:nvPicPr>
          <p:cNvPr id="50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 Схема включения нереверсивного магнитного пускателя 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с управлением из двух мест 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09" name="Номер слайда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 dirty="0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971600" y="29969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810090" cy="648072"/>
          </a:xfrm>
          <a:prstGeom prst="rect">
            <a:avLst/>
          </a:prstGeom>
          <a:noFill/>
        </p:spPr>
      </p:pic>
      <p:grpSp>
        <p:nvGrpSpPr>
          <p:cNvPr id="4" name="Группа 17"/>
          <p:cNvGrpSpPr/>
          <p:nvPr/>
        </p:nvGrpSpPr>
        <p:grpSpPr>
          <a:xfrm>
            <a:off x="893639" y="1717722"/>
            <a:ext cx="438001" cy="2935414"/>
            <a:chOff x="2335794" y="1700808"/>
            <a:chExt cx="796046" cy="2961727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единительная линия 21"/>
          <p:cNvCxnSpPr/>
          <p:nvPr/>
        </p:nvCxnSpPr>
        <p:spPr>
          <a:xfrm>
            <a:off x="2600325" y="4224338"/>
            <a:ext cx="4535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47664" y="5349895"/>
            <a:ext cx="6408712" cy="12618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3. Соединяем параллельно нормально разомкнутый контакт кнопки </a:t>
            </a:r>
            <a:r>
              <a:rPr lang="en-US" sz="1600" dirty="0" smtClean="0"/>
              <a:t>SB6 </a:t>
            </a:r>
            <a:r>
              <a:rPr lang="ru-RU" sz="1600" dirty="0" smtClean="0"/>
              <a:t>«назад</a:t>
            </a:r>
            <a:r>
              <a:rPr lang="en-US" sz="1600" dirty="0" smtClean="0"/>
              <a:t>2</a:t>
            </a:r>
            <a:r>
              <a:rPr lang="ru-RU" sz="1600" dirty="0" smtClean="0"/>
              <a:t>» второго кнопочного поста с нормально разомкнутым контактом кнопки </a:t>
            </a:r>
            <a:r>
              <a:rPr lang="en-US" sz="1600" dirty="0" smtClean="0"/>
              <a:t>SB</a:t>
            </a:r>
            <a:r>
              <a:rPr lang="ru-RU" sz="1600" dirty="0" smtClean="0"/>
              <a:t>5</a:t>
            </a:r>
            <a:r>
              <a:rPr lang="en-US" sz="1600" dirty="0" smtClean="0"/>
              <a:t> </a:t>
            </a:r>
            <a:r>
              <a:rPr lang="ru-RU" sz="1600" dirty="0" smtClean="0"/>
              <a:t>«назад1» первого кнопочного поста.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Остальные соединения выполняются как рассказывалось выше. 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(См. раздел «Монтаж цепи управления)</a:t>
            </a:r>
            <a:endParaRPr lang="ru-RU" sz="1600" dirty="0" smtClean="0">
              <a:solidFill>
                <a:srgbClr val="FF0000"/>
              </a:solidFill>
            </a:endParaRPr>
          </a:p>
        </p:txBody>
      </p:sp>
      <p:sp>
        <p:nvSpPr>
          <p:cNvPr id="46" name="Стрелка вверх 45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268760"/>
            <a:ext cx="3598282" cy="26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Прямая соединительная линия 41"/>
          <p:cNvCxnSpPr/>
          <p:nvPr/>
        </p:nvCxnSpPr>
        <p:spPr>
          <a:xfrm flipV="1">
            <a:off x="2614191" y="3479305"/>
            <a:ext cx="0" cy="7545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052242" y="1541607"/>
            <a:ext cx="0" cy="3867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043188" y="1914808"/>
            <a:ext cx="23413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540640" y="1916641"/>
            <a:ext cx="23413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1513877" cy="3024336"/>
          </a:xfrm>
          <a:prstGeom prst="rect">
            <a:avLst/>
          </a:prstGeom>
          <a:noFill/>
        </p:spPr>
      </p:pic>
      <p:cxnSp>
        <p:nvCxnSpPr>
          <p:cNvPr id="55" name="Прямая соединительная линия 54"/>
          <p:cNvCxnSpPr/>
          <p:nvPr/>
        </p:nvCxnSpPr>
        <p:spPr>
          <a:xfrm flipH="1">
            <a:off x="2570708" y="4321181"/>
            <a:ext cx="1693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570708" y="3212976"/>
            <a:ext cx="0" cy="112497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7"/>
          <p:cNvGrpSpPr/>
          <p:nvPr/>
        </p:nvGrpSpPr>
        <p:grpSpPr>
          <a:xfrm>
            <a:off x="2555776" y="3789040"/>
            <a:ext cx="1008112" cy="309497"/>
            <a:chOff x="1619672" y="3068960"/>
            <a:chExt cx="1008112" cy="309497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2"/>
          <p:cNvGrpSpPr/>
          <p:nvPr/>
        </p:nvGrpSpPr>
        <p:grpSpPr>
          <a:xfrm>
            <a:off x="2555776" y="2924944"/>
            <a:ext cx="1008112" cy="309497"/>
            <a:chOff x="1619672" y="3068960"/>
            <a:chExt cx="1008112" cy="309497"/>
          </a:xfrm>
        </p:grpSpPr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Прямая соединительная линия 60"/>
          <p:cNvCxnSpPr/>
          <p:nvPr/>
        </p:nvCxnSpPr>
        <p:spPr>
          <a:xfrm>
            <a:off x="3835122" y="5080776"/>
            <a:ext cx="68054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181236" y="4767481"/>
            <a:ext cx="1640" cy="34341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172962" y="5093040"/>
            <a:ext cx="24071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2"/>
          <p:cNvGrpSpPr/>
          <p:nvPr/>
        </p:nvGrpSpPr>
        <p:grpSpPr>
          <a:xfrm>
            <a:off x="3383657" y="2880909"/>
            <a:ext cx="1133282" cy="1202301"/>
            <a:chOff x="2447553" y="1590675"/>
            <a:chExt cx="1133282" cy="1556432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2447553" y="1600200"/>
              <a:ext cx="1133282" cy="682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3567843" y="1590675"/>
              <a:ext cx="0" cy="15564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Прямая соединительная линия 64"/>
          <p:cNvCxnSpPr/>
          <p:nvPr/>
        </p:nvCxnSpPr>
        <p:spPr>
          <a:xfrm>
            <a:off x="3851920" y="2564904"/>
            <a:ext cx="0" cy="25321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419872" y="3365499"/>
            <a:ext cx="20162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419303" y="3356992"/>
            <a:ext cx="1912" cy="17539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4506074" y="4753382"/>
            <a:ext cx="3378" cy="3470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419872" y="2564904"/>
            <a:ext cx="4404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419872" y="3717032"/>
            <a:ext cx="176068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162779" y="3715368"/>
            <a:ext cx="0" cy="3669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57"/>
          <p:cNvGrpSpPr/>
          <p:nvPr/>
        </p:nvGrpSpPr>
        <p:grpSpPr>
          <a:xfrm>
            <a:off x="1331640" y="3938588"/>
            <a:ext cx="1441053" cy="714548"/>
            <a:chOff x="1331640" y="3938588"/>
            <a:chExt cx="1441053" cy="714548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1331640" y="3938588"/>
              <a:ext cx="0" cy="3127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1340446" y="3956670"/>
              <a:ext cx="104556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365822" y="3951363"/>
              <a:ext cx="0" cy="70177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2352675" y="4637336"/>
              <a:ext cx="42001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Прямая соединительная линия 83"/>
          <p:cNvCxnSpPr/>
          <p:nvPr/>
        </p:nvCxnSpPr>
        <p:spPr>
          <a:xfrm>
            <a:off x="7204192" y="1901190"/>
            <a:ext cx="0" cy="13906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7048500" y="1916430"/>
            <a:ext cx="3124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7197090" y="2263140"/>
            <a:ext cx="1600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7185700" y="2913112"/>
            <a:ext cx="1600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7189470" y="3276600"/>
            <a:ext cx="1600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19"/>
          <p:cNvGrpSpPr/>
          <p:nvPr/>
        </p:nvGrpSpPr>
        <p:grpSpPr>
          <a:xfrm>
            <a:off x="7620000" y="1900798"/>
            <a:ext cx="235546" cy="377582"/>
            <a:chOff x="7620000" y="1900798"/>
            <a:chExt cx="235546" cy="377582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>
              <a:off x="7843548" y="1900798"/>
              <a:ext cx="0" cy="37758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7620000" y="1919466"/>
              <a:ext cx="21416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7641382" y="2270348"/>
              <a:ext cx="21416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120"/>
          <p:cNvGrpSpPr/>
          <p:nvPr/>
        </p:nvGrpSpPr>
        <p:grpSpPr>
          <a:xfrm>
            <a:off x="7615094" y="2901290"/>
            <a:ext cx="235546" cy="377582"/>
            <a:chOff x="7620000" y="1900798"/>
            <a:chExt cx="235546" cy="377582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>
              <a:off x="7843548" y="1900798"/>
              <a:ext cx="0" cy="37758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7620000" y="1919466"/>
              <a:ext cx="21416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7641382" y="2270348"/>
              <a:ext cx="21416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96"/>
          <p:cNvGrpSpPr/>
          <p:nvPr/>
        </p:nvGrpSpPr>
        <p:grpSpPr>
          <a:xfrm>
            <a:off x="1259632" y="1484784"/>
            <a:ext cx="2232248" cy="600164"/>
            <a:chOff x="1259632" y="1484784"/>
            <a:chExt cx="2232248" cy="600164"/>
          </a:xfrm>
        </p:grpSpPr>
        <p:sp>
          <p:nvSpPr>
            <p:cNvPr id="98" name="TextBox 97"/>
            <p:cNvSpPr txBox="1"/>
            <p:nvPr/>
          </p:nvSpPr>
          <p:spPr>
            <a:xfrm>
              <a:off x="1259632" y="1484784"/>
              <a:ext cx="864096" cy="600164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Первый 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Кнопочный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 пост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627784" y="1484784"/>
              <a:ext cx="864096" cy="600164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Второй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Кнопочный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 пост</a:t>
              </a:r>
            </a:p>
          </p:txBody>
        </p:sp>
      </p:grpSp>
      <p:grpSp>
        <p:nvGrpSpPr>
          <p:cNvPr id="13" name="Группа 92"/>
          <p:cNvGrpSpPr/>
          <p:nvPr/>
        </p:nvGrpSpPr>
        <p:grpSpPr>
          <a:xfrm>
            <a:off x="1969112" y="2716845"/>
            <a:ext cx="1435939" cy="158283"/>
            <a:chOff x="2771775" y="2962275"/>
            <a:chExt cx="2003147" cy="150513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>
              <a:off x="2781421" y="2981195"/>
              <a:ext cx="1993501" cy="501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flipH="1" flipV="1">
              <a:off x="2771775" y="2962275"/>
              <a:ext cx="26" cy="11921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H="1" flipV="1">
              <a:off x="4758055" y="2992455"/>
              <a:ext cx="3548" cy="12033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88"/>
          <p:cNvGrpSpPr/>
          <p:nvPr/>
        </p:nvGrpSpPr>
        <p:grpSpPr>
          <a:xfrm>
            <a:off x="1983933" y="2406621"/>
            <a:ext cx="1435939" cy="158283"/>
            <a:chOff x="2771775" y="2962275"/>
            <a:chExt cx="2003147" cy="150513"/>
          </a:xfrm>
        </p:grpSpPr>
        <p:cxnSp>
          <p:nvCxnSpPr>
            <p:cNvPr id="90" name="Прямая соединительная линия 89"/>
            <p:cNvCxnSpPr/>
            <p:nvPr/>
          </p:nvCxnSpPr>
          <p:spPr>
            <a:xfrm>
              <a:off x="2781421" y="2981195"/>
              <a:ext cx="1993501" cy="501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 flipV="1">
              <a:off x="2771775" y="2962275"/>
              <a:ext cx="26" cy="11921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H="1" flipV="1">
              <a:off x="4758055" y="2992455"/>
              <a:ext cx="3548" cy="12033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1403648" y="429309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SB1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403648" y="357301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SB5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421135" y="236411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SB3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43808" y="429309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SB2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843808" y="357301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SB6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843808" y="242088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SB4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15" name="Группа 127"/>
          <p:cNvGrpSpPr/>
          <p:nvPr/>
        </p:nvGrpSpPr>
        <p:grpSpPr>
          <a:xfrm>
            <a:off x="7173100" y="1540356"/>
            <a:ext cx="675556" cy="391026"/>
            <a:chOff x="7173100" y="1540356"/>
            <a:chExt cx="675556" cy="391026"/>
          </a:xfrm>
        </p:grpSpPr>
        <p:grpSp>
          <p:nvGrpSpPr>
            <p:cNvPr id="16" name="Группа 120"/>
            <p:cNvGrpSpPr/>
            <p:nvPr/>
          </p:nvGrpSpPr>
          <p:grpSpPr>
            <a:xfrm>
              <a:off x="7613110" y="1540356"/>
              <a:ext cx="235546" cy="377582"/>
              <a:chOff x="7620000" y="1900798"/>
              <a:chExt cx="235546" cy="377582"/>
            </a:xfrm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7843548" y="1900798"/>
                <a:ext cx="0" cy="37758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7620000" y="1919466"/>
                <a:ext cx="214164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7641382" y="2270348"/>
                <a:ext cx="214164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Группа 120"/>
            <p:cNvGrpSpPr/>
            <p:nvPr/>
          </p:nvGrpSpPr>
          <p:grpSpPr>
            <a:xfrm rot="10800000">
              <a:off x="7173100" y="1553800"/>
              <a:ext cx="235546" cy="377582"/>
              <a:chOff x="7620000" y="1900798"/>
              <a:chExt cx="235546" cy="377582"/>
            </a:xfrm>
          </p:grpSpPr>
          <p:cxnSp>
            <p:nvCxnSpPr>
              <p:cNvPr id="125" name="Прямая соединительная линия 124"/>
              <p:cNvCxnSpPr/>
              <p:nvPr/>
            </p:nvCxnSpPr>
            <p:spPr>
              <a:xfrm>
                <a:off x="7843548" y="1900798"/>
                <a:ext cx="0" cy="37758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7620000" y="1919466"/>
                <a:ext cx="214164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7641382" y="2270348"/>
                <a:ext cx="214164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Группа 88"/>
          <p:cNvGrpSpPr/>
          <p:nvPr/>
        </p:nvGrpSpPr>
        <p:grpSpPr>
          <a:xfrm>
            <a:off x="1961435" y="3184992"/>
            <a:ext cx="1435939" cy="158283"/>
            <a:chOff x="2771775" y="2962275"/>
            <a:chExt cx="2003147" cy="150513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2781421" y="2981195"/>
              <a:ext cx="1993501" cy="50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H="1" flipV="1">
              <a:off x="2771775" y="2962275"/>
              <a:ext cx="26" cy="1192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flipH="1" flipV="1">
              <a:off x="4758055" y="2992455"/>
              <a:ext cx="3548" cy="1203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Группа 88"/>
          <p:cNvGrpSpPr/>
          <p:nvPr/>
        </p:nvGrpSpPr>
        <p:grpSpPr>
          <a:xfrm>
            <a:off x="1965627" y="3537417"/>
            <a:ext cx="1435939" cy="158283"/>
            <a:chOff x="2771775" y="2962275"/>
            <a:chExt cx="2003147" cy="150513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>
              <a:off x="2781421" y="2981195"/>
              <a:ext cx="1993501" cy="50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H="1" flipV="1">
              <a:off x="2771775" y="2962275"/>
              <a:ext cx="26" cy="1192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flipH="1" flipV="1">
              <a:off x="4758055" y="2992455"/>
              <a:ext cx="3548" cy="1203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Группа 127"/>
          <p:cNvGrpSpPr/>
          <p:nvPr/>
        </p:nvGrpSpPr>
        <p:grpSpPr>
          <a:xfrm>
            <a:off x="7176693" y="2539236"/>
            <a:ext cx="675556" cy="391026"/>
            <a:chOff x="7173100" y="1540356"/>
            <a:chExt cx="675556" cy="391026"/>
          </a:xfrm>
        </p:grpSpPr>
        <p:grpSp>
          <p:nvGrpSpPr>
            <p:cNvPr id="128" name="Группа 120"/>
            <p:cNvGrpSpPr/>
            <p:nvPr/>
          </p:nvGrpSpPr>
          <p:grpSpPr>
            <a:xfrm>
              <a:off x="7613110" y="1540356"/>
              <a:ext cx="235546" cy="377582"/>
              <a:chOff x="7620000" y="1900798"/>
              <a:chExt cx="235546" cy="377582"/>
            </a:xfrm>
          </p:grpSpPr>
          <p:cxnSp>
            <p:nvCxnSpPr>
              <p:cNvPr id="133" name="Прямая соединительная линия 132"/>
              <p:cNvCxnSpPr/>
              <p:nvPr/>
            </p:nvCxnSpPr>
            <p:spPr>
              <a:xfrm>
                <a:off x="7843548" y="1900798"/>
                <a:ext cx="0" cy="37758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>
                <a:off x="7620000" y="1919466"/>
                <a:ext cx="21416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>
                <a:off x="7641382" y="2270348"/>
                <a:ext cx="21416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Группа 120"/>
            <p:cNvGrpSpPr/>
            <p:nvPr/>
          </p:nvGrpSpPr>
          <p:grpSpPr>
            <a:xfrm rot="10800000">
              <a:off x="7173100" y="1553800"/>
              <a:ext cx="235546" cy="377582"/>
              <a:chOff x="7620000" y="1900798"/>
              <a:chExt cx="235546" cy="377582"/>
            </a:xfrm>
          </p:grpSpPr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7843548" y="1900798"/>
                <a:ext cx="0" cy="37758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7620000" y="1919466"/>
                <a:ext cx="21416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7641382" y="2270348"/>
                <a:ext cx="21416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151387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 Схема включения нереверсивного магнитного пускателя 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с управлением из двух мест 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09" name="Номер слайда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46" name="Стрелка вверх 45">
            <a:hlinkClick r:id="rId3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75"/>
          <p:cNvGrpSpPr/>
          <p:nvPr/>
        </p:nvGrpSpPr>
        <p:grpSpPr>
          <a:xfrm>
            <a:off x="6588224" y="3933056"/>
            <a:ext cx="1276696" cy="936104"/>
            <a:chOff x="3059832" y="2924944"/>
            <a:chExt cx="1276696" cy="936104"/>
          </a:xfrm>
        </p:grpSpPr>
        <p:pic>
          <p:nvPicPr>
            <p:cNvPr id="73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2924944"/>
              <a:ext cx="628624" cy="936104"/>
            </a:xfrm>
            <a:prstGeom prst="rect">
              <a:avLst/>
            </a:prstGeom>
            <a:noFill/>
          </p:spPr>
        </p:pic>
        <p:pic>
          <p:nvPicPr>
            <p:cNvPr id="74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2924944"/>
              <a:ext cx="628624" cy="936104"/>
            </a:xfrm>
            <a:prstGeom prst="rect">
              <a:avLst/>
            </a:prstGeom>
            <a:noFill/>
          </p:spPr>
        </p:pic>
      </p:grpSp>
      <p:pic>
        <p:nvPicPr>
          <p:cNvPr id="50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060848"/>
            <a:ext cx="1513877" cy="3024336"/>
          </a:xfrm>
          <a:prstGeom prst="rect">
            <a:avLst/>
          </a:prstGeom>
          <a:noFill/>
        </p:spPr>
      </p:pic>
      <p:cxnSp>
        <p:nvCxnSpPr>
          <p:cNvPr id="99" name="Прямая соединительная линия 98"/>
          <p:cNvCxnSpPr/>
          <p:nvPr/>
        </p:nvCxnSpPr>
        <p:spPr>
          <a:xfrm>
            <a:off x="3563888" y="29249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980728"/>
            <a:ext cx="810090" cy="648072"/>
          </a:xfrm>
          <a:prstGeom prst="rect">
            <a:avLst/>
          </a:prstGeom>
          <a:noFill/>
        </p:spPr>
      </p:pic>
      <p:grpSp>
        <p:nvGrpSpPr>
          <p:cNvPr id="4" name="Группа 17"/>
          <p:cNvGrpSpPr/>
          <p:nvPr/>
        </p:nvGrpSpPr>
        <p:grpSpPr>
          <a:xfrm>
            <a:off x="1547664" y="1556792"/>
            <a:ext cx="936104" cy="2935414"/>
            <a:chOff x="2335794" y="1700808"/>
            <a:chExt cx="796046" cy="2961727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2335794" y="1700808"/>
              <a:ext cx="3958" cy="296172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339752" y="4653136"/>
              <a:ext cx="7920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единительная линия 21"/>
          <p:cNvCxnSpPr/>
          <p:nvPr/>
        </p:nvCxnSpPr>
        <p:spPr>
          <a:xfrm>
            <a:off x="5192613" y="4152330"/>
            <a:ext cx="4535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206479" y="3407297"/>
            <a:ext cx="0" cy="7545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D:\д\Методразработки\Практическое руководство по монтажу схем\PKE-122-3.jpg.4f3431a5c1c41f0c4112756bc0daa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1513877" cy="3024336"/>
          </a:xfrm>
          <a:prstGeom prst="rect">
            <a:avLst/>
          </a:prstGeom>
          <a:noFill/>
        </p:spPr>
      </p:pic>
      <p:cxnSp>
        <p:nvCxnSpPr>
          <p:cNvPr id="55" name="Прямая соединительная линия 54"/>
          <p:cNvCxnSpPr/>
          <p:nvPr/>
        </p:nvCxnSpPr>
        <p:spPr>
          <a:xfrm flipH="1">
            <a:off x="5162996" y="4249173"/>
            <a:ext cx="1693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162996" y="3140968"/>
            <a:ext cx="0" cy="112497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7"/>
          <p:cNvGrpSpPr/>
          <p:nvPr/>
        </p:nvGrpSpPr>
        <p:grpSpPr>
          <a:xfrm>
            <a:off x="5148064" y="3717032"/>
            <a:ext cx="1008112" cy="309497"/>
            <a:chOff x="1619672" y="3068960"/>
            <a:chExt cx="1008112" cy="309497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2"/>
          <p:cNvGrpSpPr/>
          <p:nvPr/>
        </p:nvGrpSpPr>
        <p:grpSpPr>
          <a:xfrm>
            <a:off x="5148064" y="2852936"/>
            <a:ext cx="1008112" cy="309497"/>
            <a:chOff x="1619672" y="3068960"/>
            <a:chExt cx="1008112" cy="309497"/>
          </a:xfrm>
        </p:grpSpPr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2458430" y="3086228"/>
              <a:ext cx="16935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>
              <a:off x="1619672" y="3372081"/>
              <a:ext cx="1005746" cy="63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2614247" y="3068960"/>
              <a:ext cx="525" cy="29859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Прямая соединительная линия 60"/>
          <p:cNvCxnSpPr/>
          <p:nvPr/>
        </p:nvCxnSpPr>
        <p:spPr>
          <a:xfrm>
            <a:off x="6427410" y="5008768"/>
            <a:ext cx="68054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773524" y="4695473"/>
            <a:ext cx="1640" cy="34341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7765250" y="5021032"/>
            <a:ext cx="24071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2"/>
          <p:cNvGrpSpPr/>
          <p:nvPr/>
        </p:nvGrpSpPr>
        <p:grpSpPr>
          <a:xfrm>
            <a:off x="5975945" y="2808901"/>
            <a:ext cx="1133282" cy="1202301"/>
            <a:chOff x="2447553" y="1590675"/>
            <a:chExt cx="1133282" cy="1556432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2447553" y="1600200"/>
              <a:ext cx="1133282" cy="682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3567843" y="1590675"/>
              <a:ext cx="0" cy="15564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Прямая соединительная линия 64"/>
          <p:cNvCxnSpPr/>
          <p:nvPr/>
        </p:nvCxnSpPr>
        <p:spPr>
          <a:xfrm>
            <a:off x="6444208" y="2492896"/>
            <a:ext cx="0" cy="25321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12160" y="3293491"/>
            <a:ext cx="20162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8011591" y="3284984"/>
            <a:ext cx="1912" cy="17539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7098362" y="4681374"/>
            <a:ext cx="3378" cy="3470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012160" y="2492896"/>
            <a:ext cx="44040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012160" y="3645024"/>
            <a:ext cx="176068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755067" y="3643360"/>
            <a:ext cx="0" cy="3669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57"/>
          <p:cNvGrpSpPr/>
          <p:nvPr/>
        </p:nvGrpSpPr>
        <p:grpSpPr>
          <a:xfrm>
            <a:off x="3923928" y="3866580"/>
            <a:ext cx="1441053" cy="714548"/>
            <a:chOff x="1331640" y="3938588"/>
            <a:chExt cx="1441053" cy="714548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1331640" y="3938588"/>
              <a:ext cx="0" cy="3127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1340446" y="3956670"/>
              <a:ext cx="104556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365822" y="3951363"/>
              <a:ext cx="0" cy="70177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2352675" y="4637336"/>
              <a:ext cx="42001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2483768" y="1412776"/>
            <a:ext cx="864096" cy="60016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Первый 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Кнопочный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 пост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851920" y="1412776"/>
            <a:ext cx="864096" cy="60016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Второй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Кнопочный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 пост</a:t>
            </a:r>
          </a:p>
        </p:txBody>
      </p:sp>
      <p:grpSp>
        <p:nvGrpSpPr>
          <p:cNvPr id="141" name="Группа 140"/>
          <p:cNvGrpSpPr/>
          <p:nvPr/>
        </p:nvGrpSpPr>
        <p:grpSpPr>
          <a:xfrm>
            <a:off x="4553723" y="2334613"/>
            <a:ext cx="1458437" cy="1289079"/>
            <a:chOff x="4553723" y="2334613"/>
            <a:chExt cx="1458437" cy="1289079"/>
          </a:xfrm>
        </p:grpSpPr>
        <p:grpSp>
          <p:nvGrpSpPr>
            <p:cNvPr id="13" name="Группа 92"/>
            <p:cNvGrpSpPr/>
            <p:nvPr/>
          </p:nvGrpSpPr>
          <p:grpSpPr>
            <a:xfrm>
              <a:off x="4561400" y="2644837"/>
              <a:ext cx="1435939" cy="158283"/>
              <a:chOff x="2771775" y="2962275"/>
              <a:chExt cx="2003147" cy="150513"/>
            </a:xfrm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2781421" y="2981195"/>
                <a:ext cx="1993501" cy="501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H="1" flipV="1">
                <a:off x="2771775" y="2962275"/>
                <a:ext cx="26" cy="11921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H="1" flipV="1">
                <a:off x="4758055" y="2992455"/>
                <a:ext cx="3548" cy="12033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88"/>
            <p:cNvGrpSpPr/>
            <p:nvPr/>
          </p:nvGrpSpPr>
          <p:grpSpPr>
            <a:xfrm>
              <a:off x="4576221" y="2334613"/>
              <a:ext cx="1435939" cy="158283"/>
              <a:chOff x="2771775" y="2962275"/>
              <a:chExt cx="2003147" cy="150513"/>
            </a:xfrm>
          </p:grpSpPr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2781421" y="2981195"/>
                <a:ext cx="1993501" cy="501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 flipH="1" flipV="1">
                <a:off x="2771775" y="2962275"/>
                <a:ext cx="26" cy="11921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flipH="1" flipV="1">
                <a:off x="4758055" y="2992455"/>
                <a:ext cx="3548" cy="12033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88"/>
            <p:cNvGrpSpPr/>
            <p:nvPr/>
          </p:nvGrpSpPr>
          <p:grpSpPr>
            <a:xfrm>
              <a:off x="4553723" y="3112984"/>
              <a:ext cx="1435939" cy="158283"/>
              <a:chOff x="2771775" y="2962275"/>
              <a:chExt cx="2003147" cy="150513"/>
            </a:xfrm>
          </p:grpSpPr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2781421" y="2981195"/>
                <a:ext cx="1993501" cy="501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H="1" flipV="1">
                <a:off x="2771775" y="2962275"/>
                <a:ext cx="26" cy="11921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 flipV="1">
                <a:off x="4758055" y="2992455"/>
                <a:ext cx="3548" cy="12033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Группа 88"/>
            <p:cNvGrpSpPr/>
            <p:nvPr/>
          </p:nvGrpSpPr>
          <p:grpSpPr>
            <a:xfrm>
              <a:off x="4557915" y="3465409"/>
              <a:ext cx="1435939" cy="158283"/>
              <a:chOff x="2771775" y="2962275"/>
              <a:chExt cx="2003147" cy="150513"/>
            </a:xfrm>
          </p:grpSpPr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2781421" y="2981195"/>
                <a:ext cx="1993501" cy="501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 flipH="1" flipV="1">
                <a:off x="2771775" y="2962275"/>
                <a:ext cx="26" cy="11921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flipH="1" flipV="1">
                <a:off x="4758055" y="2992455"/>
                <a:ext cx="3548" cy="12033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Группа 57"/>
          <p:cNvGrpSpPr/>
          <p:nvPr/>
        </p:nvGrpSpPr>
        <p:grpSpPr>
          <a:xfrm>
            <a:off x="2483864" y="3857623"/>
            <a:ext cx="1441053" cy="714548"/>
            <a:chOff x="1331640" y="3938588"/>
            <a:chExt cx="1441053" cy="714548"/>
          </a:xfrm>
        </p:grpSpPr>
        <p:cxnSp>
          <p:nvCxnSpPr>
            <p:cNvPr id="136" name="Прямая соединительная линия 135"/>
            <p:cNvCxnSpPr/>
            <p:nvPr/>
          </p:nvCxnSpPr>
          <p:spPr>
            <a:xfrm flipV="1">
              <a:off x="1331640" y="3938588"/>
              <a:ext cx="0" cy="3127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1340446" y="3956670"/>
              <a:ext cx="104556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flipV="1">
              <a:off x="2365822" y="3951363"/>
              <a:ext cx="0" cy="70177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2352675" y="4637336"/>
              <a:ext cx="42001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/>
          <p:cNvSpPr txBox="1"/>
          <p:nvPr/>
        </p:nvSpPr>
        <p:spPr>
          <a:xfrm>
            <a:off x="5292080" y="1412776"/>
            <a:ext cx="864096" cy="60016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Третий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Кнопочный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 пост</a:t>
            </a:r>
          </a:p>
        </p:txBody>
      </p:sp>
      <p:grpSp>
        <p:nvGrpSpPr>
          <p:cNvPr id="142" name="Группа 141"/>
          <p:cNvGrpSpPr/>
          <p:nvPr/>
        </p:nvGrpSpPr>
        <p:grpSpPr>
          <a:xfrm>
            <a:off x="3107562" y="2332579"/>
            <a:ext cx="1458437" cy="1289079"/>
            <a:chOff x="4553723" y="2334613"/>
            <a:chExt cx="1458437" cy="1289079"/>
          </a:xfrm>
        </p:grpSpPr>
        <p:grpSp>
          <p:nvGrpSpPr>
            <p:cNvPr id="143" name="Группа 92"/>
            <p:cNvGrpSpPr/>
            <p:nvPr/>
          </p:nvGrpSpPr>
          <p:grpSpPr>
            <a:xfrm>
              <a:off x="4561400" y="2644837"/>
              <a:ext cx="1435939" cy="158283"/>
              <a:chOff x="2771775" y="2962275"/>
              <a:chExt cx="2003147" cy="150513"/>
            </a:xfrm>
          </p:grpSpPr>
          <p:cxnSp>
            <p:nvCxnSpPr>
              <p:cNvPr id="156" name="Прямая соединительная линия 155"/>
              <p:cNvCxnSpPr/>
              <p:nvPr/>
            </p:nvCxnSpPr>
            <p:spPr>
              <a:xfrm>
                <a:off x="2781421" y="2981195"/>
                <a:ext cx="1993501" cy="501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flipH="1" flipV="1">
                <a:off x="2771775" y="2962275"/>
                <a:ext cx="26" cy="11921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flipH="1" flipV="1">
                <a:off x="4758055" y="2992455"/>
                <a:ext cx="3548" cy="12033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Группа 88"/>
            <p:cNvGrpSpPr/>
            <p:nvPr/>
          </p:nvGrpSpPr>
          <p:grpSpPr>
            <a:xfrm>
              <a:off x="4576221" y="2334613"/>
              <a:ext cx="1435939" cy="158283"/>
              <a:chOff x="2771775" y="2962275"/>
              <a:chExt cx="2003147" cy="150513"/>
            </a:xfrm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>
                <a:off x="2781421" y="2981195"/>
                <a:ext cx="1993501" cy="501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flipH="1" flipV="1">
                <a:off x="2771775" y="2962275"/>
                <a:ext cx="26" cy="11921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flipH="1" flipV="1">
                <a:off x="4758055" y="2992455"/>
                <a:ext cx="3548" cy="12033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Группа 88"/>
            <p:cNvGrpSpPr/>
            <p:nvPr/>
          </p:nvGrpSpPr>
          <p:grpSpPr>
            <a:xfrm>
              <a:off x="4553723" y="3112984"/>
              <a:ext cx="1435939" cy="158283"/>
              <a:chOff x="2771775" y="2962275"/>
              <a:chExt cx="2003147" cy="150513"/>
            </a:xfrm>
          </p:grpSpPr>
          <p:cxnSp>
            <p:nvCxnSpPr>
              <p:cNvPr id="150" name="Прямая соединительная линия 149"/>
              <p:cNvCxnSpPr/>
              <p:nvPr/>
            </p:nvCxnSpPr>
            <p:spPr>
              <a:xfrm>
                <a:off x="2781421" y="2981195"/>
                <a:ext cx="1993501" cy="501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150"/>
              <p:cNvCxnSpPr/>
              <p:nvPr/>
            </p:nvCxnSpPr>
            <p:spPr>
              <a:xfrm flipH="1" flipV="1">
                <a:off x="2771775" y="2962275"/>
                <a:ext cx="26" cy="11921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/>
              <p:nvPr/>
            </p:nvCxnSpPr>
            <p:spPr>
              <a:xfrm flipH="1" flipV="1">
                <a:off x="4758055" y="2992455"/>
                <a:ext cx="3548" cy="12033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Группа 88"/>
            <p:cNvGrpSpPr/>
            <p:nvPr/>
          </p:nvGrpSpPr>
          <p:grpSpPr>
            <a:xfrm>
              <a:off x="4557915" y="3465409"/>
              <a:ext cx="1435939" cy="158283"/>
              <a:chOff x="2771775" y="2962275"/>
              <a:chExt cx="2003147" cy="150513"/>
            </a:xfrm>
          </p:grpSpPr>
          <p:cxnSp>
            <p:nvCxnSpPr>
              <p:cNvPr id="147" name="Прямая соединительная линия 146"/>
              <p:cNvCxnSpPr/>
              <p:nvPr/>
            </p:nvCxnSpPr>
            <p:spPr>
              <a:xfrm>
                <a:off x="2781421" y="2981195"/>
                <a:ext cx="1993501" cy="501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flipH="1" flipV="1">
                <a:off x="2771775" y="2962275"/>
                <a:ext cx="26" cy="11921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4758055" y="2992455"/>
                <a:ext cx="3548" cy="12033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9" name="TextBox 158"/>
          <p:cNvSpPr txBox="1"/>
          <p:nvPr/>
        </p:nvSpPr>
        <p:spPr>
          <a:xfrm>
            <a:off x="1115616" y="5373216"/>
            <a:ext cx="6984776" cy="83099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Аналогичным образом выполняется монтаж схемы реверсивного магнитного пускателя с трёх и более мест.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Окончательный монтаж схемы выполняется на последнем кнопочном посту.</a:t>
            </a:r>
            <a:endParaRPr lang="ru-RU" sz="1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Принципиальная схема реверсивного магнитного пускателя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1268760"/>
            <a:ext cx="624069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77072"/>
            <a:ext cx="1296144" cy="166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Компоненты схемы реверсивного магнитного пускателя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78951" flipV="1">
            <a:off x="2036149" y="1335566"/>
            <a:ext cx="1598353" cy="142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:\д\Методразработки\Практическое руководство по монтажу схем\images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472319">
            <a:off x="5320210" y="1470784"/>
            <a:ext cx="1224138" cy="104278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340768"/>
            <a:ext cx="8745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268760"/>
            <a:ext cx="10206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9512" y="3429000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Кнопочный пост с тремя кнопками 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2780928"/>
            <a:ext cx="20162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Тепловое реле для защиты  от токовых перегрузок  и  перекоса фаз 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2996952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Два контактора магнитных для осуществления запуска двигателя в разных направлениях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6296" y="5661248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Приставка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Вид сбоку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2280" y="2492896"/>
            <a:ext cx="1656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Приставка к контактору с дополнительными контактами (в нашем случае приставка имеет два нормально замкнутых и два нормально разомкнутых контакта</a:t>
            </a:r>
            <a:endParaRPr lang="ru-RU" sz="1100" dirty="0">
              <a:solidFill>
                <a:srgbClr val="0070C0"/>
              </a:solidFill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78951" flipV="1">
            <a:off x="3620324" y="1407574"/>
            <a:ext cx="1598353" cy="142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Группа 27"/>
          <p:cNvGrpSpPr/>
          <p:nvPr/>
        </p:nvGrpSpPr>
        <p:grpSpPr>
          <a:xfrm>
            <a:off x="1043608" y="4077072"/>
            <a:ext cx="3457130" cy="2364170"/>
            <a:chOff x="467544" y="4005064"/>
            <a:chExt cx="3457130" cy="236417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67544" y="4365104"/>
              <a:ext cx="3457130" cy="2004130"/>
              <a:chOff x="1043608" y="4221088"/>
              <a:chExt cx="4032448" cy="2337647"/>
            </a:xfrm>
          </p:grpSpPr>
          <p:pic>
            <p:nvPicPr>
              <p:cNvPr id="7" name="Picture 9" descr="D:\д\Методразработки\Практическое руководство по монтажу схем\images (17)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03648" y="4221088"/>
                <a:ext cx="1260140" cy="1008112"/>
              </a:xfrm>
              <a:prstGeom prst="rect">
                <a:avLst/>
              </a:prstGeom>
              <a:noFill/>
            </p:spPr>
          </p:pic>
          <p:pic>
            <p:nvPicPr>
              <p:cNvPr id="12" name="Picture 10" descr="D:\д\Методразработки\Практическое руководство по монтажу схем\images (18)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987824" y="4221088"/>
                <a:ext cx="1800200" cy="1800200"/>
              </a:xfrm>
              <a:prstGeom prst="rect">
                <a:avLst/>
              </a:prstGeom>
              <a:noFill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059832" y="5661248"/>
                <a:ext cx="2016224" cy="89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dirty="0" smtClean="0">
                    <a:solidFill>
                      <a:srgbClr val="0070C0"/>
                    </a:solidFill>
                  </a:rPr>
                  <a:t>Электродвигатель асинхронный с короткозамкнутым ротором </a:t>
                </a:r>
                <a:endParaRPr lang="ru-RU" sz="11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43608" y="5301208"/>
                <a:ext cx="2016224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dirty="0" smtClean="0">
                    <a:solidFill>
                      <a:srgbClr val="0070C0"/>
                    </a:solidFill>
                  </a:rPr>
                  <a:t>Автоматический выключатель для  включения-выключения схемы и её защиты от перегрузок и коротких замыканий. </a:t>
                </a:r>
                <a:endParaRPr lang="ru-RU" sz="11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67544" y="400506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70C0"/>
                  </a:solidFill>
                </a:rPr>
                <a:t>Так же в схеме присутствуют:</a:t>
              </a:r>
              <a:endParaRPr lang="ru-RU" sz="14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3501008"/>
            <a:ext cx="1488951" cy="239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932040" y="5949280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Контактор магнитный с установленной приставкой</a:t>
            </a:r>
            <a:endParaRPr lang="ru-RU" sz="1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256584" cy="394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Обозначение элементов схемы нереверсивного магнитного пускателя</a:t>
            </a:r>
            <a:endParaRPr lang="ru-RU" sz="2000" dirty="0">
              <a:solidFill>
                <a:schemeClr val="accent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979712" y="3501008"/>
            <a:ext cx="28803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Группа 90"/>
          <p:cNvGrpSpPr/>
          <p:nvPr/>
        </p:nvGrpSpPr>
        <p:grpSpPr>
          <a:xfrm>
            <a:off x="5076056" y="4509120"/>
            <a:ext cx="720080" cy="1140127"/>
            <a:chOff x="5292080" y="4149080"/>
            <a:chExt cx="864096" cy="1368152"/>
          </a:xfrm>
        </p:grpSpPr>
        <p:pic>
          <p:nvPicPr>
            <p:cNvPr id="16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080" y="4221088"/>
              <a:ext cx="827944" cy="1232917"/>
            </a:xfrm>
            <a:prstGeom prst="rect">
              <a:avLst/>
            </a:prstGeom>
            <a:noFill/>
          </p:spPr>
        </p:pic>
        <p:sp>
          <p:nvSpPr>
            <p:cNvPr id="20" name="Овал 19"/>
            <p:cNvSpPr/>
            <p:nvPr/>
          </p:nvSpPr>
          <p:spPr>
            <a:xfrm>
              <a:off x="5796136" y="4149080"/>
              <a:ext cx="36004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21" name="Прямая со стрелкой 20"/>
          <p:cNvCxnSpPr/>
          <p:nvPr/>
        </p:nvCxnSpPr>
        <p:spPr>
          <a:xfrm flipV="1">
            <a:off x="1259632" y="4221088"/>
            <a:ext cx="108012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436096" y="4005064"/>
            <a:ext cx="144016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:\д\Методразработки\Практическое руководство по монтажу схем\image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97152"/>
            <a:ext cx="1098905" cy="936104"/>
          </a:xfrm>
          <a:prstGeom prst="rect">
            <a:avLst/>
          </a:prstGeom>
          <a:noFill/>
        </p:spPr>
      </p:pic>
      <p:sp>
        <p:nvSpPr>
          <p:cNvPr id="29" name="Овал 28"/>
          <p:cNvSpPr/>
          <p:nvPr/>
        </p:nvSpPr>
        <p:spPr>
          <a:xfrm>
            <a:off x="3995936" y="5229200"/>
            <a:ext cx="432048" cy="415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355976" y="4437112"/>
            <a:ext cx="288032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D:\д\Методразработки\Практическое руководство по монтажу схем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7634" y="3118136"/>
            <a:ext cx="620958" cy="841992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1277634" y="3068960"/>
            <a:ext cx="432048" cy="934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6948264" y="1988840"/>
            <a:ext cx="43204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7380312" y="1484784"/>
            <a:ext cx="1504708" cy="738708"/>
            <a:chOff x="5521777" y="1043422"/>
            <a:chExt cx="3076459" cy="129614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5796096">
              <a:off x="7377211" y="1118541"/>
              <a:ext cx="1296144" cy="1145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 descr="D:\д\Методразработки\Практическое руководство по монтажу схем\images (16)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9919547" flipH="1">
              <a:off x="5785970" y="1199006"/>
              <a:ext cx="1094217" cy="1074415"/>
            </a:xfrm>
            <a:prstGeom prst="rect">
              <a:avLst/>
            </a:prstGeom>
            <a:noFill/>
          </p:spPr>
        </p:pic>
        <p:sp>
          <p:nvSpPr>
            <p:cNvPr id="43" name="Стрелка вниз 42"/>
            <p:cNvSpPr/>
            <p:nvPr/>
          </p:nvSpPr>
          <p:spPr>
            <a:xfrm rot="16200000">
              <a:off x="6804248" y="1556792"/>
              <a:ext cx="504056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Овал 46"/>
            <p:cNvSpPr/>
            <p:nvPr/>
          </p:nvSpPr>
          <p:spPr>
            <a:xfrm rot="3928344">
              <a:off x="7107739" y="1442223"/>
              <a:ext cx="879918" cy="2830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Овал 47"/>
            <p:cNvSpPr/>
            <p:nvPr/>
          </p:nvSpPr>
          <p:spPr>
            <a:xfrm rot="8609496">
              <a:off x="5521777" y="1385778"/>
              <a:ext cx="1001641" cy="3763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51520" y="2564904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Главные  (силовые) контакты контакторов магнитных</a:t>
            </a:r>
            <a:endParaRPr lang="ru-RU" sz="1100" dirty="0">
              <a:solidFill>
                <a:srgbClr val="0070C0"/>
              </a:solidFill>
            </a:endParaRPr>
          </a:p>
        </p:txBody>
      </p:sp>
      <p:pic>
        <p:nvPicPr>
          <p:cNvPr id="1033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484784"/>
            <a:ext cx="1096516" cy="877213"/>
          </a:xfrm>
          <a:prstGeom prst="rect">
            <a:avLst/>
          </a:prstGeom>
          <a:noFill/>
        </p:spPr>
      </p:pic>
      <p:cxnSp>
        <p:nvCxnSpPr>
          <p:cNvPr id="52" name="Прямая со стрелкой 51"/>
          <p:cNvCxnSpPr/>
          <p:nvPr/>
        </p:nvCxnSpPr>
        <p:spPr>
          <a:xfrm>
            <a:off x="2123728" y="1844824"/>
            <a:ext cx="288032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83568" y="980728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Выключатель автоматический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1520" y="5157192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Тепловые элементы теплового реле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59832" y="5805264"/>
            <a:ext cx="15841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Нормально замкнутые контакты теплового реле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88024" y="5589240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Нормально разомкнутый дополнительный контакт контактора магнитного КМ2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  (блок-контакт)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03848" y="1052736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Пост кнопочный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80312" y="2204864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Катушка контактора магнитного</a:t>
            </a:r>
            <a:endParaRPr lang="ru-RU" sz="1100" dirty="0">
              <a:solidFill>
                <a:srgbClr val="0070C0"/>
              </a:solidFill>
            </a:endParaRPr>
          </a:p>
        </p:txBody>
      </p:sp>
      <p:pic>
        <p:nvPicPr>
          <p:cNvPr id="1034" name="Picture 10" descr="D:\д\Методразработки\Практическое руководство по монтажу схем\images (18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5373216"/>
            <a:ext cx="954930" cy="954930"/>
          </a:xfrm>
          <a:prstGeom prst="rect">
            <a:avLst/>
          </a:prstGeom>
          <a:noFill/>
        </p:spPr>
      </p:pic>
      <p:cxnSp>
        <p:nvCxnSpPr>
          <p:cNvPr id="62" name="Прямая со стрелкой 61"/>
          <p:cNvCxnSpPr/>
          <p:nvPr/>
        </p:nvCxnSpPr>
        <p:spPr>
          <a:xfrm flipV="1">
            <a:off x="2339752" y="5301208"/>
            <a:ext cx="216024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331640" y="616530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Электродвигатель 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1" name="Стрелка вверх 40">
            <a:hlinkClick r:id="rId9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323528" y="3068960"/>
            <a:ext cx="864096" cy="2016224"/>
            <a:chOff x="899592" y="2276872"/>
            <a:chExt cx="1152128" cy="2952328"/>
          </a:xfrm>
        </p:grpSpPr>
        <p:pic>
          <p:nvPicPr>
            <p:cNvPr id="50" name="Picture 6" descr="D:\д\Методразработки\Практическое руководство по монтажу схем\images (8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4221088"/>
              <a:ext cx="1098905" cy="936104"/>
            </a:xfrm>
            <a:prstGeom prst="rect">
              <a:avLst/>
            </a:prstGeom>
            <a:noFill/>
          </p:spPr>
        </p:pic>
        <p:pic>
          <p:nvPicPr>
            <p:cNvPr id="53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5616" y="2348880"/>
              <a:ext cx="827944" cy="1232917"/>
            </a:xfrm>
            <a:prstGeom prst="rect">
              <a:avLst/>
            </a:prstGeom>
            <a:noFill/>
          </p:spPr>
        </p:pic>
        <p:sp>
          <p:nvSpPr>
            <p:cNvPr id="60" name="Овал 59"/>
            <p:cNvSpPr/>
            <p:nvPr/>
          </p:nvSpPr>
          <p:spPr>
            <a:xfrm>
              <a:off x="1115616" y="2276872"/>
              <a:ext cx="576064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99592" y="4149080"/>
              <a:ext cx="100811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1043608" y="4869160"/>
              <a:ext cx="100811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низ 64"/>
            <p:cNvSpPr/>
            <p:nvPr/>
          </p:nvSpPr>
          <p:spPr>
            <a:xfrm rot="10800000">
              <a:off x="1187624" y="3717032"/>
              <a:ext cx="504056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8" name="Овал 67"/>
          <p:cNvSpPr/>
          <p:nvPr/>
        </p:nvSpPr>
        <p:spPr>
          <a:xfrm>
            <a:off x="2339752" y="2924944"/>
            <a:ext cx="172819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836712"/>
            <a:ext cx="504056" cy="103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4499992" y="1484784"/>
            <a:ext cx="792088" cy="1728192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211961" y="1772816"/>
            <a:ext cx="216023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4479241" y="1038179"/>
            <a:ext cx="792088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380312" y="4221088"/>
            <a:ext cx="1504708" cy="738708"/>
            <a:chOff x="5521777" y="1043422"/>
            <a:chExt cx="3076459" cy="1296144"/>
          </a:xfrm>
        </p:grpSpPr>
        <p:pic>
          <p:nvPicPr>
            <p:cNvPr id="8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5796096">
              <a:off x="7377211" y="1118541"/>
              <a:ext cx="1296144" cy="1145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" descr="D:\д\Методразработки\Практическое руководство по монтажу схем\images (16)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9919547" flipH="1">
              <a:off x="5785970" y="1199006"/>
              <a:ext cx="1094217" cy="1074415"/>
            </a:xfrm>
            <a:prstGeom prst="rect">
              <a:avLst/>
            </a:prstGeom>
            <a:noFill/>
          </p:spPr>
        </p:pic>
        <p:sp>
          <p:nvSpPr>
            <p:cNvPr id="83" name="Стрелка вниз 82"/>
            <p:cNvSpPr/>
            <p:nvPr/>
          </p:nvSpPr>
          <p:spPr>
            <a:xfrm rot="16200000">
              <a:off x="6804248" y="1556792"/>
              <a:ext cx="504056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rot="3928344">
              <a:off x="7107739" y="1442223"/>
              <a:ext cx="879918" cy="2830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rot="8609496">
              <a:off x="5521777" y="1385778"/>
              <a:ext cx="1001641" cy="3763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88" name="Прямая со стрелкой 87"/>
          <p:cNvCxnSpPr/>
          <p:nvPr/>
        </p:nvCxnSpPr>
        <p:spPr>
          <a:xfrm>
            <a:off x="6876256" y="3573016"/>
            <a:ext cx="576064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Группа 91"/>
          <p:cNvGrpSpPr/>
          <p:nvPr/>
        </p:nvGrpSpPr>
        <p:grpSpPr>
          <a:xfrm>
            <a:off x="5364088" y="764704"/>
            <a:ext cx="720080" cy="1140127"/>
            <a:chOff x="5292080" y="4149080"/>
            <a:chExt cx="864096" cy="1368152"/>
          </a:xfrm>
        </p:grpSpPr>
        <p:pic>
          <p:nvPicPr>
            <p:cNvPr id="93" name="Picture 5" descr="D:\д\Методразработки\Практическое руководство по монтажу схем\imag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080" y="4221088"/>
              <a:ext cx="827944" cy="1232917"/>
            </a:xfrm>
            <a:prstGeom prst="rect">
              <a:avLst/>
            </a:prstGeom>
            <a:noFill/>
          </p:spPr>
        </p:pic>
        <p:sp>
          <p:nvSpPr>
            <p:cNvPr id="94" name="Овал 93"/>
            <p:cNvSpPr/>
            <p:nvPr/>
          </p:nvSpPr>
          <p:spPr>
            <a:xfrm>
              <a:off x="5796136" y="4149080"/>
              <a:ext cx="36004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6012160" y="76470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Нормально разомкнутый дополнительный контакт контактора магнитного КМ1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  (блок-контакт)</a:t>
            </a:r>
            <a:endParaRPr lang="ru-RU" sz="1100" dirty="0">
              <a:solidFill>
                <a:srgbClr val="0070C0"/>
              </a:solidFill>
            </a:endParaRPr>
          </a:p>
        </p:txBody>
      </p:sp>
      <p:cxnSp>
        <p:nvCxnSpPr>
          <p:cNvPr id="104" name="Прямая со стрелкой 103"/>
          <p:cNvCxnSpPr/>
          <p:nvPr/>
        </p:nvCxnSpPr>
        <p:spPr>
          <a:xfrm flipV="1">
            <a:off x="5508104" y="1988840"/>
            <a:ext cx="360040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Группа 110"/>
          <p:cNvGrpSpPr/>
          <p:nvPr/>
        </p:nvGrpSpPr>
        <p:grpSpPr>
          <a:xfrm>
            <a:off x="7236296" y="2708920"/>
            <a:ext cx="1728192" cy="1730808"/>
            <a:chOff x="7236296" y="2708920"/>
            <a:chExt cx="1728192" cy="173080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740352" y="2708920"/>
              <a:ext cx="720080" cy="77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TextBox 105"/>
            <p:cNvSpPr txBox="1"/>
            <p:nvPr/>
          </p:nvSpPr>
          <p:spPr>
            <a:xfrm>
              <a:off x="7236296" y="3501009"/>
              <a:ext cx="172819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Нормально разомкнутый дополнительный контакт контактора магнитного </a:t>
              </a:r>
              <a:r>
                <a:rPr lang="ru-RU" sz="1100" b="1" dirty="0" smtClean="0">
                  <a:solidFill>
                    <a:srgbClr val="FF0000"/>
                  </a:solidFill>
                </a:rPr>
                <a:t>КМ2</a:t>
              </a:r>
            </a:p>
            <a:p>
              <a:pPr algn="ctr"/>
              <a:r>
                <a:rPr lang="ru-RU" sz="1100" dirty="0" smtClean="0">
                  <a:solidFill>
                    <a:srgbClr val="0070C0"/>
                  </a:solidFill>
                </a:rPr>
                <a:t>  </a:t>
              </a:r>
              <a:endParaRPr lang="ru-RU" sz="1100" dirty="0">
                <a:solidFill>
                  <a:srgbClr val="0070C0"/>
                </a:solidFill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8100392" y="2852936"/>
              <a:ext cx="144016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08" name="Прямая со стрелкой 107"/>
          <p:cNvCxnSpPr/>
          <p:nvPr/>
        </p:nvCxnSpPr>
        <p:spPr>
          <a:xfrm>
            <a:off x="6372200" y="2420888"/>
            <a:ext cx="1296144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4725144"/>
            <a:ext cx="720080" cy="77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TextBox 113"/>
          <p:cNvSpPr txBox="1"/>
          <p:nvPr/>
        </p:nvSpPr>
        <p:spPr>
          <a:xfrm>
            <a:off x="6228184" y="5517233"/>
            <a:ext cx="17281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Нормально разомкнутый дополнительный контакт контактора магнитного </a:t>
            </a:r>
            <a:r>
              <a:rPr lang="ru-RU" sz="1100" b="1" dirty="0" smtClean="0">
                <a:solidFill>
                  <a:srgbClr val="FF0000"/>
                </a:solidFill>
              </a:rPr>
              <a:t>КМ1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</a:rPr>
              <a:t>  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15" name="Овал 114"/>
          <p:cNvSpPr/>
          <p:nvPr/>
        </p:nvSpPr>
        <p:spPr>
          <a:xfrm>
            <a:off x="7092280" y="4869160"/>
            <a:ext cx="14401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6" name="Прямая со стрелкой 115"/>
          <p:cNvCxnSpPr/>
          <p:nvPr/>
        </p:nvCxnSpPr>
        <p:spPr>
          <a:xfrm>
            <a:off x="6228184" y="3501008"/>
            <a:ext cx="720080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24069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Принципиальная схема нереверсивного магнитного пускателя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75856" y="1196752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13407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Силовая часть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13407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Цепь управления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0" name="Стрелка вверх 9">
            <a:hlinkClick r:id="rId3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067944" y="2492896"/>
            <a:ext cx="8384" cy="396882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275856" y="2492896"/>
            <a:ext cx="792088" cy="838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3491880" y="1124744"/>
            <a:ext cx="5088565" cy="3816424"/>
            <a:chOff x="2915816" y="908720"/>
            <a:chExt cx="5664629" cy="4248472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15816" y="908720"/>
              <a:ext cx="5664629" cy="424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>
              <a:off x="3579063" y="2156928"/>
              <a:ext cx="0" cy="4939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810185" y="2145425"/>
              <a:ext cx="0" cy="4939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037352" y="2159419"/>
              <a:ext cx="0" cy="4939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Монтаж силовой части</a:t>
            </a:r>
          </a:p>
        </p:txBody>
      </p:sp>
      <p:pic>
        <p:nvPicPr>
          <p:cNvPr id="4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1350150" cy="1080120"/>
          </a:xfrm>
          <a:prstGeom prst="rect">
            <a:avLst/>
          </a:prstGeom>
          <a:noFill/>
        </p:spPr>
      </p:pic>
      <p:pic>
        <p:nvPicPr>
          <p:cNvPr id="7" name="Picture 5" descr="D:\д\Методразработки\Практическое руководство по монтажу схем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0" y="2852936"/>
            <a:ext cx="1080120" cy="16084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3568" y="76470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</a:t>
            </a:r>
            <a:r>
              <a:rPr lang="ru-RU" sz="1200" dirty="0" smtClean="0"/>
              <a:t>  </a:t>
            </a:r>
            <a:r>
              <a:rPr lang="en-US" sz="1200" dirty="0" smtClean="0"/>
              <a:t> B  </a:t>
            </a:r>
            <a:r>
              <a:rPr lang="ru-RU" sz="1200" dirty="0" smtClean="0"/>
              <a:t>  </a:t>
            </a:r>
            <a:r>
              <a:rPr lang="en-US" sz="1200" dirty="0" smtClean="0"/>
              <a:t>C </a:t>
            </a:r>
            <a:r>
              <a:rPr lang="ru-RU" sz="1200" dirty="0" smtClean="0"/>
              <a:t>  </a:t>
            </a:r>
            <a:r>
              <a:rPr lang="en-US" sz="1200" dirty="0" smtClean="0"/>
              <a:t> N</a:t>
            </a:r>
            <a:endParaRPr lang="ru-RU" sz="12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14400" y="2181225"/>
            <a:ext cx="3534" cy="8157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52525" y="2166938"/>
            <a:ext cx="10587" cy="848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89776" y="2132856"/>
            <a:ext cx="0" cy="872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9512" y="148478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QF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107504" y="328498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КМ1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004048" y="4725144"/>
            <a:ext cx="3024336" cy="15696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1. Подаем питание на главные (силовые) контакты контактора магнитного КМ1, для этого поочередно соединяем фазы А, В и С с верхними клеммами контактов</a:t>
            </a:r>
            <a:endParaRPr lang="ru-RU" sz="16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9" name="Стрелка вверх 18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:\д\Методразработки\Практическое руководство по монтажу схем\images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1350150" cy="108012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24744"/>
            <a:ext cx="508856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4087678" y="2246016"/>
            <a:ext cx="0" cy="4436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95296" y="2235682"/>
            <a:ext cx="0" cy="4436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499361" y="2248253"/>
            <a:ext cx="0" cy="4436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Монтаж силовой части</a:t>
            </a:r>
          </a:p>
        </p:txBody>
      </p:sp>
      <p:pic>
        <p:nvPicPr>
          <p:cNvPr id="7" name="Picture 5" descr="D:\д\Методразработки\Практическое руководство по монтажу схем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0" y="2852936"/>
            <a:ext cx="1080120" cy="16084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3568" y="76470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</a:t>
            </a:r>
            <a:r>
              <a:rPr lang="en-US" sz="1200" dirty="0" smtClean="0"/>
              <a:t> </a:t>
            </a:r>
            <a:r>
              <a:rPr lang="ru-RU" sz="1200" dirty="0" smtClean="0"/>
              <a:t>  </a:t>
            </a:r>
            <a:r>
              <a:rPr lang="en-US" sz="1200" dirty="0" smtClean="0"/>
              <a:t> B  </a:t>
            </a:r>
            <a:r>
              <a:rPr lang="ru-RU" sz="1200" dirty="0" smtClean="0"/>
              <a:t>  </a:t>
            </a:r>
            <a:r>
              <a:rPr lang="en-US" sz="1200" dirty="0" smtClean="0"/>
              <a:t>C </a:t>
            </a:r>
            <a:r>
              <a:rPr lang="ru-RU" sz="1200" dirty="0" smtClean="0"/>
              <a:t>  </a:t>
            </a:r>
            <a:r>
              <a:rPr lang="en-US" sz="1200" dirty="0" smtClean="0"/>
              <a:t> N</a:t>
            </a:r>
            <a:endParaRPr lang="ru-RU" sz="12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14400" y="2181225"/>
            <a:ext cx="3534" cy="81571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89776" y="2132856"/>
            <a:ext cx="0" cy="87283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9512" y="148478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QF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107504" y="328498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КМ1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148064" y="4509120"/>
            <a:ext cx="3024336" cy="206210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2. Подаем питание на главные (силовые) контакты контактора магнитного КМ2, для этого поочередно соединяем верхние клеммы контактора КМ1 с верхними клеммами контактов контактора КМ2, соблюдая очерёдность фаз</a:t>
            </a:r>
            <a:endParaRPr lang="ru-RU" sz="16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9" name="Стрелка вверх 18">
            <a:hlinkClick r:id="rId5" action="ppaction://hlinksldjump"/>
          </p:cNvPr>
          <p:cNvSpPr/>
          <p:nvPr/>
        </p:nvSpPr>
        <p:spPr>
          <a:xfrm>
            <a:off x="251520" y="6309320"/>
            <a:ext cx="504056" cy="28803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5" descr="D:\д\Методразработки\Практическое руководство по монтажу схем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852936"/>
            <a:ext cx="1080120" cy="160844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131840" y="328498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КМ2</a:t>
            </a:r>
            <a:endParaRPr lang="ru-RU" sz="1600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944088" y="2706201"/>
            <a:ext cx="1323656" cy="290751"/>
            <a:chOff x="899592" y="2706201"/>
            <a:chExt cx="1368152" cy="44640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2267501" y="2706201"/>
              <a:ext cx="243" cy="4464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899592" y="2708920"/>
              <a:ext cx="136815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1158766" y="2569156"/>
            <a:ext cx="1325002" cy="427796"/>
            <a:chOff x="899592" y="2706201"/>
            <a:chExt cx="1368152" cy="446408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2267501" y="2706201"/>
              <a:ext cx="243" cy="4464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899592" y="2708920"/>
              <a:ext cx="136815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Прямая соединительная линия 53"/>
          <p:cNvCxnSpPr/>
          <p:nvPr/>
        </p:nvCxnSpPr>
        <p:spPr>
          <a:xfrm>
            <a:off x="2699562" y="2420888"/>
            <a:ext cx="230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403648" y="2424397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136375" y="2146161"/>
            <a:ext cx="1863" cy="8542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419225" y="2417639"/>
            <a:ext cx="0" cy="5874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176486" y="2570411"/>
            <a:ext cx="4614" cy="42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956270" y="2693095"/>
            <a:ext cx="0" cy="303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450421" y="2387225"/>
            <a:ext cx="198" cy="3639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029434" y="2590416"/>
            <a:ext cx="0" cy="160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236601" y="2487928"/>
            <a:ext cx="0" cy="259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088935" y="2597745"/>
            <a:ext cx="0" cy="160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94763" y="2499233"/>
            <a:ext cx="0" cy="259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503269" y="2390579"/>
            <a:ext cx="198" cy="3639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486239" y="2393343"/>
            <a:ext cx="9802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263994" y="2497427"/>
            <a:ext cx="9802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063008" y="2609178"/>
            <a:ext cx="9802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3295</TotalTime>
  <Words>1365</Words>
  <Application>Microsoft Office PowerPoint</Application>
  <PresentationFormat>Экран (4:3)</PresentationFormat>
  <Paragraphs>315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Монтаж схемы запуска асинхронного двигателя с короткозамкнутым ротором с помощью реверсивного магнитного пускателя  ВИРТУАЛЬНАЯ ИНСТРУКЦИОННАЯ КАРТА</vt:lpstr>
      <vt:lpstr>Содержание  Определение магнитного пускателя  Принципиальная схема реверсивного магнитного пускателя  Компоненты схемы реверсивного магнитного пускателя  Обозначение элементов схемы реверсивного магнитного пускателя  Силовая часть и цепь управления  Монтаж силовой части  Монтаж цепи управления  Окончательный вид монтажа схемы реверсивного магнитного пускателя  Схема реверсивного магнитного пускателя с сигнальными лампами при подключении на 220В.   Схема реверсивного магнитного пускателя с сигнальными лампами  при подключении на 380В.   Схема реверсивного магнитного пускателя с управлением из двух мест   Схема включения нереверсивного магнитного пускателя  с управлением из трех и более мест                 </vt:lpstr>
      <vt:lpstr>Слайд 3</vt:lpstr>
      <vt:lpstr>Принципиальная схема реверсивного магнитного пускателя</vt:lpstr>
      <vt:lpstr>Компоненты схемы реверсивного магнитного пускателя</vt:lpstr>
      <vt:lpstr>Обозначение элементов схемы нереверсивного магнитного пускателя</vt:lpstr>
      <vt:lpstr>Принципиальная схема нереверсивного магнитного пускателя</vt:lpstr>
      <vt:lpstr>Монтаж силовой части</vt:lpstr>
      <vt:lpstr>Монтаж силовой части</vt:lpstr>
      <vt:lpstr>Монтаж силовой части</vt:lpstr>
      <vt:lpstr>Монтаж силовой части</vt:lpstr>
      <vt:lpstr>Монтаж силовой части</vt:lpstr>
      <vt:lpstr>Монтаж силовой части</vt:lpstr>
      <vt:lpstr>Монтаж цепи управления</vt:lpstr>
      <vt:lpstr>Монтаж цепи управления</vt:lpstr>
      <vt:lpstr>Монтаж цепи управления</vt:lpstr>
      <vt:lpstr>Монтаж цепи управления</vt:lpstr>
      <vt:lpstr>Монтаж цепи управления</vt:lpstr>
      <vt:lpstr>Монтаж цепи управления</vt:lpstr>
      <vt:lpstr>Монтаж цепи управления</vt:lpstr>
      <vt:lpstr>Монтаж цепи управления</vt:lpstr>
      <vt:lpstr>Монтаж цепи управления</vt:lpstr>
      <vt:lpstr>Монтаж цепи управления</vt:lpstr>
      <vt:lpstr>Монтаж цепи управления</vt:lpstr>
      <vt:lpstr>Монтаж цепи управления</vt:lpstr>
      <vt:lpstr>Монтаж цепи управления</vt:lpstr>
      <vt:lpstr>Окончательный вид монтажа схемы  реверсивного магнитного пускателя</vt:lpstr>
      <vt:lpstr>Схема реверсивного магнитного пускателя с сигнальными лампами  при подключении на 220В. </vt:lpstr>
      <vt:lpstr> Схема реверсивного магнитного пускателя с сигнальными лампами при подключении на 380В.  </vt:lpstr>
      <vt:lpstr>  Схема нереверсивного магнитного пускателя  с управлением из двух мест   </vt:lpstr>
      <vt:lpstr>  Схема включения нереверсивного магнитного пускателя  с управлением из двух мест   </vt:lpstr>
      <vt:lpstr>  Схема включения нереверсивного магнитного пускателя  с управлением из двух мест   </vt:lpstr>
      <vt:lpstr>  Схема включения нереверсивного магнитного пускателя  с управлением из двух мест   </vt:lpstr>
      <vt:lpstr>  Схема включения нереверсивного магнитного пускателя  с управлением из двух мест   </vt:lpstr>
      <vt:lpstr>  Схема включения нереверсивного магнитного пускателя  с управлением из двух мест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AA.Shkurihin</dc:creator>
  <cp:lastModifiedBy>AA.Shkurihin</cp:lastModifiedBy>
  <cp:revision>258</cp:revision>
  <dcterms:created xsi:type="dcterms:W3CDTF">2021-10-07T03:40:31Z</dcterms:created>
  <dcterms:modified xsi:type="dcterms:W3CDTF">2022-04-15T23:43:26Z</dcterms:modified>
</cp:coreProperties>
</file>