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9"/>
  </p:notesMasterIdLst>
  <p:sldIdLst>
    <p:sldId id="256" r:id="rId2"/>
    <p:sldId id="280" r:id="rId3"/>
    <p:sldId id="278" r:id="rId4"/>
    <p:sldId id="274" r:id="rId5"/>
    <p:sldId id="257" r:id="rId6"/>
    <p:sldId id="275" r:id="rId7"/>
    <p:sldId id="270" r:id="rId8"/>
    <p:sldId id="271" r:id="rId9"/>
    <p:sldId id="272" r:id="rId10"/>
    <p:sldId id="273" r:id="rId11"/>
    <p:sldId id="258" r:id="rId12"/>
    <p:sldId id="262" r:id="rId13"/>
    <p:sldId id="263" r:id="rId14"/>
    <p:sldId id="264" r:id="rId15"/>
    <p:sldId id="267" r:id="rId16"/>
    <p:sldId id="265" r:id="rId17"/>
    <p:sldId id="266" r:id="rId18"/>
    <p:sldId id="276" r:id="rId19"/>
    <p:sldId id="268" r:id="rId20"/>
    <p:sldId id="277" r:id="rId21"/>
    <p:sldId id="279" r:id="rId22"/>
    <p:sldId id="281" r:id="rId23"/>
    <p:sldId id="282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A.Shkurih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04A62-C624-4B60-BC47-67547941B49F}" type="datetimeFigureOut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284C9-7A75-476E-9ED7-39DCE7C3607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284C9-7A75-476E-9ED7-39DCE7C3607F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D7A6F-9550-42FF-ACA9-5F7B8D533AB8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20086-61A0-434B-A833-16A538D18581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48D8-B9FA-4D0A-BC49-A30C5616F703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475-3C25-46E5-91C3-EE60BBEDDDD1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0AA2-2B6E-497D-85F2-E1091A15D15A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3EF40-F6A2-4B2E-8543-3439480AB5A3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923F-F22C-459F-8228-3F279F36E89C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F1127-1682-41D9-8BB5-E70DFE59C222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A390D-BD89-4C0E-AE2D-A50741FAD1C0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DCAE-5356-4DB2-B6F4-D2A513C6C2EE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2B46-7693-4E76-850B-2DB57BED596A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21404-6494-4091-994D-1CDF424CC605}" type="datetime1">
              <a:rPr lang="ru-RU" smtClean="0"/>
              <a:pPr/>
              <a:t>26.04.2023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8.jpe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8.jpe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image" Target="../media/image8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.png"/><Relationship Id="rId7" Type="http://schemas.openxmlformats.org/officeDocument/2006/relationships/image" Target="../media/image8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2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23.xml"/><Relationship Id="rId5" Type="http://schemas.openxmlformats.org/officeDocument/2006/relationships/slide" Target="slide5.xml"/><Relationship Id="rId10" Type="http://schemas.openxmlformats.org/officeDocument/2006/relationships/slide" Target="slide21.xml"/><Relationship Id="rId4" Type="http://schemas.openxmlformats.org/officeDocument/2006/relationships/slide" Target="slide4.xml"/><Relationship Id="rId9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7.jpe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0.png"/><Relationship Id="rId9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0.png"/><Relationship Id="rId9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8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slide" Target="slide2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7.jpeg"/><Relationship Id="rId4" Type="http://schemas.openxmlformats.org/officeDocument/2006/relationships/image" Target="../media/image8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slide" Target="slide2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7.jpeg"/><Relationship Id="rId4" Type="http://schemas.openxmlformats.org/officeDocument/2006/relationships/image" Target="../media/image8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slide" Target="slide2.xml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1.pn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Монтаж схемы нереверсивного магнитного пускателя</a:t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rgbClr val="00B0F0"/>
                </a:solidFill>
              </a:rPr>
              <a:t>ВИРТУАЛЬНАЯ ИНСТРУКЦИОННАЯ КАРТА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D:\д\Методразработки\Практическое руководство по монтажу схем\images (1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3671" y="5050471"/>
            <a:ext cx="1584176" cy="158417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силовой части</a:t>
            </a:r>
            <a:endParaRPr lang="ru-RU" sz="2000" dirty="0"/>
          </a:p>
        </p:txBody>
      </p:sp>
      <p:pic>
        <p:nvPicPr>
          <p:cNvPr id="4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268760"/>
            <a:ext cx="1350150" cy="1080120"/>
          </a:xfrm>
          <a:prstGeom prst="rect">
            <a:avLst/>
          </a:prstGeom>
          <a:noFill/>
        </p:spPr>
      </p:pic>
      <p:pic>
        <p:nvPicPr>
          <p:cNvPr id="7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2636912"/>
            <a:ext cx="1080120" cy="1608440"/>
          </a:xfrm>
          <a:prstGeom prst="rect">
            <a:avLst/>
          </a:prstGeom>
          <a:noFill/>
        </p:spPr>
      </p:pic>
      <p:pic>
        <p:nvPicPr>
          <p:cNvPr id="6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4149080"/>
            <a:ext cx="1098905" cy="93610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259632" y="9807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</a:t>
            </a:r>
            <a:r>
              <a:rPr lang="ru-RU" sz="1200" dirty="0" smtClean="0"/>
              <a:t>  </a:t>
            </a:r>
            <a:r>
              <a:rPr lang="en-US" sz="1200" dirty="0" smtClean="0"/>
              <a:t> B  </a:t>
            </a:r>
            <a:r>
              <a:rPr lang="ru-RU" sz="1200" dirty="0" smtClean="0"/>
              <a:t>  </a:t>
            </a:r>
            <a:r>
              <a:rPr lang="en-US" sz="1200" dirty="0" smtClean="0"/>
              <a:t>C </a:t>
            </a:r>
            <a:r>
              <a:rPr lang="ru-RU" sz="1200" dirty="0" smtClean="0"/>
              <a:t>  </a:t>
            </a:r>
            <a:r>
              <a:rPr lang="en-US" sz="1200" dirty="0" smtClean="0"/>
              <a:t> N</a:t>
            </a:r>
            <a:endParaRPr lang="ru-RU" sz="1200" dirty="0"/>
          </a:p>
        </p:txBody>
      </p:sp>
      <p:grpSp>
        <p:nvGrpSpPr>
          <p:cNvPr id="5" name="Группа 39"/>
          <p:cNvGrpSpPr/>
          <p:nvPr/>
        </p:nvGrpSpPr>
        <p:grpSpPr>
          <a:xfrm>
            <a:off x="2843808" y="1124744"/>
            <a:ext cx="5321871" cy="4968552"/>
            <a:chOff x="3955932" y="1340768"/>
            <a:chExt cx="4799202" cy="4392488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55932" y="1340768"/>
              <a:ext cx="4799202" cy="4392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4572000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828034" y="2428503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6056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572000" y="3789040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075684" y="3798193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4826893" y="3801815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4580384" y="4464943"/>
              <a:ext cx="5904" cy="31660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4826893" y="4468391"/>
              <a:ext cx="5904" cy="31660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5080447" y="4464943"/>
              <a:ext cx="5904" cy="31660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Прямая соединительная линия 26"/>
          <p:cNvCxnSpPr/>
          <p:nvPr/>
        </p:nvCxnSpPr>
        <p:spPr>
          <a:xfrm>
            <a:off x="1529494" y="2321824"/>
            <a:ext cx="0" cy="45909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74672" y="2305432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01336" y="2295746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1835696" y="5661248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691680" y="5085184"/>
            <a:ext cx="0" cy="28803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835696" y="5085184"/>
            <a:ext cx="0" cy="28803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979712" y="5085184"/>
            <a:ext cx="0" cy="28803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1560" y="170080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QF</a:t>
            </a:r>
            <a:endParaRPr lang="ru-RU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755576" y="5661248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</a:t>
            </a:r>
            <a:endParaRPr lang="ru-RU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11560" y="4509120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КК</a:t>
            </a:r>
            <a:endParaRPr lang="ru-RU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11560" y="314096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КМ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4048" y="4725144"/>
            <a:ext cx="3024336" cy="83099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Силовая часть схемы нереверсивного магнитного пускателя собрана.</a:t>
            </a:r>
            <a:endParaRPr lang="ru-RU" sz="1600" dirty="0"/>
          </a:p>
        </p:txBody>
      </p:sp>
      <p:sp>
        <p:nvSpPr>
          <p:cNvPr id="40" name="Номер слайда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42" name="Стрелка вверх 41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76056" y="4077072"/>
            <a:ext cx="3024336" cy="206210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1. Подсоединяем провод к клемме нормально замкнутого контакта кнопки «Стоп». 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Он будет подсоединяться к нулю, если катушка магнитного пускателя 220В. или к фазе , если катушка магнитного пускателя 380В. </a:t>
            </a:r>
            <a:endParaRPr lang="ru-RU" sz="1600" dirty="0">
              <a:solidFill>
                <a:srgbClr val="FF0000"/>
              </a:solidFill>
            </a:endParaRPr>
          </a:p>
        </p:txBody>
      </p:sp>
      <p:pic>
        <p:nvPicPr>
          <p:cNvPr id="26" name="Picture 4" descr="D:\д\Методразработки\Практическое руководство по монтажу схем\126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276872"/>
            <a:ext cx="1058517" cy="1728192"/>
          </a:xfrm>
          <a:prstGeom prst="rect">
            <a:avLst/>
          </a:prstGeom>
          <a:noFill/>
        </p:spPr>
      </p:pic>
      <p:sp>
        <p:nvSpPr>
          <p:cNvPr id="27" name="Стрелка вниз 26"/>
          <p:cNvSpPr/>
          <p:nvPr/>
        </p:nvSpPr>
        <p:spPr>
          <a:xfrm rot="16200000" flipV="1">
            <a:off x="3167844" y="2960948"/>
            <a:ext cx="50405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1027107"/>
            <a:ext cx="2736304" cy="250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" name="Прямая соединительная линия 29"/>
          <p:cNvCxnSpPr/>
          <p:nvPr/>
        </p:nvCxnSpPr>
        <p:spPr>
          <a:xfrm flipH="1">
            <a:off x="6559756" y="1730156"/>
            <a:ext cx="4779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6151487" y="1727445"/>
            <a:ext cx="429387" cy="1383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6575451" y="1641335"/>
            <a:ext cx="2136" cy="894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Группа 23"/>
          <p:cNvGrpSpPr/>
          <p:nvPr/>
        </p:nvGrpSpPr>
        <p:grpSpPr>
          <a:xfrm>
            <a:off x="395536" y="836712"/>
            <a:ext cx="2952328" cy="4128556"/>
            <a:chOff x="395536" y="836712"/>
            <a:chExt cx="2952328" cy="4128556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75656" y="1916832"/>
              <a:ext cx="1671895" cy="2380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Box 21"/>
            <p:cNvSpPr txBox="1"/>
            <p:nvPr/>
          </p:nvSpPr>
          <p:spPr>
            <a:xfrm>
              <a:off x="755576" y="4365104"/>
              <a:ext cx="1224136" cy="6001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dirty="0" smtClean="0">
                  <a:solidFill>
                    <a:srgbClr val="0070C0"/>
                  </a:solidFill>
                </a:rPr>
                <a:t>Нормально замкнутый контакт  «Стоп»</a:t>
              </a:r>
              <a:endParaRPr lang="ru-RU" sz="1100" dirty="0">
                <a:solidFill>
                  <a:srgbClr val="0070C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195736" y="1268760"/>
              <a:ext cx="1152128" cy="6001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dirty="0" smtClean="0">
                  <a:solidFill>
                    <a:srgbClr val="0070C0"/>
                  </a:solidFill>
                </a:rPr>
                <a:t>Нормально  разомкнутый контакт «Пуск»</a:t>
              </a:r>
              <a:endParaRPr lang="ru-RU" sz="1100" dirty="0">
                <a:solidFill>
                  <a:srgbClr val="0070C0"/>
                </a:solidFill>
              </a:endParaRPr>
            </a:p>
          </p:txBody>
        </p:sp>
        <p:pic>
          <p:nvPicPr>
            <p:cNvPr id="46" name="Picture 9" descr="D:\д\Методразработки\Практическое руководство по монтажу схем\images (17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95536" y="836712"/>
              <a:ext cx="810090" cy="648072"/>
            </a:xfrm>
            <a:prstGeom prst="rect">
              <a:avLst/>
            </a:prstGeom>
            <a:noFill/>
          </p:spPr>
        </p:pic>
        <p:grpSp>
          <p:nvGrpSpPr>
            <p:cNvPr id="47" name="Группа 17"/>
            <p:cNvGrpSpPr/>
            <p:nvPr/>
          </p:nvGrpSpPr>
          <p:grpSpPr>
            <a:xfrm>
              <a:off x="1043608" y="1435395"/>
              <a:ext cx="796046" cy="2435052"/>
              <a:chOff x="2335794" y="1700808"/>
              <a:chExt cx="796046" cy="2961727"/>
            </a:xfrm>
          </p:grpSpPr>
          <p:cxnSp>
            <p:nvCxnSpPr>
              <p:cNvPr id="51" name="Прямая соединительная линия 50"/>
              <p:cNvCxnSpPr/>
              <p:nvPr/>
            </p:nvCxnSpPr>
            <p:spPr>
              <a:xfrm flipH="1">
                <a:off x="2335794" y="1700808"/>
                <a:ext cx="3958" cy="296172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>
                <a:off x="2339752" y="4653136"/>
                <a:ext cx="79208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Группа 18"/>
            <p:cNvGrpSpPr/>
            <p:nvPr/>
          </p:nvGrpSpPr>
          <p:grpSpPr>
            <a:xfrm>
              <a:off x="565842" y="1484784"/>
              <a:ext cx="700984" cy="2383831"/>
              <a:chOff x="2335794" y="1700808"/>
              <a:chExt cx="796046" cy="2961727"/>
            </a:xfrm>
          </p:grpSpPr>
          <p:cxnSp>
            <p:nvCxnSpPr>
              <p:cNvPr id="49" name="Прямая соединительная линия 48"/>
              <p:cNvCxnSpPr/>
              <p:nvPr/>
            </p:nvCxnSpPr>
            <p:spPr>
              <a:xfrm flipH="1">
                <a:off x="2335794" y="1700808"/>
                <a:ext cx="3958" cy="2961727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339752" y="4653136"/>
                <a:ext cx="79208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403547" y="578801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 B  C  N</a:t>
            </a:r>
            <a:endParaRPr lang="ru-RU" sz="1200" dirty="0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28" name="Стрелка вверх 27">
            <a:hlinkClick r:id="rId6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55576" y="4365104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5736" y="1268760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32040" y="4509120"/>
            <a:ext cx="3024336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2. Соединяем свободную клемму кнопки «Стоп» с клеммой нормально разомкнутого контакта кнопки «Пуск».</a:t>
            </a:r>
            <a:endParaRPr lang="ru-RU" sz="1600" dirty="0"/>
          </a:p>
        </p:txBody>
      </p:sp>
      <p:pic>
        <p:nvPicPr>
          <p:cNvPr id="26" name="Picture 4" descr="D:\д\Методразработки\Практическое руководство по монтажу схем\126_origin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2276872"/>
            <a:ext cx="1058517" cy="1728192"/>
          </a:xfrm>
          <a:prstGeom prst="rect">
            <a:avLst/>
          </a:prstGeom>
          <a:noFill/>
        </p:spPr>
      </p:pic>
      <p:sp>
        <p:nvSpPr>
          <p:cNvPr id="27" name="Стрелка вниз 26"/>
          <p:cNvSpPr/>
          <p:nvPr/>
        </p:nvSpPr>
        <p:spPr>
          <a:xfrm rot="16200000" flipV="1">
            <a:off x="3167844" y="2960948"/>
            <a:ext cx="50405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51" name="Группа 50"/>
          <p:cNvGrpSpPr/>
          <p:nvPr/>
        </p:nvGrpSpPr>
        <p:grpSpPr>
          <a:xfrm>
            <a:off x="1600625" y="2824851"/>
            <a:ext cx="1285922" cy="548909"/>
            <a:chOff x="1600625" y="2824851"/>
            <a:chExt cx="1285922" cy="548909"/>
          </a:xfrm>
        </p:grpSpPr>
        <p:cxnSp>
          <p:nvCxnSpPr>
            <p:cNvPr id="34" name="Прямая соединительная линия 33"/>
            <p:cNvCxnSpPr/>
            <p:nvPr/>
          </p:nvCxnSpPr>
          <p:spPr>
            <a:xfrm flipH="1">
              <a:off x="1619672" y="3356992"/>
              <a:ext cx="21602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1619672" y="3140968"/>
              <a:ext cx="0" cy="2327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H="1">
              <a:off x="1600625" y="3127972"/>
              <a:ext cx="1282904" cy="63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29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Группа 80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72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73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74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78" name="Прямая соединительная линия 77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5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76" name="Прямая соединительная линия 75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Прямая соединительная линия 76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0" name="TextBox 79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sp>
        <p:nvSpPr>
          <p:cNvPr id="32" name="Номер слайда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33" name="Стрелка вверх 32">
            <a:hlinkClick r:id="rId6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55576" y="4365104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5736" y="1268760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48064" y="4509120"/>
            <a:ext cx="3024336" cy="156966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3. Соединяем перемычку между кнопками «Стоп» и «Пуск» с нормально разомкнутым  дополнительным контактом магнитного пускателя (блок – контактом).</a:t>
            </a:r>
            <a:endParaRPr lang="ru-RU" sz="16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7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2666246" y="2788467"/>
            <a:ext cx="1653578" cy="1945458"/>
            <a:chOff x="2666246" y="2788467"/>
            <a:chExt cx="1653578" cy="1945458"/>
          </a:xfrm>
        </p:grpSpPr>
        <p:pic>
          <p:nvPicPr>
            <p:cNvPr id="29" name="Picture 5" descr="D:\д\Методразработки\Практическое руководство по монтажу схем\images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91880" y="3501008"/>
              <a:ext cx="827944" cy="1232917"/>
            </a:xfrm>
            <a:prstGeom prst="rect">
              <a:avLst/>
            </a:prstGeom>
            <a:noFill/>
          </p:spPr>
        </p:pic>
        <p:grpSp>
          <p:nvGrpSpPr>
            <p:cNvPr id="51" name="Группа 50"/>
            <p:cNvGrpSpPr/>
            <p:nvPr/>
          </p:nvGrpSpPr>
          <p:grpSpPr>
            <a:xfrm>
              <a:off x="2666246" y="2788467"/>
              <a:ext cx="1481320" cy="823866"/>
              <a:chOff x="2666246" y="2788467"/>
              <a:chExt cx="1481320" cy="823866"/>
            </a:xfrm>
          </p:grpSpPr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2892582" y="3123446"/>
                <a:ext cx="1254984" cy="58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flipV="1">
                <a:off x="4139952" y="3109866"/>
                <a:ext cx="0" cy="50246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Группа 46"/>
              <p:cNvGrpSpPr/>
              <p:nvPr/>
            </p:nvGrpSpPr>
            <p:grpSpPr>
              <a:xfrm>
                <a:off x="2666246" y="2788467"/>
                <a:ext cx="259772" cy="353085"/>
                <a:chOff x="2670523" y="2824851"/>
                <a:chExt cx="216024" cy="298595"/>
              </a:xfrm>
            </p:grpSpPr>
            <p:cxnSp>
              <p:nvCxnSpPr>
                <p:cNvPr id="48" name="Прямая соединительная линия 47"/>
                <p:cNvCxnSpPr/>
                <p:nvPr/>
              </p:nvCxnSpPr>
              <p:spPr>
                <a:xfrm flipH="1">
                  <a:off x="2670523" y="2842119"/>
                  <a:ext cx="216024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>
                  <a:off x="2869279" y="2824851"/>
                  <a:ext cx="670" cy="298595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Прямая соединительная линия 53"/>
          <p:cNvCxnSpPr/>
          <p:nvPr/>
        </p:nvCxnSpPr>
        <p:spPr>
          <a:xfrm>
            <a:off x="7434174" y="1750617"/>
            <a:ext cx="0" cy="3343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7419953" y="2087143"/>
            <a:ext cx="1440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Группа 70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72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74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75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Прямая соединительная линия 79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6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77" name="Прямая соединительная линия 7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Прямая соединительная линия 7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3" name="TextBox 72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sp>
        <p:nvSpPr>
          <p:cNvPr id="40" name="Номер слайда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43" name="Стрелка вверх 42">
            <a:hlinkClick r:id="rId6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55576" y="4365104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5736" y="1268760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48064" y="4509120"/>
            <a:ext cx="3024336" cy="107721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5. Соединяем свободную клемму кнопки «Пуск» с выводом А2 катушки магнитного пускателя.</a:t>
            </a:r>
            <a:endParaRPr lang="ru-RU" sz="16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7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9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4" name="Прямая соединительная линия 53"/>
          <p:cNvCxnSpPr/>
          <p:nvPr/>
        </p:nvCxnSpPr>
        <p:spPr>
          <a:xfrm>
            <a:off x="7434174" y="1750617"/>
            <a:ext cx="0" cy="33437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7419953" y="2087143"/>
            <a:ext cx="144016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Группа 42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44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46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47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TextBox 44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2660861" y="980728"/>
            <a:ext cx="3207283" cy="1440160"/>
            <a:chOff x="2660861" y="980728"/>
            <a:chExt cx="3207283" cy="1440160"/>
          </a:xfrm>
        </p:grpSpPr>
        <p:grpSp>
          <p:nvGrpSpPr>
            <p:cNvPr id="64" name="Группа 63"/>
            <p:cNvGrpSpPr/>
            <p:nvPr/>
          </p:nvGrpSpPr>
          <p:grpSpPr>
            <a:xfrm>
              <a:off x="3779912" y="980728"/>
              <a:ext cx="2088232" cy="1292217"/>
              <a:chOff x="3635896" y="1004401"/>
              <a:chExt cx="2088232" cy="1292217"/>
            </a:xfrm>
          </p:grpSpPr>
          <p:pic>
            <p:nvPicPr>
              <p:cNvPr id="40" name="Picture 8" descr="D:\д\Методразработки\Практическое руководство по монтажу схем\images (16).jp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21054729">
                <a:off x="3863659" y="1004401"/>
                <a:ext cx="1304071" cy="1164065"/>
              </a:xfrm>
              <a:prstGeom prst="rect">
                <a:avLst/>
              </a:prstGeom>
              <a:noFill/>
            </p:spPr>
          </p:pic>
          <p:sp>
            <p:nvSpPr>
              <p:cNvPr id="59" name="TextBox 58"/>
              <p:cNvSpPr txBox="1"/>
              <p:nvPr/>
            </p:nvSpPr>
            <p:spPr>
              <a:xfrm>
                <a:off x="4572000" y="1988841"/>
                <a:ext cx="5040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А2</a:t>
                </a:r>
                <a:endParaRPr lang="ru-RU" sz="1400" dirty="0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5220072" y="1484784"/>
                <a:ext cx="5040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А2</a:t>
                </a:r>
                <a:endParaRPr lang="ru-RU" sz="1400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635896" y="1412776"/>
                <a:ext cx="43204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dirty="0" smtClean="0"/>
                  <a:t>А1</a:t>
                </a:r>
                <a:endParaRPr lang="ru-RU" sz="1400" dirty="0"/>
              </a:p>
            </p:txBody>
          </p:sp>
        </p:grpSp>
        <p:cxnSp>
          <p:nvCxnSpPr>
            <p:cNvPr id="66" name="Прямая соединительная линия 65"/>
            <p:cNvCxnSpPr/>
            <p:nvPr/>
          </p:nvCxnSpPr>
          <p:spPr>
            <a:xfrm>
              <a:off x="2660861" y="2418176"/>
              <a:ext cx="1932807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flipV="1">
              <a:off x="4572000" y="1988840"/>
              <a:ext cx="0" cy="4320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Номер слайда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69" name="Стрелка вверх 68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55576" y="4365104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5736" y="1268760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96136" y="4365104"/>
            <a:ext cx="3024336" cy="107721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6. Соединяем свободную клемму кнопки «Пуск» с выводом А2 катушки магнитного пускателя.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6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42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10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46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11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TextBox 44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pic>
        <p:nvPicPr>
          <p:cNvPr id="40" name="Picture 8" descr="D:\д\Методразработки\Практическое руководство по монтажу схем\images (16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054729">
            <a:off x="4007675" y="980728"/>
            <a:ext cx="1304071" cy="1164065"/>
          </a:xfrm>
          <a:prstGeom prst="rect">
            <a:avLst/>
          </a:prstGeom>
          <a:noFill/>
        </p:spPr>
      </p:pic>
      <p:sp>
        <p:nvSpPr>
          <p:cNvPr id="59" name="TextBox 58"/>
          <p:cNvSpPr txBox="1"/>
          <p:nvPr/>
        </p:nvSpPr>
        <p:spPr>
          <a:xfrm>
            <a:off x="4716016" y="196516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А2</a:t>
            </a:r>
            <a:endParaRPr lang="ru-RU" sz="1400" dirty="0"/>
          </a:p>
        </p:txBody>
      </p:sp>
      <p:sp>
        <p:nvSpPr>
          <p:cNvPr id="63" name="TextBox 62"/>
          <p:cNvSpPr txBox="1"/>
          <p:nvPr/>
        </p:nvSpPr>
        <p:spPr>
          <a:xfrm>
            <a:off x="3779912" y="1389103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А1</a:t>
            </a:r>
            <a:endParaRPr lang="ru-RU" sz="1400" dirty="0"/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2660861" y="2418176"/>
            <a:ext cx="193280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572000" y="1988840"/>
            <a:ext cx="0" cy="4320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8013121" y="1754197"/>
            <a:ext cx="14776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4" name="Прямая соединительная линия 73"/>
          <p:cNvCxnSpPr/>
          <p:nvPr/>
        </p:nvCxnSpPr>
        <p:spPr>
          <a:xfrm>
            <a:off x="4644008" y="1916832"/>
            <a:ext cx="0" cy="30243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4139952" y="4509120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4145678" y="4923218"/>
            <a:ext cx="5040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H="1">
            <a:off x="4283968" y="2276872"/>
            <a:ext cx="504056" cy="1152128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 flipH="1">
            <a:off x="3635896" y="1700808"/>
            <a:ext cx="288032" cy="1728192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Номер слайда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64" name="Стрелка вверх 63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55576" y="4365104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95736" y="1268760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96136" y="4365104"/>
            <a:ext cx="3024336" cy="206210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Для удобства монтажа катушка магнитного пускателя модульного исполнения имеет два вывода А2. Во втором случае достаточно установить перемычку.</a:t>
            </a:r>
          </a:p>
          <a:p>
            <a:r>
              <a:rPr lang="ru-RU" sz="1600" dirty="0" smtClean="0"/>
              <a:t> Будем использовать этот вариант.</a:t>
            </a:r>
            <a:endParaRPr lang="ru-RU" sz="1600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6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4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42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9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46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10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TextBox 44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grpSp>
        <p:nvGrpSpPr>
          <p:cNvPr id="12" name="Группа 63"/>
          <p:cNvGrpSpPr/>
          <p:nvPr/>
        </p:nvGrpSpPr>
        <p:grpSpPr>
          <a:xfrm>
            <a:off x="3779912" y="980728"/>
            <a:ext cx="2088232" cy="1292217"/>
            <a:chOff x="3635896" y="1004401"/>
            <a:chExt cx="2088232" cy="1292217"/>
          </a:xfrm>
        </p:grpSpPr>
        <p:pic>
          <p:nvPicPr>
            <p:cNvPr id="40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21054729">
              <a:off x="3863659" y="1004401"/>
              <a:ext cx="1304071" cy="1164065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4572000" y="1988841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20072" y="1484784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35896" y="1412776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А1</a:t>
              </a:r>
              <a:endParaRPr lang="ru-RU" sz="1400" dirty="0"/>
            </a:p>
          </p:txBody>
        </p:sp>
      </p:grpSp>
      <p:cxnSp>
        <p:nvCxnSpPr>
          <p:cNvPr id="66" name="Прямая соединительная линия 65"/>
          <p:cNvCxnSpPr/>
          <p:nvPr/>
        </p:nvCxnSpPr>
        <p:spPr>
          <a:xfrm>
            <a:off x="2660861" y="2418176"/>
            <a:ext cx="193280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572000" y="1988840"/>
            <a:ext cx="0" cy="4320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8013121" y="1754197"/>
            <a:ext cx="14776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4" name="Прямая соединительная линия 73"/>
          <p:cNvCxnSpPr/>
          <p:nvPr/>
        </p:nvCxnSpPr>
        <p:spPr>
          <a:xfrm>
            <a:off x="4644008" y="1916832"/>
            <a:ext cx="0" cy="3024336"/>
          </a:xfrm>
          <a:prstGeom prst="line">
            <a:avLst/>
          </a:prstGeom>
          <a:ln w="381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4139952" y="4509120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4145678" y="4923218"/>
            <a:ext cx="5040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H="1">
            <a:off x="4283968" y="2276872"/>
            <a:ext cx="504056" cy="1152128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 flipH="1">
            <a:off x="3635896" y="1700808"/>
            <a:ext cx="288032" cy="1728192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H="1">
            <a:off x="4283968" y="1772816"/>
            <a:ext cx="1224136" cy="2808312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878951" flipV="1">
            <a:off x="1525110" y="5125907"/>
            <a:ext cx="1400594" cy="124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3" name="Прямая со стрелкой 92"/>
          <p:cNvCxnSpPr/>
          <p:nvPr/>
        </p:nvCxnSpPr>
        <p:spPr>
          <a:xfrm flipH="1">
            <a:off x="3131840" y="5013176"/>
            <a:ext cx="1728192" cy="432048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220072" y="1556792"/>
            <a:ext cx="0" cy="3384376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4648954" y="4920558"/>
            <a:ext cx="571538" cy="2503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2771800" y="5661248"/>
            <a:ext cx="288032" cy="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2733675" y="5368925"/>
            <a:ext cx="326157" cy="4291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3060700" y="5356228"/>
            <a:ext cx="0" cy="317497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Номер слайда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71" name="Стрелка вверх 70">
            <a:hlinkClick r:id="rId8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5796136" y="4365104"/>
            <a:ext cx="3024336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7. Соединяем свободную клемму А1 катушки магнитного пускателя с нормально замкнутым контактом теплового реле.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6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42"/>
          <p:cNvGrpSpPr/>
          <p:nvPr/>
        </p:nvGrpSpPr>
        <p:grpSpPr>
          <a:xfrm>
            <a:off x="395536" y="578801"/>
            <a:ext cx="1444118" cy="3291646"/>
            <a:chOff x="395536" y="578801"/>
            <a:chExt cx="1444118" cy="3291646"/>
          </a:xfrm>
        </p:grpSpPr>
        <p:grpSp>
          <p:nvGrpSpPr>
            <p:cNvPr id="10" name="Группа 71"/>
            <p:cNvGrpSpPr/>
            <p:nvPr/>
          </p:nvGrpSpPr>
          <p:grpSpPr>
            <a:xfrm>
              <a:off x="395536" y="836712"/>
              <a:ext cx="1444118" cy="3033735"/>
              <a:chOff x="395536" y="836712"/>
              <a:chExt cx="1444118" cy="3033735"/>
            </a:xfrm>
          </p:grpSpPr>
          <p:pic>
            <p:nvPicPr>
              <p:cNvPr id="46" name="Picture 9" descr="D:\д\Методразработки\Практическое руководство по монтажу схем\images (17)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95536" y="836712"/>
                <a:ext cx="810090" cy="648072"/>
              </a:xfrm>
              <a:prstGeom prst="rect">
                <a:avLst/>
              </a:prstGeom>
              <a:noFill/>
            </p:spPr>
          </p:pic>
          <p:grpSp>
            <p:nvGrpSpPr>
              <p:cNvPr id="11" name="Группа 17"/>
              <p:cNvGrpSpPr/>
              <p:nvPr/>
            </p:nvGrpSpPr>
            <p:grpSpPr>
              <a:xfrm>
                <a:off x="1043608" y="1435395"/>
                <a:ext cx="796046" cy="2435052"/>
                <a:chOff x="2335794" y="1700808"/>
                <a:chExt cx="796046" cy="2961727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Группа 18"/>
              <p:cNvGrpSpPr/>
              <p:nvPr/>
            </p:nvGrpSpPr>
            <p:grpSpPr>
              <a:xfrm>
                <a:off x="565842" y="1484784"/>
                <a:ext cx="700984" cy="2383831"/>
                <a:chOff x="2335794" y="1700808"/>
                <a:chExt cx="796046" cy="2961727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TextBox 44"/>
            <p:cNvSpPr txBox="1"/>
            <p:nvPr/>
          </p:nvSpPr>
          <p:spPr>
            <a:xfrm>
              <a:off x="403547" y="578801"/>
              <a:ext cx="9361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А</a:t>
              </a:r>
              <a:r>
                <a:rPr lang="en-US" sz="1200" dirty="0" smtClean="0"/>
                <a:t>  B  C  N</a:t>
              </a:r>
              <a:endParaRPr lang="ru-RU" sz="1200" dirty="0"/>
            </a:p>
          </p:txBody>
        </p:sp>
      </p:grpSp>
      <p:grpSp>
        <p:nvGrpSpPr>
          <p:cNvPr id="13" name="Группа 63"/>
          <p:cNvGrpSpPr/>
          <p:nvPr/>
        </p:nvGrpSpPr>
        <p:grpSpPr>
          <a:xfrm>
            <a:off x="3779912" y="980728"/>
            <a:ext cx="2088232" cy="1292217"/>
            <a:chOff x="3635896" y="1004401"/>
            <a:chExt cx="2088232" cy="1292217"/>
          </a:xfrm>
        </p:grpSpPr>
        <p:pic>
          <p:nvPicPr>
            <p:cNvPr id="40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21054729">
              <a:off x="3863659" y="1004401"/>
              <a:ext cx="1304071" cy="1164065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4572000" y="1988841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20072" y="1484784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35896" y="1412776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А1</a:t>
              </a:r>
              <a:endParaRPr lang="ru-RU" sz="1400" dirty="0"/>
            </a:p>
          </p:txBody>
        </p:sp>
      </p:grpSp>
      <p:cxnSp>
        <p:nvCxnSpPr>
          <p:cNvPr id="66" name="Прямая соединительная линия 65"/>
          <p:cNvCxnSpPr/>
          <p:nvPr/>
        </p:nvCxnSpPr>
        <p:spPr>
          <a:xfrm>
            <a:off x="2660861" y="2418176"/>
            <a:ext cx="193280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572000" y="1988840"/>
            <a:ext cx="0" cy="4320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Группа 89"/>
          <p:cNvGrpSpPr/>
          <p:nvPr/>
        </p:nvGrpSpPr>
        <p:grpSpPr>
          <a:xfrm>
            <a:off x="4139952" y="1484784"/>
            <a:ext cx="1152128" cy="3456384"/>
            <a:chOff x="4139952" y="1916832"/>
            <a:chExt cx="509782" cy="3024336"/>
          </a:xfrm>
        </p:grpSpPr>
        <p:cxnSp>
          <p:nvCxnSpPr>
            <p:cNvPr id="74" name="Прямая соединительная линия 73"/>
            <p:cNvCxnSpPr/>
            <p:nvPr/>
          </p:nvCxnSpPr>
          <p:spPr>
            <a:xfrm>
              <a:off x="4644008" y="1916832"/>
              <a:ext cx="0" cy="3024336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4139952" y="4509120"/>
              <a:ext cx="0" cy="432048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>
              <a:off x="4145678" y="4923218"/>
              <a:ext cx="50405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" name="Прямая со стрелкой 83"/>
          <p:cNvCxnSpPr/>
          <p:nvPr/>
        </p:nvCxnSpPr>
        <p:spPr>
          <a:xfrm flipH="1">
            <a:off x="3635896" y="1916832"/>
            <a:ext cx="360040" cy="1512168"/>
          </a:xfrm>
          <a:prstGeom prst="straightConnector1">
            <a:avLst/>
          </a:prstGeom>
          <a:ln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7268352" y="2442709"/>
            <a:ext cx="117758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 flipV="1">
            <a:off x="8430567" y="1708221"/>
            <a:ext cx="951" cy="73787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8279063" y="1725295"/>
            <a:ext cx="1697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51720" y="908720"/>
            <a:ext cx="1014374" cy="864096"/>
          </a:xfrm>
          <a:prstGeom prst="rect">
            <a:avLst/>
          </a:prstGeom>
          <a:noFill/>
        </p:spPr>
      </p:pic>
      <p:cxnSp>
        <p:nvCxnSpPr>
          <p:cNvPr id="86" name="Прямая соединительная линия 85"/>
          <p:cNvCxnSpPr/>
          <p:nvPr/>
        </p:nvCxnSpPr>
        <p:spPr>
          <a:xfrm flipH="1">
            <a:off x="2987824" y="1772816"/>
            <a:ext cx="10801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flipV="1">
            <a:off x="2985323" y="1576601"/>
            <a:ext cx="0" cy="2160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Номер слайда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70" name="Стрелка вверх 69">
            <a:hlinkClick r:id="rId8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Прямая соединительная линия 82"/>
          <p:cNvCxnSpPr/>
          <p:nvPr/>
        </p:nvCxnSpPr>
        <p:spPr>
          <a:xfrm flipH="1" flipV="1">
            <a:off x="890546" y="973994"/>
            <a:ext cx="7146" cy="8610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5796136" y="3933056"/>
            <a:ext cx="3024336" cy="2308324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7. Соединяем свободную клемму нормально замкнутого контакта теплового реле с фазой.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Если одна из фаз уже была задействована для питания цепи управления, используем любую другую фазу! (в нашем случае это фаза С)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6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17"/>
          <p:cNvGrpSpPr/>
          <p:nvPr/>
        </p:nvGrpSpPr>
        <p:grpSpPr>
          <a:xfrm>
            <a:off x="1043608" y="1435395"/>
            <a:ext cx="796046" cy="2435052"/>
            <a:chOff x="2335794" y="1700808"/>
            <a:chExt cx="796046" cy="2961727"/>
          </a:xfrm>
        </p:grpSpPr>
        <p:cxnSp>
          <p:nvCxnSpPr>
            <p:cNvPr id="57" name="Прямая соединительная линия 56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Группа 18"/>
          <p:cNvGrpSpPr/>
          <p:nvPr/>
        </p:nvGrpSpPr>
        <p:grpSpPr>
          <a:xfrm>
            <a:off x="565842" y="1484784"/>
            <a:ext cx="700984" cy="2383831"/>
            <a:chOff x="2335794" y="1700808"/>
            <a:chExt cx="796046" cy="2961727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403547" y="578801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 B  C  N</a:t>
            </a:r>
            <a:endParaRPr lang="ru-RU" sz="1200" dirty="0"/>
          </a:p>
        </p:txBody>
      </p:sp>
      <p:grpSp>
        <p:nvGrpSpPr>
          <p:cNvPr id="11" name="Группа 63"/>
          <p:cNvGrpSpPr/>
          <p:nvPr/>
        </p:nvGrpSpPr>
        <p:grpSpPr>
          <a:xfrm>
            <a:off x="3779912" y="980728"/>
            <a:ext cx="2088232" cy="1292217"/>
            <a:chOff x="3635896" y="1004401"/>
            <a:chExt cx="2088232" cy="1292217"/>
          </a:xfrm>
        </p:grpSpPr>
        <p:pic>
          <p:nvPicPr>
            <p:cNvPr id="40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21054729">
              <a:off x="3863659" y="1004401"/>
              <a:ext cx="1304071" cy="1164065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4572000" y="1988841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20072" y="1484784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35896" y="1412776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А1</a:t>
              </a:r>
              <a:endParaRPr lang="ru-RU" sz="1400" dirty="0"/>
            </a:p>
          </p:txBody>
        </p:sp>
      </p:grpSp>
      <p:cxnSp>
        <p:nvCxnSpPr>
          <p:cNvPr id="66" name="Прямая соединительная линия 65"/>
          <p:cNvCxnSpPr/>
          <p:nvPr/>
        </p:nvCxnSpPr>
        <p:spPr>
          <a:xfrm>
            <a:off x="2660861" y="2418176"/>
            <a:ext cx="193280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572000" y="1988840"/>
            <a:ext cx="0" cy="4320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89"/>
          <p:cNvGrpSpPr/>
          <p:nvPr/>
        </p:nvGrpSpPr>
        <p:grpSpPr>
          <a:xfrm>
            <a:off x="4139952" y="1484784"/>
            <a:ext cx="1152128" cy="3456384"/>
            <a:chOff x="4139952" y="1916832"/>
            <a:chExt cx="509782" cy="3024336"/>
          </a:xfrm>
        </p:grpSpPr>
        <p:cxnSp>
          <p:nvCxnSpPr>
            <p:cNvPr id="74" name="Прямая соединительная линия 73"/>
            <p:cNvCxnSpPr/>
            <p:nvPr/>
          </p:nvCxnSpPr>
          <p:spPr>
            <a:xfrm>
              <a:off x="4644008" y="1916832"/>
              <a:ext cx="0" cy="3024336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4139952" y="4509120"/>
              <a:ext cx="0" cy="432048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>
              <a:off x="4145678" y="4923218"/>
              <a:ext cx="50405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Прямая соединительная линия 64"/>
          <p:cNvCxnSpPr/>
          <p:nvPr/>
        </p:nvCxnSpPr>
        <p:spPr>
          <a:xfrm>
            <a:off x="7268352" y="2442709"/>
            <a:ext cx="117758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 flipV="1">
            <a:off x="8430567" y="1708221"/>
            <a:ext cx="951" cy="73787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8279063" y="1725295"/>
            <a:ext cx="16976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1720" y="908720"/>
            <a:ext cx="1014374" cy="864096"/>
          </a:xfrm>
          <a:prstGeom prst="rect">
            <a:avLst/>
          </a:prstGeom>
          <a:noFill/>
        </p:spPr>
      </p:pic>
      <p:grpSp>
        <p:nvGrpSpPr>
          <p:cNvPr id="14" name="Группа 63"/>
          <p:cNvGrpSpPr/>
          <p:nvPr/>
        </p:nvGrpSpPr>
        <p:grpSpPr>
          <a:xfrm>
            <a:off x="2985323" y="1576601"/>
            <a:ext cx="1082621" cy="216024"/>
            <a:chOff x="2985323" y="1576601"/>
            <a:chExt cx="1082621" cy="216024"/>
          </a:xfrm>
        </p:grpSpPr>
        <p:cxnSp>
          <p:nvCxnSpPr>
            <p:cNvPr id="86" name="Прямая соединительная линия 85"/>
            <p:cNvCxnSpPr/>
            <p:nvPr/>
          </p:nvCxnSpPr>
          <p:spPr>
            <a:xfrm flipH="1">
              <a:off x="2987824" y="1772816"/>
              <a:ext cx="108012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 flipV="1">
              <a:off x="2985323" y="1576601"/>
              <a:ext cx="0" cy="21602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Прямая соединительная линия 71"/>
          <p:cNvCxnSpPr/>
          <p:nvPr/>
        </p:nvCxnSpPr>
        <p:spPr>
          <a:xfrm>
            <a:off x="882595" y="1820704"/>
            <a:ext cx="195639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2838540" y="1581782"/>
            <a:ext cx="5269" cy="2556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836712"/>
            <a:ext cx="810090" cy="648072"/>
          </a:xfrm>
          <a:prstGeom prst="rect">
            <a:avLst/>
          </a:prstGeom>
          <a:noFill/>
        </p:spPr>
      </p:pic>
      <p:cxnSp>
        <p:nvCxnSpPr>
          <p:cNvPr id="98" name="Прямая соединительная линия 97"/>
          <p:cNvCxnSpPr/>
          <p:nvPr/>
        </p:nvCxnSpPr>
        <p:spPr>
          <a:xfrm>
            <a:off x="6437147" y="1948607"/>
            <a:ext cx="1440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6570264" y="2436046"/>
            <a:ext cx="472353" cy="353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6588224" y="1938246"/>
            <a:ext cx="0" cy="4826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Номер слайда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70" name="Стрелка вверх 69">
            <a:hlinkClick r:id="rId8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Прямая соединительная линия 82"/>
          <p:cNvCxnSpPr/>
          <p:nvPr/>
        </p:nvCxnSpPr>
        <p:spPr>
          <a:xfrm flipH="1" flipV="1">
            <a:off x="890546" y="973994"/>
            <a:ext cx="7146" cy="86107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цепи управления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16832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5580112" y="4077072"/>
            <a:ext cx="3024336" cy="58477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Схема цепи управления собрана.</a:t>
            </a:r>
            <a:endParaRPr lang="ru-RU" sz="1600" dirty="0" smtClean="0">
              <a:solidFill>
                <a:srgbClr val="FF0000"/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1619672" y="3356992"/>
            <a:ext cx="21602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619672" y="3140968"/>
            <a:ext cx="0" cy="2327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600625" y="3127972"/>
            <a:ext cx="1282904" cy="637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45"/>
          <p:cNvGrpSpPr/>
          <p:nvPr/>
        </p:nvGrpSpPr>
        <p:grpSpPr>
          <a:xfrm>
            <a:off x="2670523" y="2824851"/>
            <a:ext cx="216024" cy="298595"/>
            <a:chOff x="2670523" y="2824851"/>
            <a:chExt cx="216024" cy="29859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501008"/>
            <a:ext cx="827944" cy="1232917"/>
          </a:xfrm>
          <a:prstGeom prst="rect">
            <a:avLst/>
          </a:prstGeom>
          <a:noFill/>
        </p:spPr>
      </p:pic>
      <p:grpSp>
        <p:nvGrpSpPr>
          <p:cNvPr id="6" name="Группа 50"/>
          <p:cNvGrpSpPr/>
          <p:nvPr/>
        </p:nvGrpSpPr>
        <p:grpSpPr>
          <a:xfrm>
            <a:off x="2666246" y="2788467"/>
            <a:ext cx="1481320" cy="823866"/>
            <a:chOff x="2666246" y="2788467"/>
            <a:chExt cx="1481320" cy="823866"/>
          </a:xfrm>
        </p:grpSpPr>
        <p:cxnSp>
          <p:nvCxnSpPr>
            <p:cNvPr id="35" name="Прямая соединительная линия 34"/>
            <p:cNvCxnSpPr/>
            <p:nvPr/>
          </p:nvCxnSpPr>
          <p:spPr>
            <a:xfrm>
              <a:off x="2892582" y="3123446"/>
              <a:ext cx="1254984" cy="58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4139952" y="3109866"/>
              <a:ext cx="0" cy="50246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Группа 46"/>
            <p:cNvGrpSpPr/>
            <p:nvPr/>
          </p:nvGrpSpPr>
          <p:grpSpPr>
            <a:xfrm>
              <a:off x="2666246" y="2788467"/>
              <a:ext cx="259772" cy="353085"/>
              <a:chOff x="2670523" y="2824851"/>
              <a:chExt cx="216024" cy="298595"/>
            </a:xfrm>
          </p:grpSpPr>
          <p:cxnSp>
            <p:nvCxnSpPr>
              <p:cNvPr id="48" name="Прямая соединительная линия 47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7"/>
          <p:cNvGrpSpPr/>
          <p:nvPr/>
        </p:nvGrpSpPr>
        <p:grpSpPr>
          <a:xfrm>
            <a:off x="1043608" y="1435395"/>
            <a:ext cx="796046" cy="2435052"/>
            <a:chOff x="2335794" y="1700808"/>
            <a:chExt cx="796046" cy="2961727"/>
          </a:xfrm>
        </p:grpSpPr>
        <p:cxnSp>
          <p:nvCxnSpPr>
            <p:cNvPr id="57" name="Прямая соединительная линия 56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Группа 18"/>
          <p:cNvGrpSpPr/>
          <p:nvPr/>
        </p:nvGrpSpPr>
        <p:grpSpPr>
          <a:xfrm>
            <a:off x="565842" y="1484784"/>
            <a:ext cx="700984" cy="2383831"/>
            <a:chOff x="2335794" y="1700808"/>
            <a:chExt cx="796046" cy="2961727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403547" y="578801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 B  C  N</a:t>
            </a:r>
            <a:endParaRPr lang="ru-RU" sz="1200" dirty="0"/>
          </a:p>
        </p:txBody>
      </p:sp>
      <p:grpSp>
        <p:nvGrpSpPr>
          <p:cNvPr id="13" name="Группа 63"/>
          <p:cNvGrpSpPr/>
          <p:nvPr/>
        </p:nvGrpSpPr>
        <p:grpSpPr>
          <a:xfrm>
            <a:off x="3779912" y="980728"/>
            <a:ext cx="2088232" cy="1292217"/>
            <a:chOff x="3635896" y="1004401"/>
            <a:chExt cx="2088232" cy="1292217"/>
          </a:xfrm>
        </p:grpSpPr>
        <p:pic>
          <p:nvPicPr>
            <p:cNvPr id="40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21054729">
              <a:off x="3863659" y="1004401"/>
              <a:ext cx="1304071" cy="1164065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4572000" y="1988841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20072" y="1484784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35896" y="1412776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А1</a:t>
              </a:r>
              <a:endParaRPr lang="ru-RU" sz="1400" dirty="0"/>
            </a:p>
          </p:txBody>
        </p:sp>
      </p:grpSp>
      <p:cxnSp>
        <p:nvCxnSpPr>
          <p:cNvPr id="66" name="Прямая соединительная линия 65"/>
          <p:cNvCxnSpPr/>
          <p:nvPr/>
        </p:nvCxnSpPr>
        <p:spPr>
          <a:xfrm>
            <a:off x="2660861" y="2418176"/>
            <a:ext cx="193280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572000" y="1988840"/>
            <a:ext cx="0" cy="43204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89"/>
          <p:cNvGrpSpPr/>
          <p:nvPr/>
        </p:nvGrpSpPr>
        <p:grpSpPr>
          <a:xfrm>
            <a:off x="4139952" y="1484784"/>
            <a:ext cx="1152128" cy="3456384"/>
            <a:chOff x="4139952" y="1916832"/>
            <a:chExt cx="509782" cy="3024336"/>
          </a:xfrm>
        </p:grpSpPr>
        <p:cxnSp>
          <p:nvCxnSpPr>
            <p:cNvPr id="74" name="Прямая соединительная линия 73"/>
            <p:cNvCxnSpPr/>
            <p:nvPr/>
          </p:nvCxnSpPr>
          <p:spPr>
            <a:xfrm>
              <a:off x="4644008" y="1916832"/>
              <a:ext cx="0" cy="3024336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4139952" y="4509120"/>
              <a:ext cx="0" cy="432048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>
              <a:off x="4145678" y="4923218"/>
              <a:ext cx="50405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Прямая соединительная линия 64"/>
          <p:cNvCxnSpPr/>
          <p:nvPr/>
        </p:nvCxnSpPr>
        <p:spPr>
          <a:xfrm>
            <a:off x="7268352" y="2442709"/>
            <a:ext cx="117758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 flipV="1">
            <a:off x="8430567" y="1708221"/>
            <a:ext cx="951" cy="73787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8279063" y="1725295"/>
            <a:ext cx="16976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1720" y="908720"/>
            <a:ext cx="1014374" cy="864096"/>
          </a:xfrm>
          <a:prstGeom prst="rect">
            <a:avLst/>
          </a:prstGeom>
          <a:noFill/>
        </p:spPr>
      </p:pic>
      <p:grpSp>
        <p:nvGrpSpPr>
          <p:cNvPr id="64" name="Группа 63"/>
          <p:cNvGrpSpPr/>
          <p:nvPr/>
        </p:nvGrpSpPr>
        <p:grpSpPr>
          <a:xfrm>
            <a:off x="2985323" y="1576601"/>
            <a:ext cx="1082621" cy="216024"/>
            <a:chOff x="2985323" y="1576601"/>
            <a:chExt cx="1082621" cy="216024"/>
          </a:xfrm>
        </p:grpSpPr>
        <p:cxnSp>
          <p:nvCxnSpPr>
            <p:cNvPr id="86" name="Прямая соединительная линия 85"/>
            <p:cNvCxnSpPr/>
            <p:nvPr/>
          </p:nvCxnSpPr>
          <p:spPr>
            <a:xfrm flipH="1">
              <a:off x="2987824" y="1772816"/>
              <a:ext cx="108012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 flipV="1">
              <a:off x="2985323" y="1576601"/>
              <a:ext cx="0" cy="21602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Прямая соединительная линия 71"/>
          <p:cNvCxnSpPr/>
          <p:nvPr/>
        </p:nvCxnSpPr>
        <p:spPr>
          <a:xfrm>
            <a:off x="882595" y="1820704"/>
            <a:ext cx="195639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2838540" y="1581782"/>
            <a:ext cx="5269" cy="25568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836712"/>
            <a:ext cx="810090" cy="648072"/>
          </a:xfrm>
          <a:prstGeom prst="rect">
            <a:avLst/>
          </a:prstGeom>
          <a:noFill/>
        </p:spPr>
      </p:pic>
      <p:cxnSp>
        <p:nvCxnSpPr>
          <p:cNvPr id="98" name="Прямая соединительная линия 97"/>
          <p:cNvCxnSpPr/>
          <p:nvPr/>
        </p:nvCxnSpPr>
        <p:spPr>
          <a:xfrm>
            <a:off x="6437147" y="1948607"/>
            <a:ext cx="144016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6570264" y="2436046"/>
            <a:ext cx="472353" cy="353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6588224" y="1938246"/>
            <a:ext cx="0" cy="4826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Номер слайда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75" name="Стрелка вверх 74">
            <a:hlinkClick r:id="rId8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904657"/>
          </a:xfrm>
        </p:spPr>
        <p:txBody>
          <a:bodyPr anchor="t" anchorCtr="0">
            <a:normAutofit fontScale="90000"/>
          </a:bodyPr>
          <a:lstStyle/>
          <a:p>
            <a:r>
              <a:rPr lang="ru-RU" sz="2700" dirty="0" smtClean="0">
                <a:solidFill>
                  <a:schemeClr val="accent1"/>
                </a:solidFill>
              </a:rPr>
              <a:t>Содержание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3" action="ppaction://hlinksldjump"/>
              </a:rPr>
              <a:t>Определение магнитного пускателя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4" action="ppaction://hlinksldjump"/>
              </a:rPr>
              <a:t>Принципиальная схема нереверсивного магнитного пускателя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5" action="ppaction://hlinksldjump"/>
              </a:rPr>
              <a:t>Обозначение элементов схемы нереверсивного магнитного пускателя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6" action="ppaction://hlinksldjump"/>
              </a:rPr>
              <a:t>Силовая часть и цепь управления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7" action="ppaction://hlinksldjump"/>
              </a:rPr>
              <a:t>Монтаж силовой части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8" action="ppaction://hlinksldjump"/>
              </a:rPr>
              <a:t>Монтаж цепи управления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  <a:t>Окончательный вид монтажа схемы нереверсивного магнитного пускателя</a:t>
            </a:r>
            <a:b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Схема нереверсивного магнитного пускателя с сигнальной лампой </a:t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при подключении на 220В.</a:t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 Схема нереверсивного магнитного пускателя с сигнальной лампой </a:t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при подключении на 380В. 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  <a:hlinkClick r:id="rId11" action="ppaction://hlinksldjump"/>
              </a:rPr>
              <a:t>Схема нереверсивного магнитного пускателя с управлением с двух мест</a:t>
            </a: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/>
            </a:r>
            <a:br>
              <a:rPr lang="ru-RU" sz="1600" dirty="0" smtClean="0">
                <a:solidFill>
                  <a:schemeClr val="accent1"/>
                </a:solidFill>
              </a:rPr>
            </a:br>
            <a:r>
              <a:rPr lang="ru-RU" sz="1600" dirty="0" smtClean="0">
                <a:solidFill>
                  <a:schemeClr val="accent1"/>
                </a:solidFill>
              </a:rPr>
              <a:t> </a:t>
            </a:r>
            <a:r>
              <a:rPr lang="ru-RU" sz="1600" dirty="0" smtClean="0">
                <a:solidFill>
                  <a:schemeClr val="accent1"/>
                </a:solidFill>
                <a:hlinkClick r:id="rId12" action="ppaction://hlinksldjump"/>
              </a:rPr>
              <a:t>Схема включения нереверсивного магнитного пускателя </a:t>
            </a:r>
            <a:br>
              <a:rPr lang="ru-RU" sz="1600" dirty="0" smtClean="0">
                <a:solidFill>
                  <a:schemeClr val="accent1"/>
                </a:solidFill>
                <a:hlinkClick r:id="rId12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2" action="ppaction://hlinksldjump"/>
              </a:rPr>
              <a:t>с управлением из трех и более мест </a:t>
            </a: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10" action="ppaction://hlinksldjump"/>
              </a:rPr>
              <a:t>           </a:t>
            </a:r>
            <a: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</a:br>
            <a:r>
              <a:rPr lang="ru-RU" sz="1600" dirty="0" smtClean="0">
                <a:solidFill>
                  <a:schemeClr val="accent1"/>
                </a:solidFill>
                <a:hlinkClick r:id="rId9" action="ppaction://hlinksldjump"/>
              </a:rPr>
              <a:t> </a:t>
            </a:r>
            <a:endParaRPr lang="ru-RU" sz="1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Окончательный вид монтажа схемы нереверсивного магнитного пускателя </a:t>
            </a:r>
            <a:endParaRPr lang="ru-RU" sz="2000" dirty="0">
              <a:solidFill>
                <a:schemeClr val="accent1"/>
              </a:solidFill>
            </a:endParaRPr>
          </a:p>
        </p:txBody>
      </p:sp>
      <p:grpSp>
        <p:nvGrpSpPr>
          <p:cNvPr id="4" name="Группа 62"/>
          <p:cNvGrpSpPr/>
          <p:nvPr/>
        </p:nvGrpSpPr>
        <p:grpSpPr>
          <a:xfrm>
            <a:off x="5796136" y="1027107"/>
            <a:ext cx="2736304" cy="2504413"/>
            <a:chOff x="5436096" y="1027107"/>
            <a:chExt cx="3096344" cy="2833941"/>
          </a:xfrm>
        </p:grpSpPr>
        <p:grpSp>
          <p:nvGrpSpPr>
            <p:cNvPr id="5" name="Группа 28"/>
            <p:cNvGrpSpPr/>
            <p:nvPr/>
          </p:nvGrpSpPr>
          <p:grpSpPr>
            <a:xfrm>
              <a:off x="5436096" y="1027107"/>
              <a:ext cx="3096344" cy="2833941"/>
              <a:chOff x="5436096" y="1027107"/>
              <a:chExt cx="3096344" cy="2833941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436096" y="1027107"/>
                <a:ext cx="3096344" cy="2833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7082827" y="1820849"/>
                <a:ext cx="409776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Прямая соединительная линия 52"/>
            <p:cNvCxnSpPr/>
            <p:nvPr/>
          </p:nvCxnSpPr>
          <p:spPr>
            <a:xfrm flipH="1">
              <a:off x="6300192" y="1822663"/>
              <a:ext cx="5408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838204" y="1819595"/>
              <a:ext cx="485885" cy="1565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6317952" y="1722155"/>
              <a:ext cx="2417" cy="1012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63"/>
          <p:cNvGrpSpPr/>
          <p:nvPr/>
        </p:nvGrpSpPr>
        <p:grpSpPr>
          <a:xfrm>
            <a:off x="7419953" y="1750617"/>
            <a:ext cx="144016" cy="336526"/>
            <a:chOff x="7419953" y="1750617"/>
            <a:chExt cx="144016" cy="336526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63"/>
          <p:cNvGrpSpPr/>
          <p:nvPr/>
        </p:nvGrpSpPr>
        <p:grpSpPr>
          <a:xfrm>
            <a:off x="4025956" y="1641904"/>
            <a:ext cx="2088232" cy="1292217"/>
            <a:chOff x="3635896" y="1004401"/>
            <a:chExt cx="2088232" cy="1292217"/>
          </a:xfrm>
        </p:grpSpPr>
        <p:pic>
          <p:nvPicPr>
            <p:cNvPr id="40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21054729">
              <a:off x="3863659" y="1004401"/>
              <a:ext cx="1304071" cy="1164065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4572000" y="1988841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220072" y="1484784"/>
              <a:ext cx="5040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А2</a:t>
              </a:r>
              <a:endParaRPr lang="ru-RU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35896" y="1412776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А1</a:t>
              </a:r>
              <a:endParaRPr lang="ru-RU" sz="1400" dirty="0"/>
            </a:p>
          </p:txBody>
        </p:sp>
      </p:grpSp>
      <p:cxnSp>
        <p:nvCxnSpPr>
          <p:cNvPr id="76" name="Прямая соединительная линия 75"/>
          <p:cNvCxnSpPr/>
          <p:nvPr/>
        </p:nvCxnSpPr>
        <p:spPr>
          <a:xfrm>
            <a:off x="7823878" y="1730293"/>
            <a:ext cx="34401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64"/>
          <p:cNvGrpSpPr/>
          <p:nvPr/>
        </p:nvGrpSpPr>
        <p:grpSpPr>
          <a:xfrm flipH="1">
            <a:off x="7858125" y="1737074"/>
            <a:ext cx="185737" cy="353664"/>
            <a:chOff x="7419953" y="1750617"/>
            <a:chExt cx="144016" cy="336526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7434174" y="1750617"/>
              <a:ext cx="0" cy="33437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7419953" y="2087143"/>
              <a:ext cx="14401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Прямая соединительная линия 64"/>
          <p:cNvCxnSpPr/>
          <p:nvPr/>
        </p:nvCxnSpPr>
        <p:spPr>
          <a:xfrm>
            <a:off x="7268352" y="2442709"/>
            <a:ext cx="117758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 flipV="1">
            <a:off x="8430567" y="1708221"/>
            <a:ext cx="951" cy="73787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8279063" y="1725295"/>
            <a:ext cx="16976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6437147" y="1948607"/>
            <a:ext cx="144016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6570264" y="2436046"/>
            <a:ext cx="472353" cy="353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V="1">
            <a:off x="6588224" y="1938246"/>
            <a:ext cx="0" cy="4826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Группа 100"/>
          <p:cNvGrpSpPr/>
          <p:nvPr/>
        </p:nvGrpSpPr>
        <p:grpSpPr>
          <a:xfrm>
            <a:off x="251520" y="908720"/>
            <a:ext cx="5292080" cy="5295900"/>
            <a:chOff x="0" y="260648"/>
            <a:chExt cx="5292080" cy="5295900"/>
          </a:xfrm>
        </p:grpSpPr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260648"/>
              <a:ext cx="1428750" cy="529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0" name="Группа 99"/>
            <p:cNvGrpSpPr/>
            <p:nvPr/>
          </p:nvGrpSpPr>
          <p:grpSpPr>
            <a:xfrm>
              <a:off x="444926" y="908720"/>
              <a:ext cx="4847154" cy="4032448"/>
              <a:chOff x="444926" y="908720"/>
              <a:chExt cx="4847154" cy="4032448"/>
            </a:xfrm>
          </p:grpSpPr>
          <p:cxnSp>
            <p:nvCxnSpPr>
              <p:cNvPr id="83" name="Прямая соединительная линия 82"/>
              <p:cNvCxnSpPr/>
              <p:nvPr/>
            </p:nvCxnSpPr>
            <p:spPr>
              <a:xfrm flipV="1">
                <a:off x="897692" y="1549570"/>
                <a:ext cx="0" cy="285498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475656" y="1916832"/>
                <a:ext cx="1671895" cy="23804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34" name="Прямая соединительная линия 33"/>
              <p:cNvCxnSpPr/>
              <p:nvPr/>
            </p:nvCxnSpPr>
            <p:spPr>
              <a:xfrm flipH="1">
                <a:off x="1619672" y="3356992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>
                <a:off x="1619672" y="3140968"/>
                <a:ext cx="0" cy="232792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flipH="1">
                <a:off x="1600625" y="3127972"/>
                <a:ext cx="1282904" cy="6376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" name="Группа 45"/>
              <p:cNvGrpSpPr/>
              <p:nvPr/>
            </p:nvGrpSpPr>
            <p:grpSpPr>
              <a:xfrm>
                <a:off x="2670523" y="2824851"/>
                <a:ext cx="216024" cy="298595"/>
                <a:chOff x="2670523" y="2824851"/>
                <a:chExt cx="216024" cy="298595"/>
              </a:xfrm>
            </p:grpSpPr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H="1">
                  <a:off x="2670523" y="2842119"/>
                  <a:ext cx="216024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>
                <a:xfrm>
                  <a:off x="2869279" y="2824851"/>
                  <a:ext cx="670" cy="298595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29" name="Picture 5" descr="D:\д\Методразработки\Практическое руководство по монтажу схем\images.jp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491880" y="3501008"/>
                <a:ext cx="827944" cy="1232917"/>
              </a:xfrm>
              <a:prstGeom prst="rect">
                <a:avLst/>
              </a:prstGeom>
              <a:noFill/>
            </p:spPr>
          </p:pic>
          <p:grpSp>
            <p:nvGrpSpPr>
              <p:cNvPr id="6" name="Группа 50"/>
              <p:cNvGrpSpPr/>
              <p:nvPr/>
            </p:nvGrpSpPr>
            <p:grpSpPr>
              <a:xfrm>
                <a:off x="2666246" y="2788467"/>
                <a:ext cx="1481320" cy="823866"/>
                <a:chOff x="2666246" y="2788467"/>
                <a:chExt cx="1481320" cy="823866"/>
              </a:xfrm>
            </p:grpSpPr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>
                  <a:off x="2892582" y="3123446"/>
                  <a:ext cx="1254984" cy="584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4139952" y="3109866"/>
                  <a:ext cx="0" cy="50246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" name="Группа 46"/>
                <p:cNvGrpSpPr/>
                <p:nvPr/>
              </p:nvGrpSpPr>
              <p:grpSpPr>
                <a:xfrm>
                  <a:off x="2666246" y="2788467"/>
                  <a:ext cx="259772" cy="353085"/>
                  <a:chOff x="2670523" y="2824851"/>
                  <a:chExt cx="216024" cy="298595"/>
                </a:xfrm>
              </p:grpSpPr>
              <p:cxnSp>
                <p:nvCxnSpPr>
                  <p:cNvPr id="48" name="Прямая соединительная линия 47"/>
                  <p:cNvCxnSpPr/>
                  <p:nvPr/>
                </p:nvCxnSpPr>
                <p:spPr>
                  <a:xfrm flipH="1">
                    <a:off x="2670523" y="2842119"/>
                    <a:ext cx="216024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Прямая соединительная линия 49"/>
                  <p:cNvCxnSpPr/>
                  <p:nvPr/>
                </p:nvCxnSpPr>
                <p:spPr>
                  <a:xfrm>
                    <a:off x="2869279" y="2824851"/>
                    <a:ext cx="670" cy="298595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9" name="Группа 17"/>
              <p:cNvGrpSpPr/>
              <p:nvPr/>
            </p:nvGrpSpPr>
            <p:grpSpPr>
              <a:xfrm>
                <a:off x="1331640" y="1700808"/>
                <a:ext cx="508014" cy="2147020"/>
                <a:chOff x="2335794" y="1700808"/>
                <a:chExt cx="796046" cy="2961727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2335794" y="1700808"/>
                  <a:ext cx="3958" cy="2961727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>
                  <a:off x="2339752" y="4653136"/>
                  <a:ext cx="792088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Прямая соединительная линия 65"/>
              <p:cNvCxnSpPr/>
              <p:nvPr/>
            </p:nvCxnSpPr>
            <p:spPr>
              <a:xfrm>
                <a:off x="2660861" y="2418176"/>
                <a:ext cx="1932807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 flipV="1">
                <a:off x="4572000" y="1988840"/>
                <a:ext cx="0" cy="432048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" name="Группа 89"/>
              <p:cNvGrpSpPr/>
              <p:nvPr/>
            </p:nvGrpSpPr>
            <p:grpSpPr>
              <a:xfrm>
                <a:off x="4139952" y="1484784"/>
                <a:ext cx="1152128" cy="3456384"/>
                <a:chOff x="4139952" y="1916832"/>
                <a:chExt cx="509782" cy="3024336"/>
              </a:xfrm>
            </p:grpSpPr>
            <p:cxnSp>
              <p:nvCxnSpPr>
                <p:cNvPr id="74" name="Прямая соединительная линия 73"/>
                <p:cNvCxnSpPr/>
                <p:nvPr/>
              </p:nvCxnSpPr>
              <p:spPr>
                <a:xfrm>
                  <a:off x="4644008" y="1916832"/>
                  <a:ext cx="0" cy="3024336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4139952" y="4509120"/>
                  <a:ext cx="0" cy="432048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4145678" y="4923218"/>
                  <a:ext cx="504056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80" name="Picture 6" descr="D:\д\Методразработки\Практическое руководство по монтажу схем\images (8).jpg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2051720" y="908720"/>
                <a:ext cx="1014374" cy="864096"/>
              </a:xfrm>
              <a:prstGeom prst="rect">
                <a:avLst/>
              </a:prstGeom>
              <a:noFill/>
            </p:spPr>
          </p:pic>
          <p:grpSp>
            <p:nvGrpSpPr>
              <p:cNvPr id="14" name="Группа 63"/>
              <p:cNvGrpSpPr/>
              <p:nvPr/>
            </p:nvGrpSpPr>
            <p:grpSpPr>
              <a:xfrm>
                <a:off x="2985323" y="1576601"/>
                <a:ext cx="1082621" cy="216024"/>
                <a:chOff x="2985323" y="1576601"/>
                <a:chExt cx="1082621" cy="216024"/>
              </a:xfrm>
            </p:grpSpPr>
            <p:cxnSp>
              <p:nvCxnSpPr>
                <p:cNvPr id="86" name="Прямая соединительная линия 85"/>
                <p:cNvCxnSpPr/>
                <p:nvPr/>
              </p:nvCxnSpPr>
              <p:spPr>
                <a:xfrm flipH="1">
                  <a:off x="2987824" y="1772816"/>
                  <a:ext cx="1080120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Прямая соединительная линия 87"/>
                <p:cNvCxnSpPr/>
                <p:nvPr/>
              </p:nvCxnSpPr>
              <p:spPr>
                <a:xfrm flipV="1">
                  <a:off x="2985323" y="1576601"/>
                  <a:ext cx="0" cy="216024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Прямая соединительная линия 71"/>
              <p:cNvCxnSpPr/>
              <p:nvPr/>
            </p:nvCxnSpPr>
            <p:spPr>
              <a:xfrm>
                <a:off x="882595" y="1820704"/>
                <a:ext cx="1956390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 flipV="1">
                <a:off x="2838540" y="1581782"/>
                <a:ext cx="5269" cy="25568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flipH="1">
                <a:off x="1116918" y="1538288"/>
                <a:ext cx="2270" cy="18618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flipH="1">
                <a:off x="1115616" y="1706062"/>
                <a:ext cx="231436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Прямая соединительная линия 90"/>
              <p:cNvCxnSpPr/>
              <p:nvPr/>
            </p:nvCxnSpPr>
            <p:spPr>
              <a:xfrm flipH="1">
                <a:off x="447995" y="1707426"/>
                <a:ext cx="660400" cy="1704"/>
              </a:xfrm>
              <a:prstGeom prst="line">
                <a:avLst/>
              </a:prstGeom>
              <a:ln w="3810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Прямая соединительная линия 92"/>
              <p:cNvCxnSpPr/>
              <p:nvPr/>
            </p:nvCxnSpPr>
            <p:spPr>
              <a:xfrm flipH="1">
                <a:off x="444926" y="1577907"/>
                <a:ext cx="2752" cy="137360"/>
              </a:xfrm>
              <a:prstGeom prst="line">
                <a:avLst/>
              </a:prstGeom>
              <a:ln w="3810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4" name="Прямая соединительная линия 103"/>
          <p:cNvCxnSpPr/>
          <p:nvPr/>
        </p:nvCxnSpPr>
        <p:spPr>
          <a:xfrm>
            <a:off x="6156176" y="1628800"/>
            <a:ext cx="0" cy="55383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6300192" y="1628800"/>
            <a:ext cx="1217" cy="55383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6444208" y="1628800"/>
            <a:ext cx="0" cy="55383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6156176" y="2420888"/>
            <a:ext cx="0" cy="21602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300192" y="2420888"/>
            <a:ext cx="0" cy="21602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444208" y="2420888"/>
            <a:ext cx="0" cy="21602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6154310" y="2798399"/>
            <a:ext cx="432" cy="17538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 flipH="1">
            <a:off x="6296000" y="2807919"/>
            <a:ext cx="432" cy="17538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flipH="1">
            <a:off x="6439232" y="2805026"/>
            <a:ext cx="432" cy="17538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Номер слайда 7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82" name="Стрелка вверх 81">
            <a:hlinkClick r:id="rId8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Схема нереверсивного магнитного пускателя с сигнальной лампой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при подключении на </a:t>
            </a:r>
            <a:r>
              <a:rPr lang="ru-RU" sz="2000" dirty="0" smtClean="0">
                <a:solidFill>
                  <a:srgbClr val="FF0000"/>
                </a:solidFill>
              </a:rPr>
              <a:t>220В.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grpSp>
        <p:nvGrpSpPr>
          <p:cNvPr id="75" name="Группа 74"/>
          <p:cNvGrpSpPr/>
          <p:nvPr/>
        </p:nvGrpSpPr>
        <p:grpSpPr>
          <a:xfrm>
            <a:off x="539552" y="2060848"/>
            <a:ext cx="3463152" cy="3456384"/>
            <a:chOff x="251520" y="908720"/>
            <a:chExt cx="5306270" cy="5295900"/>
          </a:xfrm>
        </p:grpSpPr>
        <p:grpSp>
          <p:nvGrpSpPr>
            <p:cNvPr id="6" name="Группа 63"/>
            <p:cNvGrpSpPr/>
            <p:nvPr/>
          </p:nvGrpSpPr>
          <p:grpSpPr>
            <a:xfrm>
              <a:off x="3782120" y="1641904"/>
              <a:ext cx="1775670" cy="1373491"/>
              <a:chOff x="3392060" y="1004401"/>
              <a:chExt cx="1775670" cy="1373491"/>
            </a:xfrm>
          </p:grpSpPr>
          <p:pic>
            <p:nvPicPr>
              <p:cNvPr id="40" name="Picture 8" descr="D:\д\Методразработки\Практическое руководство по монтажу схем\images (16)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21054729">
                <a:off x="3863659" y="1004401"/>
                <a:ext cx="1304071" cy="1164065"/>
              </a:xfrm>
              <a:prstGeom prst="rect">
                <a:avLst/>
              </a:prstGeom>
              <a:noFill/>
            </p:spPr>
          </p:pic>
          <p:sp>
            <p:nvSpPr>
              <p:cNvPr id="59" name="TextBox 58"/>
              <p:cNvSpPr txBox="1"/>
              <p:nvPr/>
            </p:nvSpPr>
            <p:spPr>
              <a:xfrm>
                <a:off x="4572000" y="1988840"/>
                <a:ext cx="504057" cy="3890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50" dirty="0" smtClean="0"/>
                  <a:t>А2</a:t>
                </a:r>
                <a:endParaRPr lang="ru-RU" sz="1050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392060" y="1412776"/>
                <a:ext cx="675883" cy="3890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50" dirty="0" smtClean="0"/>
                  <a:t>А1</a:t>
                </a:r>
                <a:endParaRPr lang="ru-RU" sz="1050" dirty="0"/>
              </a:p>
            </p:txBody>
          </p:sp>
        </p:grpSp>
        <p:grpSp>
          <p:nvGrpSpPr>
            <p:cNvPr id="8" name="Группа 100"/>
            <p:cNvGrpSpPr/>
            <p:nvPr/>
          </p:nvGrpSpPr>
          <p:grpSpPr>
            <a:xfrm>
              <a:off x="251520" y="908720"/>
              <a:ext cx="5292080" cy="5295900"/>
              <a:chOff x="0" y="260648"/>
              <a:chExt cx="5292080" cy="5295900"/>
            </a:xfrm>
          </p:grpSpPr>
          <p:pic>
            <p:nvPicPr>
              <p:cNvPr id="15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260648"/>
                <a:ext cx="1428750" cy="5295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9" name="Группа 99"/>
              <p:cNvGrpSpPr/>
              <p:nvPr/>
            </p:nvGrpSpPr>
            <p:grpSpPr>
              <a:xfrm>
                <a:off x="882595" y="908720"/>
                <a:ext cx="4409485" cy="4032448"/>
                <a:chOff x="882595" y="908720"/>
                <a:chExt cx="4409485" cy="4032448"/>
              </a:xfrm>
            </p:grpSpPr>
            <p:cxnSp>
              <p:nvCxnSpPr>
                <p:cNvPr id="83" name="Прямая соединительная линия 82"/>
                <p:cNvCxnSpPr/>
                <p:nvPr/>
              </p:nvCxnSpPr>
              <p:spPr>
                <a:xfrm flipV="1">
                  <a:off x="897692" y="1549570"/>
                  <a:ext cx="0" cy="285498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050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475656" y="1916832"/>
                  <a:ext cx="1671895" cy="23804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flipH="1">
                  <a:off x="1619672" y="3356992"/>
                  <a:ext cx="216024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>
                  <a:off x="1619672" y="3140968"/>
                  <a:ext cx="0" cy="232792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>
                <a:xfrm flipH="1">
                  <a:off x="1600625" y="3127972"/>
                  <a:ext cx="1282904" cy="6376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Группа 45"/>
                <p:cNvGrpSpPr/>
                <p:nvPr/>
              </p:nvGrpSpPr>
              <p:grpSpPr>
                <a:xfrm>
                  <a:off x="2670523" y="2824851"/>
                  <a:ext cx="216024" cy="298595"/>
                  <a:chOff x="2670523" y="2824851"/>
                  <a:chExt cx="216024" cy="298595"/>
                </a:xfrm>
              </p:grpSpPr>
              <p:cxnSp>
                <p:nvCxnSpPr>
                  <p:cNvPr id="38" name="Прямая соединительная линия 37"/>
                  <p:cNvCxnSpPr/>
                  <p:nvPr/>
                </p:nvCxnSpPr>
                <p:spPr>
                  <a:xfrm flipH="1">
                    <a:off x="2670523" y="2842119"/>
                    <a:ext cx="216024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Прямая соединительная линия 48"/>
                  <p:cNvCxnSpPr/>
                  <p:nvPr/>
                </p:nvCxnSpPr>
                <p:spPr>
                  <a:xfrm>
                    <a:off x="2869279" y="2824851"/>
                    <a:ext cx="670" cy="298595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29" name="Picture 5" descr="D:\д\Методразработки\Практическое руководство по монтажу схем\images.jp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491880" y="3501008"/>
                  <a:ext cx="827944" cy="1232917"/>
                </a:xfrm>
                <a:prstGeom prst="rect">
                  <a:avLst/>
                </a:prstGeom>
                <a:noFill/>
              </p:spPr>
            </p:pic>
            <p:grpSp>
              <p:nvGrpSpPr>
                <p:cNvPr id="11" name="Группа 50"/>
                <p:cNvGrpSpPr/>
                <p:nvPr/>
              </p:nvGrpSpPr>
              <p:grpSpPr>
                <a:xfrm>
                  <a:off x="2666246" y="2788467"/>
                  <a:ext cx="1481320" cy="823866"/>
                  <a:chOff x="2666246" y="2788467"/>
                  <a:chExt cx="1481320" cy="823866"/>
                </a:xfrm>
              </p:grpSpPr>
              <p:cxnSp>
                <p:nvCxnSpPr>
                  <p:cNvPr id="35" name="Прямая соединительная линия 34"/>
                  <p:cNvCxnSpPr/>
                  <p:nvPr/>
                </p:nvCxnSpPr>
                <p:spPr>
                  <a:xfrm>
                    <a:off x="2892582" y="3123446"/>
                    <a:ext cx="1254984" cy="584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Прямая соединительная линия 36"/>
                  <p:cNvCxnSpPr/>
                  <p:nvPr/>
                </p:nvCxnSpPr>
                <p:spPr>
                  <a:xfrm flipV="1">
                    <a:off x="4139952" y="3109866"/>
                    <a:ext cx="0" cy="502467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" name="Группа 46"/>
                  <p:cNvGrpSpPr/>
                  <p:nvPr/>
                </p:nvGrpSpPr>
                <p:grpSpPr>
                  <a:xfrm>
                    <a:off x="2666246" y="2788467"/>
                    <a:ext cx="259772" cy="353085"/>
                    <a:chOff x="2670523" y="2824851"/>
                    <a:chExt cx="216024" cy="298595"/>
                  </a:xfrm>
                </p:grpSpPr>
                <p:cxnSp>
                  <p:nvCxnSpPr>
                    <p:cNvPr id="48" name="Прямая соединительная линия 47"/>
                    <p:cNvCxnSpPr/>
                    <p:nvPr/>
                  </p:nvCxnSpPr>
                  <p:spPr>
                    <a:xfrm flipH="1">
                      <a:off x="2670523" y="2842119"/>
                      <a:ext cx="216024" cy="0"/>
                    </a:xfrm>
                    <a:prstGeom prst="line">
                      <a:avLst/>
                    </a:prstGeom>
                    <a:ln w="38100">
                      <a:solidFill>
                        <a:schemeClr val="accent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Прямая соединительная линия 49"/>
                    <p:cNvCxnSpPr/>
                    <p:nvPr/>
                  </p:nvCxnSpPr>
                  <p:spPr>
                    <a:xfrm>
                      <a:off x="2869279" y="2824851"/>
                      <a:ext cx="670" cy="298595"/>
                    </a:xfrm>
                    <a:prstGeom prst="line">
                      <a:avLst/>
                    </a:prstGeom>
                    <a:ln w="38100">
                      <a:solidFill>
                        <a:schemeClr val="accent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3" name="Группа 17"/>
                <p:cNvGrpSpPr/>
                <p:nvPr/>
              </p:nvGrpSpPr>
              <p:grpSpPr>
                <a:xfrm>
                  <a:off x="1331640" y="1700808"/>
                  <a:ext cx="508014" cy="2147020"/>
                  <a:chOff x="2335794" y="1700808"/>
                  <a:chExt cx="796046" cy="2961727"/>
                </a:xfrm>
              </p:grpSpPr>
              <p:cxnSp>
                <p:nvCxnSpPr>
                  <p:cNvPr id="57" name="Прямая соединительная линия 56"/>
                  <p:cNvCxnSpPr/>
                  <p:nvPr/>
                </p:nvCxnSpPr>
                <p:spPr>
                  <a:xfrm flipH="1">
                    <a:off x="2335794" y="1700808"/>
                    <a:ext cx="3958" cy="2961727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Прямая соединительная линия 57"/>
                  <p:cNvCxnSpPr/>
                  <p:nvPr/>
                </p:nvCxnSpPr>
                <p:spPr>
                  <a:xfrm>
                    <a:off x="2339752" y="4653136"/>
                    <a:ext cx="792088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6" name="Прямая соединительная линия 65"/>
                <p:cNvCxnSpPr/>
                <p:nvPr/>
              </p:nvCxnSpPr>
              <p:spPr>
                <a:xfrm>
                  <a:off x="2660861" y="2418176"/>
                  <a:ext cx="1932807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flipV="1">
                  <a:off x="4572000" y="1988840"/>
                  <a:ext cx="0" cy="432048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" name="Группа 89"/>
                <p:cNvGrpSpPr/>
                <p:nvPr/>
              </p:nvGrpSpPr>
              <p:grpSpPr>
                <a:xfrm>
                  <a:off x="4139952" y="1484784"/>
                  <a:ext cx="1152128" cy="3456384"/>
                  <a:chOff x="4139952" y="1916832"/>
                  <a:chExt cx="509782" cy="3024336"/>
                </a:xfrm>
              </p:grpSpPr>
              <p:cxnSp>
                <p:nvCxnSpPr>
                  <p:cNvPr id="74" name="Прямая соединительная линия 73"/>
                  <p:cNvCxnSpPr/>
                  <p:nvPr/>
                </p:nvCxnSpPr>
                <p:spPr>
                  <a:xfrm>
                    <a:off x="4644008" y="1916832"/>
                    <a:ext cx="0" cy="3024336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Прямая соединительная линия 78"/>
                  <p:cNvCxnSpPr/>
                  <p:nvPr/>
                </p:nvCxnSpPr>
                <p:spPr>
                  <a:xfrm>
                    <a:off x="4139952" y="4509120"/>
                    <a:ext cx="0" cy="432048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Прямая соединительная линия 80"/>
                  <p:cNvCxnSpPr/>
                  <p:nvPr/>
                </p:nvCxnSpPr>
                <p:spPr>
                  <a:xfrm>
                    <a:off x="4145678" y="4923218"/>
                    <a:ext cx="504056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80" name="Picture 6" descr="D:\д\Методразработки\Практическое руководство по монтажу схем\images (8).jp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2051720" y="908720"/>
                  <a:ext cx="1014374" cy="864096"/>
                </a:xfrm>
                <a:prstGeom prst="rect">
                  <a:avLst/>
                </a:prstGeom>
                <a:noFill/>
              </p:spPr>
            </p:pic>
            <p:grpSp>
              <p:nvGrpSpPr>
                <p:cNvPr id="16" name="Группа 63"/>
                <p:cNvGrpSpPr/>
                <p:nvPr/>
              </p:nvGrpSpPr>
              <p:grpSpPr>
                <a:xfrm>
                  <a:off x="2985323" y="1576601"/>
                  <a:ext cx="1082621" cy="216024"/>
                  <a:chOff x="2985323" y="1576601"/>
                  <a:chExt cx="1082621" cy="216024"/>
                </a:xfrm>
              </p:grpSpPr>
              <p:cxnSp>
                <p:nvCxnSpPr>
                  <p:cNvPr id="86" name="Прямая соединительная линия 85"/>
                  <p:cNvCxnSpPr/>
                  <p:nvPr/>
                </p:nvCxnSpPr>
                <p:spPr>
                  <a:xfrm flipH="1">
                    <a:off x="2987824" y="1772816"/>
                    <a:ext cx="1080120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Прямая соединительная линия 87"/>
                  <p:cNvCxnSpPr/>
                  <p:nvPr/>
                </p:nvCxnSpPr>
                <p:spPr>
                  <a:xfrm flipV="1">
                    <a:off x="2985323" y="1576601"/>
                    <a:ext cx="0" cy="216024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>
                  <a:off x="882595" y="1820704"/>
                  <a:ext cx="1956390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Прямая соединительная линия 72"/>
                <p:cNvCxnSpPr/>
                <p:nvPr/>
              </p:nvCxnSpPr>
              <p:spPr>
                <a:xfrm flipV="1">
                  <a:off x="2838540" y="1581782"/>
                  <a:ext cx="5269" cy="255685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Прямая соединительная линия 77"/>
                <p:cNvCxnSpPr/>
                <p:nvPr/>
              </p:nvCxnSpPr>
              <p:spPr>
                <a:xfrm flipH="1">
                  <a:off x="1116918" y="1538288"/>
                  <a:ext cx="2270" cy="186184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Прямая соединительная линия 84"/>
                <p:cNvCxnSpPr/>
                <p:nvPr/>
              </p:nvCxnSpPr>
              <p:spPr>
                <a:xfrm flipH="1">
                  <a:off x="1115616" y="1706062"/>
                  <a:ext cx="231436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2" name="TextBox 81"/>
          <p:cNvSpPr txBox="1"/>
          <p:nvPr/>
        </p:nvSpPr>
        <p:spPr>
          <a:xfrm>
            <a:off x="4644008" y="4653136"/>
            <a:ext cx="3096344" cy="181588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Часто для наглядности в схеме применяется световая сигнализация, которая указывает на работу двигателя. В этом случае сигнальная лампа подключается параллельно катушке магнитного пускателя. </a:t>
            </a:r>
            <a:endParaRPr lang="ru-RU" sz="1600" dirty="0" smtClean="0">
              <a:solidFill>
                <a:srgbClr val="FF0000"/>
              </a:solidFill>
            </a:endParaRPr>
          </a:p>
        </p:txBody>
      </p:sp>
      <p:grpSp>
        <p:nvGrpSpPr>
          <p:cNvPr id="90" name="Группа 89"/>
          <p:cNvGrpSpPr/>
          <p:nvPr/>
        </p:nvGrpSpPr>
        <p:grpSpPr>
          <a:xfrm>
            <a:off x="4788024" y="1052736"/>
            <a:ext cx="3792815" cy="3240360"/>
            <a:chOff x="4716016" y="2060848"/>
            <a:chExt cx="3792815" cy="3240360"/>
          </a:xfrm>
        </p:grpSpPr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716016" y="2060848"/>
              <a:ext cx="3792815" cy="3240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7" name="Прямая со стрелкой 86"/>
            <p:cNvCxnSpPr/>
            <p:nvPr/>
          </p:nvCxnSpPr>
          <p:spPr>
            <a:xfrm flipV="1">
              <a:off x="7524328" y="3429000"/>
              <a:ext cx="432048" cy="79208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6588224" y="4293096"/>
              <a:ext cx="1368152" cy="584775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 smtClean="0"/>
                <a:t>Сигнальная лампа</a:t>
              </a:r>
            </a:p>
          </p:txBody>
        </p:sp>
      </p:grpSp>
      <p:pic>
        <p:nvPicPr>
          <p:cNvPr id="1027" name="Picture 3" descr="D:\д\Методразработки\Практическое руководство по монтажу схем\лампочка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15816" y="980728"/>
            <a:ext cx="1182241" cy="1258165"/>
          </a:xfrm>
          <a:prstGeom prst="rect">
            <a:avLst/>
          </a:prstGeom>
          <a:noFill/>
        </p:spPr>
      </p:pic>
      <p:cxnSp>
        <p:nvCxnSpPr>
          <p:cNvPr id="94" name="Прямая соединительная линия 93"/>
          <p:cNvCxnSpPr/>
          <p:nvPr/>
        </p:nvCxnSpPr>
        <p:spPr>
          <a:xfrm>
            <a:off x="3491880" y="2097062"/>
            <a:ext cx="0" cy="104390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3203848" y="1903798"/>
            <a:ext cx="0" cy="11651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3203848" y="1916832"/>
            <a:ext cx="18260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53" name="Стрелка вверх 52">
            <a:hlinkClick r:id="rId9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Схема нереверсивного магнитного пускателя с сигнальной лампой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при подключении на </a:t>
            </a:r>
            <a:r>
              <a:rPr lang="ru-RU" sz="2000" dirty="0" smtClean="0">
                <a:solidFill>
                  <a:srgbClr val="FF0000"/>
                </a:solidFill>
              </a:rPr>
              <a:t>380В.</a:t>
            </a:r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grpSp>
        <p:nvGrpSpPr>
          <p:cNvPr id="3" name="Группа 74"/>
          <p:cNvGrpSpPr/>
          <p:nvPr/>
        </p:nvGrpSpPr>
        <p:grpSpPr>
          <a:xfrm>
            <a:off x="539552" y="2132856"/>
            <a:ext cx="3463152" cy="3456384"/>
            <a:chOff x="251520" y="908720"/>
            <a:chExt cx="5306270" cy="5295900"/>
          </a:xfrm>
        </p:grpSpPr>
        <p:grpSp>
          <p:nvGrpSpPr>
            <p:cNvPr id="4" name="Группа 63"/>
            <p:cNvGrpSpPr/>
            <p:nvPr/>
          </p:nvGrpSpPr>
          <p:grpSpPr>
            <a:xfrm>
              <a:off x="3782120" y="1641904"/>
              <a:ext cx="1775670" cy="1373491"/>
              <a:chOff x="3392060" y="1004401"/>
              <a:chExt cx="1775670" cy="1373491"/>
            </a:xfrm>
          </p:grpSpPr>
          <p:pic>
            <p:nvPicPr>
              <p:cNvPr id="40" name="Picture 8" descr="D:\д\Методразработки\Практическое руководство по монтажу схем\images (16)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21054729">
                <a:off x="3863659" y="1004401"/>
                <a:ext cx="1304071" cy="1164065"/>
              </a:xfrm>
              <a:prstGeom prst="rect">
                <a:avLst/>
              </a:prstGeom>
              <a:noFill/>
            </p:spPr>
          </p:pic>
          <p:sp>
            <p:nvSpPr>
              <p:cNvPr id="59" name="TextBox 58"/>
              <p:cNvSpPr txBox="1"/>
              <p:nvPr/>
            </p:nvSpPr>
            <p:spPr>
              <a:xfrm>
                <a:off x="4572000" y="1988840"/>
                <a:ext cx="504057" cy="3890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50" dirty="0" smtClean="0"/>
                  <a:t>А2</a:t>
                </a:r>
                <a:endParaRPr lang="ru-RU" sz="1050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392060" y="1412776"/>
                <a:ext cx="675883" cy="3890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50" dirty="0" smtClean="0"/>
                  <a:t>А1</a:t>
                </a:r>
                <a:endParaRPr lang="ru-RU" sz="1050" dirty="0"/>
              </a:p>
            </p:txBody>
          </p:sp>
        </p:grpSp>
        <p:grpSp>
          <p:nvGrpSpPr>
            <p:cNvPr id="5" name="Группа 100"/>
            <p:cNvGrpSpPr/>
            <p:nvPr/>
          </p:nvGrpSpPr>
          <p:grpSpPr>
            <a:xfrm>
              <a:off x="251520" y="908720"/>
              <a:ext cx="5292080" cy="5295900"/>
              <a:chOff x="0" y="260648"/>
              <a:chExt cx="5292080" cy="5295900"/>
            </a:xfrm>
          </p:grpSpPr>
          <p:pic>
            <p:nvPicPr>
              <p:cNvPr id="15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260648"/>
                <a:ext cx="1428750" cy="5295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6" name="Группа 99"/>
              <p:cNvGrpSpPr/>
              <p:nvPr/>
            </p:nvGrpSpPr>
            <p:grpSpPr>
              <a:xfrm>
                <a:off x="447678" y="908720"/>
                <a:ext cx="4844402" cy="4032448"/>
                <a:chOff x="447678" y="908720"/>
                <a:chExt cx="4844402" cy="4032448"/>
              </a:xfrm>
            </p:grpSpPr>
            <p:cxnSp>
              <p:nvCxnSpPr>
                <p:cNvPr id="83" name="Прямая соединительная линия 82"/>
                <p:cNvCxnSpPr/>
                <p:nvPr/>
              </p:nvCxnSpPr>
              <p:spPr>
                <a:xfrm flipV="1">
                  <a:off x="897692" y="1549570"/>
                  <a:ext cx="0" cy="285498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050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475656" y="1916832"/>
                  <a:ext cx="1671895" cy="23804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flipH="1">
                  <a:off x="1619672" y="3356992"/>
                  <a:ext cx="216024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>
                  <a:off x="1619672" y="3140968"/>
                  <a:ext cx="0" cy="232792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>
                <a:xfrm flipH="1">
                  <a:off x="1600625" y="3127972"/>
                  <a:ext cx="1282904" cy="6376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" name="Группа 45"/>
                <p:cNvGrpSpPr/>
                <p:nvPr/>
              </p:nvGrpSpPr>
              <p:grpSpPr>
                <a:xfrm>
                  <a:off x="2670523" y="2824851"/>
                  <a:ext cx="216024" cy="298595"/>
                  <a:chOff x="2670523" y="2824851"/>
                  <a:chExt cx="216024" cy="298595"/>
                </a:xfrm>
              </p:grpSpPr>
              <p:cxnSp>
                <p:nvCxnSpPr>
                  <p:cNvPr id="38" name="Прямая соединительная линия 37"/>
                  <p:cNvCxnSpPr/>
                  <p:nvPr/>
                </p:nvCxnSpPr>
                <p:spPr>
                  <a:xfrm flipH="1">
                    <a:off x="2670523" y="2842119"/>
                    <a:ext cx="216024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Прямая соединительная линия 48"/>
                  <p:cNvCxnSpPr/>
                  <p:nvPr/>
                </p:nvCxnSpPr>
                <p:spPr>
                  <a:xfrm>
                    <a:off x="2869279" y="2824851"/>
                    <a:ext cx="670" cy="298595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29" name="Picture 5" descr="D:\д\Методразработки\Практическое руководство по монтажу схем\images.jp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3491880" y="3501008"/>
                  <a:ext cx="827944" cy="1232917"/>
                </a:xfrm>
                <a:prstGeom prst="rect">
                  <a:avLst/>
                </a:prstGeom>
                <a:noFill/>
              </p:spPr>
            </p:pic>
            <p:grpSp>
              <p:nvGrpSpPr>
                <p:cNvPr id="8" name="Группа 50"/>
                <p:cNvGrpSpPr/>
                <p:nvPr/>
              </p:nvGrpSpPr>
              <p:grpSpPr>
                <a:xfrm>
                  <a:off x="2666246" y="2788467"/>
                  <a:ext cx="1481320" cy="823866"/>
                  <a:chOff x="2666246" y="2788467"/>
                  <a:chExt cx="1481320" cy="823866"/>
                </a:xfrm>
              </p:grpSpPr>
              <p:cxnSp>
                <p:nvCxnSpPr>
                  <p:cNvPr id="35" name="Прямая соединительная линия 34"/>
                  <p:cNvCxnSpPr/>
                  <p:nvPr/>
                </p:nvCxnSpPr>
                <p:spPr>
                  <a:xfrm>
                    <a:off x="2892582" y="3123446"/>
                    <a:ext cx="1254984" cy="584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Прямая соединительная линия 36"/>
                  <p:cNvCxnSpPr/>
                  <p:nvPr/>
                </p:nvCxnSpPr>
                <p:spPr>
                  <a:xfrm flipV="1">
                    <a:off x="4139952" y="3109866"/>
                    <a:ext cx="0" cy="502467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9" name="Группа 46"/>
                  <p:cNvGrpSpPr/>
                  <p:nvPr/>
                </p:nvGrpSpPr>
                <p:grpSpPr>
                  <a:xfrm>
                    <a:off x="2666246" y="2788467"/>
                    <a:ext cx="259772" cy="353085"/>
                    <a:chOff x="2670523" y="2824851"/>
                    <a:chExt cx="216024" cy="298595"/>
                  </a:xfrm>
                </p:grpSpPr>
                <p:cxnSp>
                  <p:nvCxnSpPr>
                    <p:cNvPr id="48" name="Прямая соединительная линия 47"/>
                    <p:cNvCxnSpPr/>
                    <p:nvPr/>
                  </p:nvCxnSpPr>
                  <p:spPr>
                    <a:xfrm flipH="1">
                      <a:off x="2670523" y="2842119"/>
                      <a:ext cx="216024" cy="0"/>
                    </a:xfrm>
                    <a:prstGeom prst="line">
                      <a:avLst/>
                    </a:prstGeom>
                    <a:ln w="38100">
                      <a:solidFill>
                        <a:schemeClr val="accent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Прямая соединительная линия 49"/>
                    <p:cNvCxnSpPr/>
                    <p:nvPr/>
                  </p:nvCxnSpPr>
                  <p:spPr>
                    <a:xfrm>
                      <a:off x="2869279" y="2824851"/>
                      <a:ext cx="670" cy="298595"/>
                    </a:xfrm>
                    <a:prstGeom prst="line">
                      <a:avLst/>
                    </a:prstGeom>
                    <a:ln w="38100">
                      <a:solidFill>
                        <a:schemeClr val="accent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0" name="Группа 17"/>
                <p:cNvGrpSpPr/>
                <p:nvPr/>
              </p:nvGrpSpPr>
              <p:grpSpPr>
                <a:xfrm>
                  <a:off x="1331640" y="1700808"/>
                  <a:ext cx="508014" cy="2147020"/>
                  <a:chOff x="2335794" y="1700808"/>
                  <a:chExt cx="796046" cy="2961727"/>
                </a:xfrm>
              </p:grpSpPr>
              <p:cxnSp>
                <p:nvCxnSpPr>
                  <p:cNvPr id="57" name="Прямая соединительная линия 56"/>
                  <p:cNvCxnSpPr/>
                  <p:nvPr/>
                </p:nvCxnSpPr>
                <p:spPr>
                  <a:xfrm flipH="1">
                    <a:off x="2335794" y="1700808"/>
                    <a:ext cx="3958" cy="2961727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Прямая соединительная линия 57"/>
                  <p:cNvCxnSpPr/>
                  <p:nvPr/>
                </p:nvCxnSpPr>
                <p:spPr>
                  <a:xfrm>
                    <a:off x="2339752" y="4653136"/>
                    <a:ext cx="792088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6" name="Прямая соединительная линия 65"/>
                <p:cNvCxnSpPr/>
                <p:nvPr/>
              </p:nvCxnSpPr>
              <p:spPr>
                <a:xfrm>
                  <a:off x="2660861" y="2418176"/>
                  <a:ext cx="1932807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flipV="1">
                  <a:off x="4572000" y="1988840"/>
                  <a:ext cx="0" cy="432048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" name="Группа 89"/>
                <p:cNvGrpSpPr/>
                <p:nvPr/>
              </p:nvGrpSpPr>
              <p:grpSpPr>
                <a:xfrm>
                  <a:off x="4139952" y="1484784"/>
                  <a:ext cx="1152128" cy="3456384"/>
                  <a:chOff x="4139952" y="1916832"/>
                  <a:chExt cx="509782" cy="3024336"/>
                </a:xfrm>
              </p:grpSpPr>
              <p:cxnSp>
                <p:nvCxnSpPr>
                  <p:cNvPr id="74" name="Прямая соединительная линия 73"/>
                  <p:cNvCxnSpPr/>
                  <p:nvPr/>
                </p:nvCxnSpPr>
                <p:spPr>
                  <a:xfrm>
                    <a:off x="4644008" y="1916832"/>
                    <a:ext cx="0" cy="3024336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Прямая соединительная линия 78"/>
                  <p:cNvCxnSpPr/>
                  <p:nvPr/>
                </p:nvCxnSpPr>
                <p:spPr>
                  <a:xfrm>
                    <a:off x="4139952" y="4509120"/>
                    <a:ext cx="0" cy="432048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Прямая соединительная линия 80"/>
                  <p:cNvCxnSpPr/>
                  <p:nvPr/>
                </p:nvCxnSpPr>
                <p:spPr>
                  <a:xfrm>
                    <a:off x="4145678" y="4923218"/>
                    <a:ext cx="504056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pic>
              <p:nvPicPr>
                <p:cNvPr id="80" name="Picture 6" descr="D:\д\Методразработки\Практическое руководство по монтажу схем\images (8).jpg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2051720" y="908720"/>
                  <a:ext cx="1014374" cy="864096"/>
                </a:xfrm>
                <a:prstGeom prst="rect">
                  <a:avLst/>
                </a:prstGeom>
                <a:noFill/>
              </p:spPr>
            </p:pic>
            <p:grpSp>
              <p:nvGrpSpPr>
                <p:cNvPr id="12" name="Группа 63"/>
                <p:cNvGrpSpPr/>
                <p:nvPr/>
              </p:nvGrpSpPr>
              <p:grpSpPr>
                <a:xfrm>
                  <a:off x="2985323" y="1576601"/>
                  <a:ext cx="1082621" cy="216024"/>
                  <a:chOff x="2985323" y="1576601"/>
                  <a:chExt cx="1082621" cy="216024"/>
                </a:xfrm>
              </p:grpSpPr>
              <p:cxnSp>
                <p:nvCxnSpPr>
                  <p:cNvPr id="86" name="Прямая соединительная линия 85"/>
                  <p:cNvCxnSpPr/>
                  <p:nvPr/>
                </p:nvCxnSpPr>
                <p:spPr>
                  <a:xfrm flipH="1">
                    <a:off x="2987824" y="1772816"/>
                    <a:ext cx="1080120" cy="0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Прямая соединительная линия 87"/>
                  <p:cNvCxnSpPr/>
                  <p:nvPr/>
                </p:nvCxnSpPr>
                <p:spPr>
                  <a:xfrm flipV="1">
                    <a:off x="2985323" y="1576601"/>
                    <a:ext cx="0" cy="216024"/>
                  </a:xfrm>
                  <a:prstGeom prst="line">
                    <a:avLst/>
                  </a:prstGeom>
                  <a:ln w="38100">
                    <a:solidFill>
                      <a:schemeClr val="accent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>
                  <a:off x="882595" y="1820704"/>
                  <a:ext cx="1956390" cy="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Прямая соединительная линия 72"/>
                <p:cNvCxnSpPr/>
                <p:nvPr/>
              </p:nvCxnSpPr>
              <p:spPr>
                <a:xfrm flipV="1">
                  <a:off x="2838540" y="1581782"/>
                  <a:ext cx="5269" cy="255685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Прямая соединительная линия 90"/>
                <p:cNvCxnSpPr/>
                <p:nvPr/>
              </p:nvCxnSpPr>
              <p:spPr>
                <a:xfrm flipH="1">
                  <a:off x="447995" y="1709130"/>
                  <a:ext cx="907512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Прямая соединительная линия 92"/>
                <p:cNvCxnSpPr/>
                <p:nvPr/>
              </p:nvCxnSpPr>
              <p:spPr>
                <a:xfrm>
                  <a:off x="447678" y="1577907"/>
                  <a:ext cx="674" cy="152128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2" name="TextBox 81"/>
          <p:cNvSpPr txBox="1"/>
          <p:nvPr/>
        </p:nvSpPr>
        <p:spPr>
          <a:xfrm>
            <a:off x="4644008" y="4653136"/>
            <a:ext cx="3096344" cy="181588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Если ваша схема подключена на 380 вольт, то в этом случае сигнальная лампа подключается к нулю и любой фазе. 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Этот же способ подключения можно использовать и в схеме на 220 вольт.</a:t>
            </a:r>
          </a:p>
        </p:txBody>
      </p:sp>
      <p:pic>
        <p:nvPicPr>
          <p:cNvPr id="1027" name="Picture 3" descr="D:\д\Методразработки\Практическое руководство по монтажу схем\лампочка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87624" y="908720"/>
            <a:ext cx="1182241" cy="1258165"/>
          </a:xfrm>
          <a:prstGeom prst="rect">
            <a:avLst/>
          </a:prstGeom>
          <a:noFill/>
        </p:spPr>
      </p:pic>
      <p:cxnSp>
        <p:nvCxnSpPr>
          <p:cNvPr id="94" name="Прямая соединительная линия 93"/>
          <p:cNvCxnSpPr/>
          <p:nvPr/>
        </p:nvCxnSpPr>
        <p:spPr>
          <a:xfrm>
            <a:off x="1771650" y="2022351"/>
            <a:ext cx="0" cy="9746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323528" y="1832089"/>
            <a:ext cx="0" cy="23169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323528" y="1844824"/>
            <a:ext cx="133094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 dirty="0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302607" y="4149080"/>
            <a:ext cx="5098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799178" y="3970784"/>
            <a:ext cx="0" cy="1900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flipH="1">
            <a:off x="1259632" y="2991917"/>
            <a:ext cx="525277" cy="50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1259632" y="29969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1272845" y="2952827"/>
            <a:ext cx="3657" cy="610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6016" y="1089169"/>
            <a:ext cx="3940519" cy="327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" name="TextBox 103"/>
          <p:cNvSpPr txBox="1"/>
          <p:nvPr/>
        </p:nvSpPr>
        <p:spPr>
          <a:xfrm>
            <a:off x="6156176" y="3429000"/>
            <a:ext cx="1368152" cy="58477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Сигнальная лампа</a:t>
            </a:r>
          </a:p>
        </p:txBody>
      </p:sp>
      <p:cxnSp>
        <p:nvCxnSpPr>
          <p:cNvPr id="105" name="Прямая со стрелкой 104"/>
          <p:cNvCxnSpPr/>
          <p:nvPr/>
        </p:nvCxnSpPr>
        <p:spPr>
          <a:xfrm flipH="1" flipV="1">
            <a:off x="5868144" y="2060848"/>
            <a:ext cx="576064" cy="1296144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Стрелка вверх 59">
            <a:hlinkClick r:id="rId9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Схема нереверсивного магнитного пускателя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 управлением из двух мест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 dirty="0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259632" y="29969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трелка вверх 6">
            <a:hlinkClick r:id="rId2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124744"/>
            <a:ext cx="5895142" cy="491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3378" y="1053808"/>
            <a:ext cx="3237723" cy="269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Схема включения нереверсивного магнитного пускателя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 управлением из двух мест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 dirty="0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971600" y="29969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348880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827584" y="4797152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67744" y="1700808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2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268760"/>
            <a:ext cx="810090" cy="648072"/>
          </a:xfrm>
          <a:prstGeom prst="rect">
            <a:avLst/>
          </a:prstGeom>
          <a:noFill/>
        </p:spPr>
      </p:pic>
      <p:grpSp>
        <p:nvGrpSpPr>
          <p:cNvPr id="14" name="Группа 17"/>
          <p:cNvGrpSpPr/>
          <p:nvPr/>
        </p:nvGrpSpPr>
        <p:grpSpPr>
          <a:xfrm>
            <a:off x="1115616" y="1867443"/>
            <a:ext cx="796046" cy="2435052"/>
            <a:chOff x="2335794" y="1700808"/>
            <a:chExt cx="796046" cy="2961727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25" y="2395388"/>
            <a:ext cx="1635781" cy="23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Прямая соединительная линия 21"/>
          <p:cNvCxnSpPr/>
          <p:nvPr/>
        </p:nvCxnSpPr>
        <p:spPr>
          <a:xfrm>
            <a:off x="3033018" y="4293096"/>
            <a:ext cx="89091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77072" y="1757561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60973" y="4843661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6484057" y="1475341"/>
            <a:ext cx="0" cy="3016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485124" y="1761919"/>
            <a:ext cx="27363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964670" y="1760922"/>
            <a:ext cx="27363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68144" y="4149080"/>
            <a:ext cx="288032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1. Последовательно соединяем нормально замкнутые контакты кнопок «Стоп» первого и второго кнопочных постов</a:t>
            </a:r>
            <a:endParaRPr lang="ru-RU" sz="1600" dirty="0" smtClean="0">
              <a:solidFill>
                <a:srgbClr val="FF000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1902718" y="3501008"/>
            <a:ext cx="4986" cy="2518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893962" y="3519934"/>
            <a:ext cx="11521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028702" y="3521968"/>
            <a:ext cx="0" cy="783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Стрелка вверх 45">
            <a:hlinkClick r:id="rId5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3378" y="1053808"/>
            <a:ext cx="3237723" cy="269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Схема включения нереверсивного магнитного пускателя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 управлением из двух мест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 dirty="0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971600" y="29969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348880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827584" y="4797152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67744" y="1700808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2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268760"/>
            <a:ext cx="810090" cy="648072"/>
          </a:xfrm>
          <a:prstGeom prst="rect">
            <a:avLst/>
          </a:prstGeom>
          <a:noFill/>
        </p:spPr>
      </p:pic>
      <p:grpSp>
        <p:nvGrpSpPr>
          <p:cNvPr id="3" name="Группа 17"/>
          <p:cNvGrpSpPr/>
          <p:nvPr/>
        </p:nvGrpSpPr>
        <p:grpSpPr>
          <a:xfrm>
            <a:off x="1115616" y="1867443"/>
            <a:ext cx="796046" cy="2435052"/>
            <a:chOff x="2335794" y="1700808"/>
            <a:chExt cx="796046" cy="2961727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25" y="2395388"/>
            <a:ext cx="1635781" cy="23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Прямая соединительная линия 21"/>
          <p:cNvCxnSpPr/>
          <p:nvPr/>
        </p:nvCxnSpPr>
        <p:spPr>
          <a:xfrm>
            <a:off x="3033018" y="4293096"/>
            <a:ext cx="89091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77072" y="1757561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60973" y="4843661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6484057" y="1475341"/>
            <a:ext cx="0" cy="30162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485124" y="1761919"/>
            <a:ext cx="27363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964670" y="1760922"/>
            <a:ext cx="27363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68144" y="4797152"/>
            <a:ext cx="288032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2. Соединения во втором кнопочном посту выполняются как рассказывалось выше. (См. раздел «Монтаж цепи управления)</a:t>
            </a:r>
            <a:endParaRPr lang="ru-RU" sz="1600" dirty="0" smtClean="0">
              <a:solidFill>
                <a:srgbClr val="FF000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1902718" y="3501008"/>
            <a:ext cx="4986" cy="2518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893962" y="3519934"/>
            <a:ext cx="1152128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028702" y="3521968"/>
            <a:ext cx="0" cy="78333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37"/>
          <p:cNvGrpSpPr/>
          <p:nvPr/>
        </p:nvGrpSpPr>
        <p:grpSpPr>
          <a:xfrm>
            <a:off x="3707904" y="3284984"/>
            <a:ext cx="1260781" cy="548909"/>
            <a:chOff x="1600625" y="2824851"/>
            <a:chExt cx="1285922" cy="548909"/>
          </a:xfrm>
        </p:grpSpPr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1619672" y="3356992"/>
              <a:ext cx="21602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1619672" y="3140968"/>
              <a:ext cx="0" cy="2327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flipH="1">
              <a:off x="1600625" y="3127972"/>
              <a:ext cx="1282904" cy="63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Прямая соединительная линия 36"/>
          <p:cNvCxnSpPr/>
          <p:nvPr/>
        </p:nvCxnSpPr>
        <p:spPr>
          <a:xfrm>
            <a:off x="7457474" y="1758462"/>
            <a:ext cx="432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196500" y="1760767"/>
            <a:ext cx="3958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7646205" y="1756531"/>
            <a:ext cx="1050" cy="4653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Группа 46"/>
          <p:cNvGrpSpPr/>
          <p:nvPr/>
        </p:nvGrpSpPr>
        <p:grpSpPr>
          <a:xfrm>
            <a:off x="4716016" y="2204864"/>
            <a:ext cx="927810" cy="504056"/>
            <a:chOff x="2660861" y="980728"/>
            <a:chExt cx="2650885" cy="1440160"/>
          </a:xfrm>
        </p:grpSpPr>
        <p:pic>
          <p:nvPicPr>
            <p:cNvPr id="51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21054729">
              <a:off x="4007673" y="980728"/>
              <a:ext cx="1304073" cy="1164063"/>
            </a:xfrm>
            <a:prstGeom prst="rect">
              <a:avLst/>
            </a:prstGeom>
            <a:noFill/>
          </p:spPr>
        </p:pic>
        <p:cxnSp>
          <p:nvCxnSpPr>
            <p:cNvPr id="49" name="Прямая соединительная линия 48"/>
            <p:cNvCxnSpPr/>
            <p:nvPr/>
          </p:nvCxnSpPr>
          <p:spPr>
            <a:xfrm>
              <a:off x="2660861" y="2418176"/>
              <a:ext cx="1932807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flipV="1">
              <a:off x="4572000" y="1988840"/>
              <a:ext cx="0" cy="4320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Группа 62"/>
          <p:cNvGrpSpPr/>
          <p:nvPr/>
        </p:nvGrpSpPr>
        <p:grpSpPr>
          <a:xfrm>
            <a:off x="4939878" y="3300557"/>
            <a:ext cx="734048" cy="835274"/>
            <a:chOff x="5048448" y="3450283"/>
            <a:chExt cx="734048" cy="835274"/>
          </a:xfrm>
        </p:grpSpPr>
        <p:pic>
          <p:nvPicPr>
            <p:cNvPr id="56" name="Picture 5" descr="D:\д\Методразработки\Практическое руководство по монтажу схем\images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356674" y="3651453"/>
              <a:ext cx="425822" cy="634104"/>
            </a:xfrm>
            <a:prstGeom prst="rect">
              <a:avLst/>
            </a:prstGeom>
            <a:noFill/>
          </p:spPr>
        </p:pic>
        <p:cxnSp>
          <p:nvCxnSpPr>
            <p:cNvPr id="58" name="Прямая соединительная линия 57"/>
            <p:cNvCxnSpPr/>
            <p:nvPr/>
          </p:nvCxnSpPr>
          <p:spPr>
            <a:xfrm>
              <a:off x="5048448" y="3457268"/>
              <a:ext cx="645454" cy="3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flipV="1">
              <a:off x="5689986" y="3450283"/>
              <a:ext cx="0" cy="25842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Стрелка вверх 63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3378" y="1053808"/>
            <a:ext cx="3237723" cy="269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Схема включения нереверсивного магнитного пускателя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 управлением из двух мест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26</a:t>
            </a:fld>
            <a:endParaRPr lang="ru-RU" dirty="0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971600" y="29969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348880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827584" y="4797152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67744" y="1700808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2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268760"/>
            <a:ext cx="810090" cy="648072"/>
          </a:xfrm>
          <a:prstGeom prst="rect">
            <a:avLst/>
          </a:prstGeom>
          <a:noFill/>
        </p:spPr>
      </p:pic>
      <p:grpSp>
        <p:nvGrpSpPr>
          <p:cNvPr id="3" name="Группа 17"/>
          <p:cNvGrpSpPr/>
          <p:nvPr/>
        </p:nvGrpSpPr>
        <p:grpSpPr>
          <a:xfrm>
            <a:off x="1115616" y="1867443"/>
            <a:ext cx="796046" cy="2435052"/>
            <a:chOff x="2335794" y="1700808"/>
            <a:chExt cx="796046" cy="2961727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25" y="2395388"/>
            <a:ext cx="1635781" cy="23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Прямая соединительная линия 21"/>
          <p:cNvCxnSpPr/>
          <p:nvPr/>
        </p:nvCxnSpPr>
        <p:spPr>
          <a:xfrm>
            <a:off x="3033018" y="4293096"/>
            <a:ext cx="89091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77072" y="1757561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60973" y="4843661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6484057" y="1475341"/>
            <a:ext cx="0" cy="30162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485124" y="1761919"/>
            <a:ext cx="27363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964670" y="1760922"/>
            <a:ext cx="27363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40152" y="3861048"/>
            <a:ext cx="2880320" cy="2677656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3. Соединяем параллельно нормально разомкнутый контакт кнопки «Пуск» второго кнопочного поста с нормально разомкнутым контактом кнопки «Пуск» первого кнопочного поста. </a:t>
            </a:r>
          </a:p>
          <a:p>
            <a:r>
              <a:rPr lang="ru-RU" sz="1400" dirty="0" smtClean="0"/>
              <a:t>Остальные соединения выполняются как рассказывалось выше. (См. раздел «Монтаж цепи управления)</a:t>
            </a:r>
            <a:endParaRPr lang="ru-RU" sz="1400" dirty="0" smtClean="0">
              <a:solidFill>
                <a:srgbClr val="FF000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1902718" y="3501008"/>
            <a:ext cx="4986" cy="2518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893962" y="3519934"/>
            <a:ext cx="1152128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028702" y="3521968"/>
            <a:ext cx="0" cy="78333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37"/>
          <p:cNvGrpSpPr/>
          <p:nvPr/>
        </p:nvGrpSpPr>
        <p:grpSpPr>
          <a:xfrm>
            <a:off x="3707904" y="3284984"/>
            <a:ext cx="1260781" cy="548909"/>
            <a:chOff x="1600625" y="2824851"/>
            <a:chExt cx="1285922" cy="548909"/>
          </a:xfrm>
        </p:grpSpPr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1619672" y="3356992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H="1">
              <a:off x="2670523" y="2842119"/>
              <a:ext cx="21602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1619672" y="3140968"/>
              <a:ext cx="0" cy="232792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flipH="1">
              <a:off x="1600625" y="3127972"/>
              <a:ext cx="1282904" cy="6376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2869279" y="2824851"/>
              <a:ext cx="670" cy="29859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Прямая соединительная линия 36"/>
          <p:cNvCxnSpPr/>
          <p:nvPr/>
        </p:nvCxnSpPr>
        <p:spPr>
          <a:xfrm>
            <a:off x="7457474" y="1758462"/>
            <a:ext cx="432048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196500" y="1760767"/>
            <a:ext cx="39586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7646205" y="1756531"/>
            <a:ext cx="1050" cy="46533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8" descr="D:\д\Методразработки\Практическое руководство по монтажу схем\images (16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054729">
            <a:off x="5187400" y="2204864"/>
            <a:ext cx="456426" cy="4074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" name="Прямая соединительная линия 48"/>
          <p:cNvCxnSpPr/>
          <p:nvPr/>
        </p:nvCxnSpPr>
        <p:spPr>
          <a:xfrm>
            <a:off x="4738688" y="2707481"/>
            <a:ext cx="653811" cy="49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5384915" y="2557703"/>
            <a:ext cx="0" cy="15121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48104" y="3501727"/>
            <a:ext cx="425822" cy="63410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8" name="Прямая соединительная линия 57"/>
          <p:cNvCxnSpPr/>
          <p:nvPr/>
        </p:nvCxnSpPr>
        <p:spPr>
          <a:xfrm>
            <a:off x="4939878" y="3307542"/>
            <a:ext cx="645454" cy="3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5581416" y="3300557"/>
            <a:ext cx="0" cy="25842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7650178" y="1377386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8342040" y="1390701"/>
            <a:ext cx="0" cy="3600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Группа 64"/>
          <p:cNvGrpSpPr/>
          <p:nvPr/>
        </p:nvGrpSpPr>
        <p:grpSpPr>
          <a:xfrm>
            <a:off x="2771775" y="2962275"/>
            <a:ext cx="2003147" cy="150513"/>
            <a:chOff x="2771775" y="2962275"/>
            <a:chExt cx="2003147" cy="150513"/>
          </a:xfrm>
        </p:grpSpPr>
        <p:cxnSp>
          <p:nvCxnSpPr>
            <p:cNvPr id="53" name="Прямая соединительная линия 52"/>
            <p:cNvCxnSpPr/>
            <p:nvPr/>
          </p:nvCxnSpPr>
          <p:spPr>
            <a:xfrm>
              <a:off x="2781421" y="2981195"/>
              <a:ext cx="1993501" cy="501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 flipV="1">
              <a:off x="2771775" y="2962275"/>
              <a:ext cx="26" cy="1192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 flipV="1">
              <a:off x="4758055" y="2992455"/>
              <a:ext cx="3548" cy="12033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Группа 65"/>
          <p:cNvGrpSpPr/>
          <p:nvPr/>
        </p:nvGrpSpPr>
        <p:grpSpPr>
          <a:xfrm>
            <a:off x="2766814" y="2574032"/>
            <a:ext cx="2003147" cy="150513"/>
            <a:chOff x="2771775" y="2962275"/>
            <a:chExt cx="2003147" cy="150513"/>
          </a:xfrm>
        </p:grpSpPr>
        <p:cxnSp>
          <p:nvCxnSpPr>
            <p:cNvPr id="67" name="Прямая соединительная линия 66"/>
            <p:cNvCxnSpPr/>
            <p:nvPr/>
          </p:nvCxnSpPr>
          <p:spPr>
            <a:xfrm>
              <a:off x="2781421" y="2981195"/>
              <a:ext cx="1993501" cy="501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flipH="1" flipV="1">
              <a:off x="2771775" y="2962275"/>
              <a:ext cx="26" cy="1192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 flipV="1">
              <a:off x="4758055" y="2992455"/>
              <a:ext cx="3548" cy="12033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Стрелка вверх 70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Группа 51"/>
          <p:cNvGrpSpPr/>
          <p:nvPr/>
        </p:nvGrpSpPr>
        <p:grpSpPr>
          <a:xfrm>
            <a:off x="5541544" y="1951150"/>
            <a:ext cx="2102101" cy="2519536"/>
            <a:chOff x="3499817" y="2204864"/>
            <a:chExt cx="2102101" cy="2519536"/>
          </a:xfrm>
        </p:grpSpPr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99817" y="2395388"/>
              <a:ext cx="1635781" cy="23290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Группа 37"/>
            <p:cNvGrpSpPr/>
            <p:nvPr/>
          </p:nvGrpSpPr>
          <p:grpSpPr>
            <a:xfrm>
              <a:off x="3635896" y="3284984"/>
              <a:ext cx="1260781" cy="548909"/>
              <a:chOff x="1600625" y="2824851"/>
              <a:chExt cx="1285922" cy="548909"/>
            </a:xfrm>
          </p:grpSpPr>
          <p:cxnSp>
            <p:nvCxnSpPr>
              <p:cNvPr id="39" name="Прямая соединительная линия 38"/>
              <p:cNvCxnSpPr/>
              <p:nvPr/>
            </p:nvCxnSpPr>
            <p:spPr>
              <a:xfrm flipH="1">
                <a:off x="1619672" y="3356992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flipH="1">
                <a:off x="2670523" y="2842119"/>
                <a:ext cx="21602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>
                <a:off x="1619672" y="3140968"/>
                <a:ext cx="0" cy="232792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flipH="1">
                <a:off x="1600625" y="3127972"/>
                <a:ext cx="1282904" cy="6376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>
                <a:off x="2869279" y="2824851"/>
                <a:ext cx="670" cy="298595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1" name="Picture 8" descr="D:\д\Методразработки\Практическое руководство по монтажу схем\images (16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21054729">
              <a:off x="5115392" y="2204864"/>
              <a:ext cx="456426" cy="407422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9" name="Прямая соединительная линия 48"/>
            <p:cNvCxnSpPr/>
            <p:nvPr/>
          </p:nvCxnSpPr>
          <p:spPr>
            <a:xfrm>
              <a:off x="4666680" y="2707481"/>
              <a:ext cx="653811" cy="49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flipV="1">
              <a:off x="5312907" y="2557703"/>
              <a:ext cx="0" cy="15121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6" name="Picture 5" descr="D:\д\Методразработки\Практическое руководство по монтажу схем\images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76096" y="3501727"/>
              <a:ext cx="425822" cy="63410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58" name="Прямая соединительная линия 57"/>
            <p:cNvCxnSpPr/>
            <p:nvPr/>
          </p:nvCxnSpPr>
          <p:spPr>
            <a:xfrm>
              <a:off x="4867870" y="3307542"/>
              <a:ext cx="645454" cy="30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flipV="1">
              <a:off x="5509408" y="3300557"/>
              <a:ext cx="0" cy="25842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2132856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/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Схема включения нереверсивного магнитного пускателя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с управлением из трех и более мест </a:t>
            </a:r>
            <a:br>
              <a:rPr lang="ru-RU" sz="2000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endParaRPr lang="ru-RU" sz="2000" dirty="0">
              <a:solidFill>
                <a:schemeClr val="accent1"/>
              </a:solidFill>
            </a:endParaRPr>
          </a:p>
        </p:txBody>
      </p:sp>
      <p:sp>
        <p:nvSpPr>
          <p:cNvPr id="109" name="Номер слайда 10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27</a:t>
            </a:fld>
            <a:endParaRPr lang="ru-RU" dirty="0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974020" y="27504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0084" y="2102388"/>
            <a:ext cx="1671895" cy="2380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830004" y="4550660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70164" y="1454316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2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9964" y="1022268"/>
            <a:ext cx="810090" cy="648072"/>
          </a:xfrm>
          <a:prstGeom prst="rect">
            <a:avLst/>
          </a:prstGeom>
          <a:noFill/>
        </p:spPr>
      </p:pic>
      <p:grpSp>
        <p:nvGrpSpPr>
          <p:cNvPr id="3" name="Группа 17"/>
          <p:cNvGrpSpPr/>
          <p:nvPr/>
        </p:nvGrpSpPr>
        <p:grpSpPr>
          <a:xfrm>
            <a:off x="1118036" y="1620951"/>
            <a:ext cx="796046" cy="2435052"/>
            <a:chOff x="2335794" y="1700808"/>
            <a:chExt cx="796046" cy="2961727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2335794" y="1700808"/>
              <a:ext cx="3958" cy="29617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339752" y="4653136"/>
              <a:ext cx="79208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3975185" y="1493578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63393" y="4597169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15616" y="5373216"/>
            <a:ext cx="6984776" cy="83099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Аналогичным образом выполняется монтаж схемы нереверсивного магнитного пускателя с трёх и более мест.</a:t>
            </a:r>
          </a:p>
          <a:p>
            <a:r>
              <a:rPr lang="ru-RU" sz="1600" dirty="0" smtClean="0"/>
              <a:t>Окончательный монтаж схемы выполняется на последнем кнопочном посту.</a:t>
            </a:r>
            <a:endParaRPr lang="ru-RU" sz="1400" dirty="0" smtClean="0"/>
          </a:p>
        </p:txBody>
      </p:sp>
      <p:grpSp>
        <p:nvGrpSpPr>
          <p:cNvPr id="57" name="Группа 56"/>
          <p:cNvGrpSpPr/>
          <p:nvPr/>
        </p:nvGrpSpPr>
        <p:grpSpPr>
          <a:xfrm>
            <a:off x="3916493" y="3295617"/>
            <a:ext cx="2029966" cy="804292"/>
            <a:chOff x="1821954" y="3501008"/>
            <a:chExt cx="2029966" cy="804292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2961010" y="4293096"/>
              <a:ext cx="89091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flipV="1">
              <a:off x="1830710" y="3501008"/>
              <a:ext cx="4986" cy="251842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1821954" y="3519934"/>
              <a:ext cx="115212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V="1">
              <a:off x="2956694" y="3521968"/>
              <a:ext cx="0" cy="783332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Группа 65"/>
          <p:cNvGrpSpPr/>
          <p:nvPr/>
        </p:nvGrpSpPr>
        <p:grpSpPr>
          <a:xfrm>
            <a:off x="2769234" y="2327540"/>
            <a:ext cx="2008108" cy="538756"/>
            <a:chOff x="2694806" y="2574032"/>
            <a:chExt cx="2008108" cy="538756"/>
          </a:xfrm>
        </p:grpSpPr>
        <p:grpSp>
          <p:nvGrpSpPr>
            <p:cNvPr id="6" name="Группа 64"/>
            <p:cNvGrpSpPr/>
            <p:nvPr/>
          </p:nvGrpSpPr>
          <p:grpSpPr>
            <a:xfrm>
              <a:off x="2699767" y="2962275"/>
              <a:ext cx="2003147" cy="150513"/>
              <a:chOff x="2771775" y="2962275"/>
              <a:chExt cx="2003147" cy="150513"/>
            </a:xfrm>
          </p:grpSpPr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2781421" y="2981195"/>
                <a:ext cx="1993501" cy="501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 flipH="1" flipV="1">
                <a:off x="2771775" y="2962275"/>
                <a:ext cx="26" cy="119214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 flipH="1" flipV="1">
                <a:off x="4758055" y="2992455"/>
                <a:ext cx="3548" cy="120333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Группа 65"/>
            <p:cNvGrpSpPr/>
            <p:nvPr/>
          </p:nvGrpSpPr>
          <p:grpSpPr>
            <a:xfrm>
              <a:off x="2694806" y="2574032"/>
              <a:ext cx="2003147" cy="150513"/>
              <a:chOff x="2771775" y="2962275"/>
              <a:chExt cx="2003147" cy="150513"/>
            </a:xfrm>
          </p:grpSpPr>
          <p:cxnSp>
            <p:nvCxnSpPr>
              <p:cNvPr id="67" name="Прямая соединительная линия 66"/>
              <p:cNvCxnSpPr/>
              <p:nvPr/>
            </p:nvCxnSpPr>
            <p:spPr>
              <a:xfrm>
                <a:off x="2781421" y="2981195"/>
                <a:ext cx="1993501" cy="501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 flipH="1" flipV="1">
                <a:off x="2771775" y="2962275"/>
                <a:ext cx="26" cy="119214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 flipH="1" flipV="1">
                <a:off x="4758055" y="2992455"/>
                <a:ext cx="3548" cy="120333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1" name="Группа 60"/>
          <p:cNvGrpSpPr/>
          <p:nvPr/>
        </p:nvGrpSpPr>
        <p:grpSpPr>
          <a:xfrm>
            <a:off x="1907111" y="3268768"/>
            <a:ext cx="2029966" cy="804292"/>
            <a:chOff x="1821954" y="3501008"/>
            <a:chExt cx="2029966" cy="804292"/>
          </a:xfrm>
        </p:grpSpPr>
        <p:cxnSp>
          <p:nvCxnSpPr>
            <p:cNvPr id="62" name="Прямая соединительная линия 61"/>
            <p:cNvCxnSpPr/>
            <p:nvPr/>
          </p:nvCxnSpPr>
          <p:spPr>
            <a:xfrm>
              <a:off x="2961010" y="4293096"/>
              <a:ext cx="89091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flipV="1">
              <a:off x="1830710" y="3501008"/>
              <a:ext cx="4986" cy="251842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>
              <a:off x="1821954" y="3519934"/>
              <a:ext cx="115212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 flipV="1">
              <a:off x="2956694" y="3521968"/>
              <a:ext cx="0" cy="783332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Группа 69"/>
          <p:cNvGrpSpPr/>
          <p:nvPr/>
        </p:nvGrpSpPr>
        <p:grpSpPr>
          <a:xfrm>
            <a:off x="4746986" y="2337353"/>
            <a:ext cx="2008108" cy="538756"/>
            <a:chOff x="2694806" y="2574032"/>
            <a:chExt cx="2008108" cy="538756"/>
          </a:xfrm>
        </p:grpSpPr>
        <p:grpSp>
          <p:nvGrpSpPr>
            <p:cNvPr id="71" name="Группа 64"/>
            <p:cNvGrpSpPr/>
            <p:nvPr/>
          </p:nvGrpSpPr>
          <p:grpSpPr>
            <a:xfrm>
              <a:off x="2699767" y="2962275"/>
              <a:ext cx="2003147" cy="150513"/>
              <a:chOff x="2771775" y="2962275"/>
              <a:chExt cx="2003147" cy="150513"/>
            </a:xfrm>
          </p:grpSpPr>
          <p:cxnSp>
            <p:nvCxnSpPr>
              <p:cNvPr id="76" name="Прямая соединительная линия 75"/>
              <p:cNvCxnSpPr/>
              <p:nvPr/>
            </p:nvCxnSpPr>
            <p:spPr>
              <a:xfrm>
                <a:off x="2781421" y="2981195"/>
                <a:ext cx="1993501" cy="501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 flipH="1" flipV="1">
                <a:off x="2771775" y="2962275"/>
                <a:ext cx="26" cy="119214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flipH="1" flipV="1">
                <a:off x="4758055" y="2992455"/>
                <a:ext cx="3548" cy="120333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Группа 65"/>
            <p:cNvGrpSpPr/>
            <p:nvPr/>
          </p:nvGrpSpPr>
          <p:grpSpPr>
            <a:xfrm>
              <a:off x="2694806" y="2574032"/>
              <a:ext cx="2003147" cy="150513"/>
              <a:chOff x="2771775" y="2962275"/>
              <a:chExt cx="2003147" cy="150513"/>
            </a:xfrm>
          </p:grpSpPr>
          <p:cxnSp>
            <p:nvCxnSpPr>
              <p:cNvPr id="73" name="Прямая соединительная линия 72"/>
              <p:cNvCxnSpPr/>
              <p:nvPr/>
            </p:nvCxnSpPr>
            <p:spPr>
              <a:xfrm>
                <a:off x="2781421" y="2981195"/>
                <a:ext cx="1993501" cy="5010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 flipH="1" flipV="1">
                <a:off x="2771775" y="2962275"/>
                <a:ext cx="26" cy="119214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 flipH="1" flipV="1">
                <a:off x="4758055" y="2992455"/>
                <a:ext cx="3548" cy="120333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9" name="TextBox 78"/>
          <p:cNvSpPr txBox="1"/>
          <p:nvPr/>
        </p:nvSpPr>
        <p:spPr>
          <a:xfrm>
            <a:off x="5063079" y="4676420"/>
            <a:ext cx="122413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замкнутый контакт  «Стоп»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940152" y="1556792"/>
            <a:ext cx="115212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 разомкнутый контакт «Пуск»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81" name="Стрелка вверх 80">
            <a:hlinkClick r:id="rId6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23413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Пуска́тель электромагни́тный</a:t>
            </a:r>
            <a:r>
              <a:rPr lang="ru-RU" sz="2800" dirty="0" smtClean="0">
                <a:solidFill>
                  <a:srgbClr val="FF0000"/>
                </a:solidFill>
              </a:rPr>
              <a:t> (</a:t>
            </a:r>
            <a:r>
              <a:rPr lang="ru-RU" sz="2800" i="1" dirty="0" smtClean="0">
                <a:solidFill>
                  <a:srgbClr val="FF0000"/>
                </a:solidFill>
              </a:rPr>
              <a:t>магни́тный пускатель</a:t>
            </a:r>
            <a:r>
              <a:rPr lang="ru-RU" sz="2800" dirty="0" smtClean="0">
                <a:solidFill>
                  <a:srgbClr val="FF0000"/>
                </a:solidFill>
              </a:rPr>
              <a:t>)</a:t>
            </a:r>
            <a:r>
              <a:rPr lang="ru-RU" sz="2800" dirty="0" smtClean="0">
                <a:solidFill>
                  <a:schemeClr val="accent1"/>
                </a:solidFill>
              </a:rPr>
              <a:t> — электрический аппарат, который предназначен для пуска, остановки, реверсирования и защиты электродвигателя.</a:t>
            </a:r>
            <a:r>
              <a:rPr lang="ru-RU" sz="2800" baseline="30000" dirty="0" smtClean="0">
                <a:solidFill>
                  <a:schemeClr val="accent1"/>
                </a:solidFill>
              </a:rPr>
              <a:t> </a:t>
            </a:r>
            <a:r>
              <a:rPr lang="ru-RU" sz="2800" dirty="0" smtClean="0">
                <a:solidFill>
                  <a:schemeClr val="accent1"/>
                </a:solidFill>
              </a:rPr>
              <a:t>Магнитный пускатель состоит из </a:t>
            </a:r>
            <a:r>
              <a:rPr lang="ru-RU" sz="2800" i="1" u="sng" dirty="0" smtClean="0">
                <a:solidFill>
                  <a:schemeClr val="accent1"/>
                </a:solidFill>
              </a:rPr>
              <a:t>контактора</a:t>
            </a:r>
            <a:r>
              <a:rPr lang="ru-RU" sz="2800" dirty="0" smtClean="0">
                <a:solidFill>
                  <a:schemeClr val="accent1"/>
                </a:solidFill>
              </a:rPr>
              <a:t>, </a:t>
            </a:r>
            <a:r>
              <a:rPr lang="ru-RU" sz="2800" i="1" u="sng" dirty="0" smtClean="0">
                <a:solidFill>
                  <a:schemeClr val="accent1"/>
                </a:solidFill>
              </a:rPr>
              <a:t>кнопочного поста </a:t>
            </a:r>
            <a:r>
              <a:rPr lang="ru-RU" sz="2800" dirty="0" smtClean="0">
                <a:solidFill>
                  <a:schemeClr val="accent1"/>
                </a:solidFill>
              </a:rPr>
              <a:t>и </a:t>
            </a:r>
            <a:r>
              <a:rPr lang="ru-RU" sz="2800" i="1" u="sng" dirty="0" smtClean="0">
                <a:solidFill>
                  <a:schemeClr val="accent1"/>
                </a:solidFill>
              </a:rPr>
              <a:t>теплового реле</a:t>
            </a:r>
            <a:r>
              <a:rPr lang="ru-RU" sz="28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ru-RU" sz="2800" dirty="0" smtClean="0">
                <a:solidFill>
                  <a:schemeClr val="accent1"/>
                </a:solidFill>
              </a:rPr>
              <a:t> Наряду с тепловой защитой магнитный пускатель предотвращает самовключение после восстановления исчезнувшего питающего напряжения. Главным образом магнитный пускатель применяется для дистанционного пуска, остановки и защиты трехфазных асинхронных электродвигателей с короткозамкнутым ротором.</a:t>
            </a:r>
            <a:endParaRPr lang="ru-RU"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Принципиальная схема нереверсивного магнитного пускателя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340768"/>
            <a:ext cx="5321871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6" name="Стрелка вверх 5">
            <a:hlinkClick r:id="rId3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Обозначение элементов схемы нереверсивного магнитного пускателя</a:t>
            </a:r>
            <a:endParaRPr lang="ru-RU" sz="2000" dirty="0">
              <a:solidFill>
                <a:schemeClr val="accent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72816"/>
            <a:ext cx="4262295" cy="388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D:\д\Методразработки\Практическое руководство по монтажу схем\126_origin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1196752"/>
            <a:ext cx="585442" cy="955824"/>
          </a:xfrm>
          <a:prstGeom prst="rect">
            <a:avLst/>
          </a:prstGeom>
          <a:noFill/>
        </p:spPr>
      </p:pic>
      <p:cxnSp>
        <p:nvCxnSpPr>
          <p:cNvPr id="8" name="Прямая со стрелкой 7"/>
          <p:cNvCxnSpPr>
            <a:stCxn id="1028" idx="2"/>
          </p:cNvCxnSpPr>
          <p:nvPr/>
        </p:nvCxnSpPr>
        <p:spPr>
          <a:xfrm flipH="1">
            <a:off x="4355976" y="2152576"/>
            <a:ext cx="4689" cy="268312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051720" y="3140968"/>
            <a:ext cx="648072" cy="432048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1028" idx="3"/>
          </p:cNvCxnSpPr>
          <p:nvPr/>
        </p:nvCxnSpPr>
        <p:spPr>
          <a:xfrm>
            <a:off x="4653386" y="1674664"/>
            <a:ext cx="422670" cy="746224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221088"/>
            <a:ext cx="827944" cy="1232917"/>
          </a:xfrm>
          <a:prstGeom prst="rect">
            <a:avLst/>
          </a:prstGeom>
          <a:noFill/>
        </p:spPr>
      </p:pic>
      <p:sp>
        <p:nvSpPr>
          <p:cNvPr id="20" name="Овал 19"/>
          <p:cNvSpPr/>
          <p:nvPr/>
        </p:nvSpPr>
        <p:spPr>
          <a:xfrm>
            <a:off x="5796136" y="4149080"/>
            <a:ext cx="360040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2051720" y="4509120"/>
            <a:ext cx="648072" cy="360040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364088" y="3573016"/>
            <a:ext cx="504056" cy="576064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4725144"/>
            <a:ext cx="1098905" cy="936104"/>
          </a:xfrm>
          <a:prstGeom prst="rect">
            <a:avLst/>
          </a:prstGeom>
          <a:noFill/>
        </p:spPr>
      </p:pic>
      <p:sp>
        <p:nvSpPr>
          <p:cNvPr id="29" name="Овал 28"/>
          <p:cNvSpPr/>
          <p:nvPr/>
        </p:nvSpPr>
        <p:spPr>
          <a:xfrm>
            <a:off x="4427984" y="5157192"/>
            <a:ext cx="432048" cy="4152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4499992" y="4149080"/>
            <a:ext cx="72008" cy="720080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Группа 50"/>
          <p:cNvGrpSpPr/>
          <p:nvPr/>
        </p:nvGrpSpPr>
        <p:grpSpPr>
          <a:xfrm>
            <a:off x="827584" y="2852936"/>
            <a:ext cx="1152128" cy="2952328"/>
            <a:chOff x="899592" y="2276872"/>
            <a:chExt cx="1152128" cy="2952328"/>
          </a:xfrm>
        </p:grpSpPr>
        <p:pic>
          <p:nvPicPr>
            <p:cNvPr id="32" name="Picture 6" descr="D:\д\Методразработки\Практическое руководство по монтажу схем\images (8)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99592" y="4221088"/>
              <a:ext cx="1098905" cy="936104"/>
            </a:xfrm>
            <a:prstGeom prst="rect">
              <a:avLst/>
            </a:prstGeom>
            <a:noFill/>
          </p:spPr>
        </p:pic>
        <p:pic>
          <p:nvPicPr>
            <p:cNvPr id="1029" name="Picture 5" descr="D:\д\Методразработки\Практическое руководство по монтажу схем\images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15616" y="2348880"/>
              <a:ext cx="827944" cy="1232917"/>
            </a:xfrm>
            <a:prstGeom prst="rect">
              <a:avLst/>
            </a:prstGeom>
            <a:noFill/>
          </p:spPr>
        </p:pic>
        <p:sp>
          <p:nvSpPr>
            <p:cNvPr id="17" name="Овал 16"/>
            <p:cNvSpPr/>
            <p:nvPr/>
          </p:nvSpPr>
          <p:spPr>
            <a:xfrm>
              <a:off x="1115616" y="2276872"/>
              <a:ext cx="576064" cy="136815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899592" y="4149080"/>
              <a:ext cx="1008112" cy="36004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1043608" y="4869160"/>
              <a:ext cx="1008112" cy="36004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трелка вниз 33"/>
            <p:cNvSpPr/>
            <p:nvPr/>
          </p:nvSpPr>
          <p:spPr>
            <a:xfrm rot="10800000">
              <a:off x="1187624" y="3717032"/>
              <a:ext cx="504056" cy="36004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5796096">
            <a:off x="7377211" y="1118541"/>
            <a:ext cx="1296144" cy="1145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д\Методразработки\Практическое руководство по монтажу схем\images (16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9919547" flipH="1">
            <a:off x="5785970" y="1199006"/>
            <a:ext cx="1094217" cy="1074415"/>
          </a:xfrm>
          <a:prstGeom prst="rect">
            <a:avLst/>
          </a:prstGeom>
          <a:noFill/>
        </p:spPr>
      </p:pic>
      <p:sp>
        <p:nvSpPr>
          <p:cNvPr id="43" name="Стрелка вниз 42"/>
          <p:cNvSpPr/>
          <p:nvPr/>
        </p:nvSpPr>
        <p:spPr>
          <a:xfrm rot="16200000">
            <a:off x="6804248" y="1556792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4" name="Прямая со стрелкой 43"/>
          <p:cNvCxnSpPr/>
          <p:nvPr/>
        </p:nvCxnSpPr>
        <p:spPr>
          <a:xfrm flipV="1">
            <a:off x="6228184" y="2204864"/>
            <a:ext cx="72008" cy="432048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 rot="3928344">
            <a:off x="7107739" y="1442223"/>
            <a:ext cx="879918" cy="283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 rot="8609496">
            <a:off x="5521777" y="1385778"/>
            <a:ext cx="1001641" cy="3763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323528" y="2420888"/>
            <a:ext cx="2016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Главные  (силовые) контакты контактора магнитного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033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1600" y="1484784"/>
            <a:ext cx="1096516" cy="877213"/>
          </a:xfrm>
          <a:prstGeom prst="rect">
            <a:avLst/>
          </a:prstGeom>
          <a:noFill/>
        </p:spPr>
      </p:pic>
      <p:cxnSp>
        <p:nvCxnSpPr>
          <p:cNvPr id="52" name="Прямая со стрелкой 51"/>
          <p:cNvCxnSpPr/>
          <p:nvPr/>
        </p:nvCxnSpPr>
        <p:spPr>
          <a:xfrm>
            <a:off x="2123728" y="2060848"/>
            <a:ext cx="504056" cy="288032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83568" y="980728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Выключатель автоматический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83568" y="5877272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Тепловые элементы теплового реле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491880" y="5733256"/>
            <a:ext cx="158417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замкнутые контакты теплового реле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300192" y="4365104"/>
            <a:ext cx="13681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Нормально разомкнутый дополнительный контакт контактора магнитного</a:t>
            </a:r>
          </a:p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  (блок-контакт)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987824" y="1124744"/>
            <a:ext cx="1080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Пост кнопочный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444208" y="2276872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Катушка контактора магнитного</a:t>
            </a:r>
            <a:endParaRPr lang="ru-RU" sz="1100" dirty="0">
              <a:solidFill>
                <a:srgbClr val="0070C0"/>
              </a:solidFill>
            </a:endParaRPr>
          </a:p>
        </p:txBody>
      </p:sp>
      <p:pic>
        <p:nvPicPr>
          <p:cNvPr id="1034" name="Picture 10" descr="D:\д\Методразработки\Практическое руководство по монтажу схем\images (18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67744" y="5733256"/>
            <a:ext cx="954930" cy="954930"/>
          </a:xfrm>
          <a:prstGeom prst="rect">
            <a:avLst/>
          </a:prstGeom>
          <a:noFill/>
        </p:spPr>
      </p:pic>
      <p:cxnSp>
        <p:nvCxnSpPr>
          <p:cNvPr id="62" name="Прямая со стрелкой 61"/>
          <p:cNvCxnSpPr/>
          <p:nvPr/>
        </p:nvCxnSpPr>
        <p:spPr>
          <a:xfrm flipV="1">
            <a:off x="2915816" y="5661248"/>
            <a:ext cx="72008" cy="216024"/>
          </a:xfrm>
          <a:prstGeom prst="straightConnector1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331640" y="6381328"/>
            <a:ext cx="14401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rgbClr val="0070C0"/>
                </a:solidFill>
              </a:rPr>
              <a:t>Электродвигатель </a:t>
            </a: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40" name="Номер слайда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41" name="Стрелка вверх 40">
            <a:hlinkClick r:id="rId10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Принципиальная схема нереверсивного магнитного пускателя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340768"/>
            <a:ext cx="5321871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419872" y="1268760"/>
            <a:ext cx="0" cy="4968552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9552" y="134076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Силовая часть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79912" y="141277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Цепь управления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0" name="Стрелка вверх 9">
            <a:hlinkClick r:id="rId3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силовой части</a:t>
            </a:r>
          </a:p>
        </p:txBody>
      </p:sp>
      <p:pic>
        <p:nvPicPr>
          <p:cNvPr id="4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268760"/>
            <a:ext cx="1350150" cy="1080120"/>
          </a:xfrm>
          <a:prstGeom prst="rect">
            <a:avLst/>
          </a:prstGeom>
          <a:noFill/>
        </p:spPr>
      </p:pic>
      <p:pic>
        <p:nvPicPr>
          <p:cNvPr id="7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636912"/>
            <a:ext cx="1080120" cy="160844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259632" y="9807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</a:t>
            </a:r>
            <a:r>
              <a:rPr lang="ru-RU" sz="1200" dirty="0" smtClean="0"/>
              <a:t>  </a:t>
            </a:r>
            <a:r>
              <a:rPr lang="en-US" sz="1200" dirty="0" smtClean="0"/>
              <a:t> B  </a:t>
            </a:r>
            <a:r>
              <a:rPr lang="ru-RU" sz="1200" dirty="0" smtClean="0"/>
              <a:t>  </a:t>
            </a:r>
            <a:r>
              <a:rPr lang="en-US" sz="1200" dirty="0" smtClean="0"/>
              <a:t>C </a:t>
            </a:r>
            <a:r>
              <a:rPr lang="ru-RU" sz="1200" dirty="0" smtClean="0"/>
              <a:t>  </a:t>
            </a:r>
            <a:r>
              <a:rPr lang="en-US" sz="1200" dirty="0" smtClean="0"/>
              <a:t> N</a:t>
            </a:r>
            <a:endParaRPr lang="ru-RU" sz="1200" dirty="0"/>
          </a:p>
        </p:txBody>
      </p:sp>
      <p:grpSp>
        <p:nvGrpSpPr>
          <p:cNvPr id="40" name="Группа 39"/>
          <p:cNvGrpSpPr/>
          <p:nvPr/>
        </p:nvGrpSpPr>
        <p:grpSpPr>
          <a:xfrm>
            <a:off x="2843808" y="1124744"/>
            <a:ext cx="5321871" cy="4968552"/>
            <a:chOff x="3955932" y="1340768"/>
            <a:chExt cx="4799202" cy="4392488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955932" y="1340768"/>
              <a:ext cx="4799202" cy="4392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4572000" y="2420888"/>
              <a:ext cx="0" cy="93610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828034" y="2428503"/>
              <a:ext cx="0" cy="93610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6056" y="2420888"/>
              <a:ext cx="0" cy="93610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Прямая соединительная линия 26"/>
          <p:cNvCxnSpPr/>
          <p:nvPr/>
        </p:nvCxnSpPr>
        <p:spPr>
          <a:xfrm>
            <a:off x="1529494" y="2321824"/>
            <a:ext cx="0" cy="4590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74672" y="2305432"/>
            <a:ext cx="0" cy="4939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01336" y="2295746"/>
            <a:ext cx="0" cy="4939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1560" y="170080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QF</a:t>
            </a:r>
            <a:endParaRPr lang="ru-RU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11560" y="314096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КМ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4048" y="4725144"/>
            <a:ext cx="3024336" cy="156966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2. Подаем питание на главные (силовые) контакты контактора магнитного КМ, для этого поочередно соединяем фазы А, В и С с верхними клеммами контактов.</a:t>
            </a:r>
            <a:endParaRPr lang="ru-RU" sz="1600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9" name="Стрелка вверх 18">
            <a:hlinkClick r:id="rId5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силовой части</a:t>
            </a:r>
          </a:p>
        </p:txBody>
      </p:sp>
      <p:pic>
        <p:nvPicPr>
          <p:cNvPr id="4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268760"/>
            <a:ext cx="1350150" cy="1080120"/>
          </a:xfrm>
          <a:prstGeom prst="rect">
            <a:avLst/>
          </a:prstGeom>
          <a:noFill/>
        </p:spPr>
      </p:pic>
      <p:pic>
        <p:nvPicPr>
          <p:cNvPr id="7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636912"/>
            <a:ext cx="1080120" cy="1608440"/>
          </a:xfrm>
          <a:prstGeom prst="rect">
            <a:avLst/>
          </a:prstGeom>
          <a:noFill/>
        </p:spPr>
      </p:pic>
      <p:pic>
        <p:nvPicPr>
          <p:cNvPr id="6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149080"/>
            <a:ext cx="1098905" cy="93610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259632" y="9807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</a:t>
            </a:r>
            <a:r>
              <a:rPr lang="ru-RU" sz="1200" dirty="0" smtClean="0"/>
              <a:t>  </a:t>
            </a:r>
            <a:r>
              <a:rPr lang="en-US" sz="1200" dirty="0" smtClean="0"/>
              <a:t> B  </a:t>
            </a:r>
            <a:r>
              <a:rPr lang="ru-RU" sz="1200" dirty="0" smtClean="0"/>
              <a:t>  </a:t>
            </a:r>
            <a:r>
              <a:rPr lang="en-US" sz="1200" dirty="0" smtClean="0"/>
              <a:t>C </a:t>
            </a:r>
            <a:r>
              <a:rPr lang="ru-RU" sz="1200" dirty="0" smtClean="0"/>
              <a:t>  </a:t>
            </a:r>
            <a:r>
              <a:rPr lang="en-US" sz="1200" dirty="0" smtClean="0"/>
              <a:t> N</a:t>
            </a:r>
            <a:endParaRPr lang="ru-RU" sz="1200" dirty="0"/>
          </a:p>
        </p:txBody>
      </p:sp>
      <p:grpSp>
        <p:nvGrpSpPr>
          <p:cNvPr id="5" name="Группа 39"/>
          <p:cNvGrpSpPr/>
          <p:nvPr/>
        </p:nvGrpSpPr>
        <p:grpSpPr>
          <a:xfrm>
            <a:off x="2843808" y="1124744"/>
            <a:ext cx="5321871" cy="4968552"/>
            <a:chOff x="3955932" y="1340768"/>
            <a:chExt cx="4799202" cy="4392488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955932" y="1340768"/>
              <a:ext cx="4799202" cy="4392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4572000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828034" y="2428503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6056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572000" y="3789040"/>
              <a:ext cx="0" cy="36004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075684" y="3798193"/>
              <a:ext cx="0" cy="36004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4826893" y="3801815"/>
              <a:ext cx="0" cy="36004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Прямая соединительная линия 26"/>
          <p:cNvCxnSpPr/>
          <p:nvPr/>
        </p:nvCxnSpPr>
        <p:spPr>
          <a:xfrm>
            <a:off x="1529494" y="2321824"/>
            <a:ext cx="0" cy="45909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74672" y="2305432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01336" y="2295746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1560" y="170080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QF</a:t>
            </a:r>
            <a:endParaRPr lang="ru-RU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11560" y="4509120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КК</a:t>
            </a:r>
            <a:endParaRPr lang="ru-RU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11560" y="314096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КМ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4048" y="4725144"/>
            <a:ext cx="3024336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1. Подключаем тепловых элементов тепловое реле к нижним клеммам главных (силовых) контактов контактора магнитного.</a:t>
            </a:r>
            <a:endParaRPr lang="ru-RU" sz="1600" dirty="0"/>
          </a:p>
        </p:txBody>
      </p:sp>
      <p:sp>
        <p:nvSpPr>
          <p:cNvPr id="45" name="Стрелка вниз 44"/>
          <p:cNvSpPr/>
          <p:nvPr/>
        </p:nvSpPr>
        <p:spPr>
          <a:xfrm rot="10800000">
            <a:off x="2411760" y="4293096"/>
            <a:ext cx="504056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24" name="Стрелка вверх 23">
            <a:hlinkClick r:id="rId6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D:\д\Методразработки\Практическое руководство по монтажу схем\images (1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3671" y="5050471"/>
            <a:ext cx="1584176" cy="158417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Монтаж силовой части</a:t>
            </a:r>
          </a:p>
        </p:txBody>
      </p:sp>
      <p:pic>
        <p:nvPicPr>
          <p:cNvPr id="4" name="Picture 9" descr="D:\д\Методразработки\Практическое руководство по монтажу схем\images (1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268760"/>
            <a:ext cx="1350150" cy="1080120"/>
          </a:xfrm>
          <a:prstGeom prst="rect">
            <a:avLst/>
          </a:prstGeom>
          <a:noFill/>
        </p:spPr>
      </p:pic>
      <p:pic>
        <p:nvPicPr>
          <p:cNvPr id="7" name="Picture 5" descr="D:\д\Методразработки\Практическое руководство по монтажу схем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2636912"/>
            <a:ext cx="1080120" cy="1608440"/>
          </a:xfrm>
          <a:prstGeom prst="rect">
            <a:avLst/>
          </a:prstGeom>
          <a:noFill/>
        </p:spPr>
      </p:pic>
      <p:pic>
        <p:nvPicPr>
          <p:cNvPr id="6" name="Picture 6" descr="D:\д\Методразработки\Практическое руководство по монтажу схем\images (8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4149080"/>
            <a:ext cx="1098905" cy="93610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259632" y="9807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А</a:t>
            </a:r>
            <a:r>
              <a:rPr lang="en-US" sz="1200" dirty="0" smtClean="0"/>
              <a:t> </a:t>
            </a:r>
            <a:r>
              <a:rPr lang="ru-RU" sz="1200" dirty="0" smtClean="0"/>
              <a:t>  </a:t>
            </a:r>
            <a:r>
              <a:rPr lang="en-US" sz="1200" dirty="0" smtClean="0"/>
              <a:t> B  </a:t>
            </a:r>
            <a:r>
              <a:rPr lang="ru-RU" sz="1200" dirty="0" smtClean="0"/>
              <a:t>  </a:t>
            </a:r>
            <a:r>
              <a:rPr lang="en-US" sz="1200" dirty="0" smtClean="0"/>
              <a:t>C </a:t>
            </a:r>
            <a:r>
              <a:rPr lang="ru-RU" sz="1200" dirty="0" smtClean="0"/>
              <a:t>  </a:t>
            </a:r>
            <a:r>
              <a:rPr lang="en-US" sz="1200" dirty="0" smtClean="0"/>
              <a:t> N</a:t>
            </a:r>
            <a:endParaRPr lang="ru-RU" sz="1200" dirty="0"/>
          </a:p>
        </p:txBody>
      </p:sp>
      <p:grpSp>
        <p:nvGrpSpPr>
          <p:cNvPr id="5" name="Группа 39"/>
          <p:cNvGrpSpPr/>
          <p:nvPr/>
        </p:nvGrpSpPr>
        <p:grpSpPr>
          <a:xfrm>
            <a:off x="2843808" y="1124744"/>
            <a:ext cx="5321871" cy="4968552"/>
            <a:chOff x="3955932" y="1340768"/>
            <a:chExt cx="4799202" cy="4392488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55932" y="1340768"/>
              <a:ext cx="4799202" cy="4392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4572000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828034" y="2428503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6056" y="2420888"/>
              <a:ext cx="0" cy="936104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572000" y="3789040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075684" y="3798193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4826893" y="3801815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4580384" y="4464943"/>
              <a:ext cx="5904" cy="31660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4826893" y="4468391"/>
              <a:ext cx="5904" cy="31660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5080447" y="4464943"/>
              <a:ext cx="5904" cy="31660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Прямая соединительная линия 26"/>
          <p:cNvCxnSpPr/>
          <p:nvPr/>
        </p:nvCxnSpPr>
        <p:spPr>
          <a:xfrm>
            <a:off x="1529494" y="2321824"/>
            <a:ext cx="0" cy="45909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74672" y="2305432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01336" y="2295746"/>
            <a:ext cx="0" cy="4939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1835696" y="5661248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691680" y="5085184"/>
            <a:ext cx="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835696" y="5085184"/>
            <a:ext cx="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979712" y="5085184"/>
            <a:ext cx="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1560" y="170080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QF</a:t>
            </a:r>
            <a:endParaRPr lang="ru-RU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755576" y="5661248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</a:t>
            </a:r>
            <a:endParaRPr lang="ru-RU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11560" y="4509120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КК</a:t>
            </a:r>
            <a:endParaRPr lang="ru-RU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11560" y="314096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КМ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4048" y="4725144"/>
            <a:ext cx="3024336" cy="107721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3. Соединяем выходы тепловых элементов тепловое реле с нагрузкой (в нашем случае это двигатель) </a:t>
            </a:r>
            <a:endParaRPr lang="ru-RU" sz="1600" dirty="0"/>
          </a:p>
        </p:txBody>
      </p:sp>
      <p:sp>
        <p:nvSpPr>
          <p:cNvPr id="40" name="Номер слайда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42" name="Стрелка вверх 41">
            <a:hlinkClick r:id="rId7" action="ppaction://hlinksldjump"/>
          </p:cNvPr>
          <p:cNvSpPr/>
          <p:nvPr/>
        </p:nvSpPr>
        <p:spPr>
          <a:xfrm>
            <a:off x="251520" y="6309320"/>
            <a:ext cx="504056" cy="28803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1909</TotalTime>
  <Words>842</Words>
  <Application>Microsoft Office PowerPoint</Application>
  <PresentationFormat>Экран (4:3)</PresentationFormat>
  <Paragraphs>171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Монтаж схемы нереверсивного магнитного пускателя   ВИРТУАЛЬНАЯ ИНСТРУКЦИОННАЯ КАРТА</vt:lpstr>
      <vt:lpstr>Содержание  Определение магнитного пускателя  Принципиальная схема нереверсивного магнитного пускателя  Обозначение элементов схемы нереверсивного магнитного пускателя  Силовая часть и цепь управления  Монтаж силовой части  Монтаж цепи управления  Окончательный вид монтажа схемы нереверсивного магнитного пускателя  Схема нереверсивного магнитного пускателя с сигнальной лампой  при подключении на 220В.   Схема нереверсивного магнитного пускателя с сигнальной лампой  при подключении на 380В.   Схема нереверсивного магнитного пускателя с управлением с двух мест   Схема включения нереверсивного магнитного пускателя  с управлением из трех и более мест                 </vt:lpstr>
      <vt:lpstr>Слайд 3</vt:lpstr>
      <vt:lpstr>Принципиальная схема нереверсивного магнитного пускателя</vt:lpstr>
      <vt:lpstr>Обозначение элементов схемы нереверсивного магнитного пускателя</vt:lpstr>
      <vt:lpstr>Принципиальная схема нереверсивного магнитного пускателя</vt:lpstr>
      <vt:lpstr>Монтаж силовой части</vt:lpstr>
      <vt:lpstr>Монтаж силовой части</vt:lpstr>
      <vt:lpstr>Монтаж силовой части</vt:lpstr>
      <vt:lpstr>Монтаж силовой части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Монтаж цепи управления</vt:lpstr>
      <vt:lpstr>Окончательный вид монтажа схемы нереверсивного магнитного пускателя </vt:lpstr>
      <vt:lpstr>Схема нереверсивного магнитного пускателя с сигнальной лампой  при подключении на 220В. </vt:lpstr>
      <vt:lpstr> Схема нереверсивного магнитного пускателя с сигнальной лампой при подключении на 380В.  </vt:lpstr>
      <vt:lpstr>  Схема нереверсивного магнитного пускателя  с управлением из двух мест   </vt:lpstr>
      <vt:lpstr>  Схема включения нереверсивного магнитного пускателя  с управлением из двух мест   </vt:lpstr>
      <vt:lpstr>  Схема включения нереверсивного магнитного пускателя  с управлением из двух мест   </vt:lpstr>
      <vt:lpstr>  Схема включения нереверсивного магнитного пускателя  с управлением из двух мест   </vt:lpstr>
      <vt:lpstr>  Схема включения нереверсивного магнитного пускателя  с управлением из трех и более мест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AA.Shkurihin</dc:creator>
  <cp:lastModifiedBy>AA.Shkurihin</cp:lastModifiedBy>
  <cp:revision>137</cp:revision>
  <dcterms:created xsi:type="dcterms:W3CDTF">2021-10-07T03:40:31Z</dcterms:created>
  <dcterms:modified xsi:type="dcterms:W3CDTF">2023-04-26T02:27:36Z</dcterms:modified>
</cp:coreProperties>
</file>