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71" r:id="rId8"/>
    <p:sldId id="261" r:id="rId9"/>
    <p:sldId id="263" r:id="rId10"/>
    <p:sldId id="267" r:id="rId11"/>
    <p:sldId id="264" r:id="rId12"/>
    <p:sldId id="265" r:id="rId13"/>
    <p:sldId id="268" r:id="rId14"/>
    <p:sldId id="266" r:id="rId15"/>
    <p:sldId id="262"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1" d="100"/>
          <a:sy n="31" d="100"/>
        </p:scale>
        <p:origin x="-133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1925D6-AAA2-482B-AF3F-D970FF8F849C}" type="datetimeFigureOut">
              <a:rPr lang="ru-RU" smtClean="0"/>
              <a:t>27.10.2018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361060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1925D6-AAA2-482B-AF3F-D970FF8F849C}" type="datetimeFigureOut">
              <a:rPr lang="ru-RU" smtClean="0"/>
              <a:t>27.10.2018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106849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1925D6-AAA2-482B-AF3F-D970FF8F849C}" type="datetimeFigureOut">
              <a:rPr lang="ru-RU" smtClean="0"/>
              <a:t>27.10.2018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345363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1925D6-AAA2-482B-AF3F-D970FF8F849C}" type="datetimeFigureOut">
              <a:rPr lang="ru-RU" smtClean="0"/>
              <a:t>27.10.2018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225250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1925D6-AAA2-482B-AF3F-D970FF8F849C}" type="datetimeFigureOut">
              <a:rPr lang="ru-RU" smtClean="0"/>
              <a:t>27.10.2018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130097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1925D6-AAA2-482B-AF3F-D970FF8F849C}" type="datetimeFigureOut">
              <a:rPr lang="ru-RU" smtClean="0"/>
              <a:t>27.10.2018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42613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1925D6-AAA2-482B-AF3F-D970FF8F849C}" type="datetimeFigureOut">
              <a:rPr lang="ru-RU" smtClean="0"/>
              <a:t>27.10.2018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140410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1925D6-AAA2-482B-AF3F-D970FF8F849C}" type="datetimeFigureOut">
              <a:rPr lang="ru-RU" smtClean="0"/>
              <a:t>27.10.2018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322141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1925D6-AAA2-482B-AF3F-D970FF8F849C}" type="datetimeFigureOut">
              <a:rPr lang="ru-RU" smtClean="0"/>
              <a:t>27.10.2018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222914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1925D6-AAA2-482B-AF3F-D970FF8F849C}" type="datetimeFigureOut">
              <a:rPr lang="ru-RU" smtClean="0"/>
              <a:t>27.10.2018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105915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1925D6-AAA2-482B-AF3F-D970FF8F849C}" type="datetimeFigureOut">
              <a:rPr lang="ru-RU" smtClean="0"/>
              <a:t>27.10.2018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2561D6-3449-48DA-8779-460418B28411}" type="slidenum">
              <a:rPr lang="ru-RU" smtClean="0"/>
              <a:t>‹#›</a:t>
            </a:fld>
            <a:endParaRPr lang="ru-RU"/>
          </a:p>
        </p:txBody>
      </p:sp>
    </p:spTree>
    <p:extLst>
      <p:ext uri="{BB962C8B-B14F-4D97-AF65-F5344CB8AC3E}">
        <p14:creationId xmlns:p14="http://schemas.microsoft.com/office/powerpoint/2010/main" val="113637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925D6-AAA2-482B-AF3F-D970FF8F849C}" type="datetimeFigureOut">
              <a:rPr lang="ru-RU" smtClean="0"/>
              <a:t>27.10.2018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61D6-3449-48DA-8779-460418B28411}" type="slidenum">
              <a:rPr lang="ru-RU" smtClean="0"/>
              <a:t>‹#›</a:t>
            </a:fld>
            <a:endParaRPr lang="ru-RU"/>
          </a:p>
        </p:txBody>
      </p:sp>
    </p:spTree>
    <p:extLst>
      <p:ext uri="{BB962C8B-B14F-4D97-AF65-F5344CB8AC3E}">
        <p14:creationId xmlns:p14="http://schemas.microsoft.com/office/powerpoint/2010/main" val="261443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470025"/>
          </a:xfrm>
        </p:spPr>
        <p:txBody>
          <a:bodyPr/>
          <a:lstStyle/>
          <a:p>
            <a:r>
              <a:rPr lang="ru-RU" b="1" dirty="0" smtClean="0"/>
              <a:t>Электромонтажные работы</a:t>
            </a:r>
            <a:endParaRPr lang="ru-RU" b="1" dirty="0"/>
          </a:p>
        </p:txBody>
      </p:sp>
      <p:sp>
        <p:nvSpPr>
          <p:cNvPr id="3" name="Подзаголовок 2"/>
          <p:cNvSpPr>
            <a:spLocks noGrp="1"/>
          </p:cNvSpPr>
          <p:nvPr>
            <p:ph type="subTitle"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25045"/>
            <a:ext cx="7653968" cy="380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03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56"/>
            <a:ext cx="8424936" cy="834856"/>
          </a:xfrm>
        </p:spPr>
        <p:txBody>
          <a:bodyPr>
            <a:normAutofit/>
          </a:bodyPr>
          <a:lstStyle/>
          <a:p>
            <a:r>
              <a:rPr lang="ru-RU" dirty="0" smtClean="0"/>
              <a:t>Изолента</a:t>
            </a:r>
            <a:endParaRPr lang="ru-RU" dirty="0"/>
          </a:p>
        </p:txBody>
      </p:sp>
      <p:sp>
        <p:nvSpPr>
          <p:cNvPr id="3" name="Объект 2"/>
          <p:cNvSpPr>
            <a:spLocks noGrp="1"/>
          </p:cNvSpPr>
          <p:nvPr>
            <p:ph idx="1"/>
          </p:nvPr>
        </p:nvSpPr>
        <p:spPr>
          <a:xfrm>
            <a:off x="179512" y="764704"/>
            <a:ext cx="8784976" cy="5040560"/>
          </a:xfrm>
        </p:spPr>
        <p:txBody>
          <a:bodyPr>
            <a:normAutofit/>
          </a:bodyPr>
          <a:lstStyle/>
          <a:p>
            <a:r>
              <a:rPr lang="ru-RU" sz="2050" dirty="0" smtClean="0">
                <a:effectLst/>
              </a:rPr>
              <a:t>Сделать скрутку проводов – это ещё половина дела, очень важно качественно выполнить изоляцию этого места. Для этого служит изолента.</a:t>
            </a:r>
          </a:p>
          <a:p>
            <a:r>
              <a:rPr lang="ru-RU" sz="2050" dirty="0" smtClean="0">
                <a:effectLst/>
              </a:rPr>
              <a:t>Изоляционная лента – специальный материал, предназначенный для изоляции места соединения электрических кабелей и проводов. Это самый распространённый и недорогой изолирующий материал.</a:t>
            </a:r>
          </a:p>
          <a:p>
            <a:r>
              <a:rPr lang="ru-RU" sz="2050" dirty="0" smtClean="0">
                <a:effectLst/>
              </a:rPr>
              <a:t>С помощью разных ее оттенков можно сразу обратить внимание на места повреждения или исправить какой-либо недостаток невидимо для окружающих. Для зеленой, красной, желтой и других поверхностей есть материалы соответствующего цвета. </a:t>
            </a:r>
          </a:p>
          <a:p>
            <a:endParaRPr lang="ru-RU"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355332" cy="241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12" r="8052"/>
          <a:stretch/>
        </p:blipFill>
        <p:spPr bwMode="auto">
          <a:xfrm>
            <a:off x="4920312" y="4113075"/>
            <a:ext cx="3150969" cy="263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25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vert="horz" lIns="91440" tIns="45720" rIns="91440" bIns="45720" rtlCol="0" anchor="ctr">
            <a:normAutofit fontScale="90000"/>
          </a:bodyPr>
          <a:lstStyle/>
          <a:p>
            <a:r>
              <a:rPr lang="ru-RU" sz="4000" dirty="0">
                <a:cs typeface="Arial" pitchFamily="34" charset="0"/>
              </a:rPr>
              <a:t>Параллельная скрутка</a:t>
            </a:r>
            <a:br>
              <a:rPr lang="ru-RU" sz="4000" dirty="0">
                <a:cs typeface="Arial" pitchFamily="34" charset="0"/>
              </a:rPr>
            </a:br>
            <a:endParaRPr lang="ru-RU" sz="4000" dirty="0">
              <a:cs typeface="Arial" pitchFamily="34" charset="0"/>
            </a:endParaRPr>
          </a:p>
        </p:txBody>
      </p:sp>
      <p:pic>
        <p:nvPicPr>
          <p:cNvPr id="8194" name="Picture 2" descr="параллельная скрутка многожильных провод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12" y="3998545"/>
            <a:ext cx="4283515" cy="160307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46981" y="764704"/>
            <a:ext cx="8689515" cy="1477328"/>
          </a:xfrm>
          <a:prstGeom prst="rect">
            <a:avLst/>
          </a:prstGeom>
        </p:spPr>
        <p:txBody>
          <a:bodyPr wrap="square">
            <a:spAutoFit/>
          </a:bodyPr>
          <a:lstStyle/>
          <a:p>
            <a:pPr lvl="0" eaLnBrk="0" fontAlgn="base" hangingPunct="0">
              <a:spcBef>
                <a:spcPct val="0"/>
              </a:spcBef>
              <a:spcAft>
                <a:spcPct val="0"/>
              </a:spcAft>
            </a:pPr>
            <a:r>
              <a:rPr lang="ru-RU" dirty="0">
                <a:solidFill>
                  <a:prstClr val="black"/>
                </a:solidFill>
                <a:latin typeface="Arial" pitchFamily="34" charset="0"/>
                <a:cs typeface="Arial" pitchFamily="34" charset="0"/>
              </a:rPr>
              <a:t>Наиболее простой метод – параллельная скрутка, </a:t>
            </a:r>
          </a:p>
          <a:p>
            <a:pPr lvl="0" eaLnBrk="0" fontAlgn="base" hangingPunct="0">
              <a:spcBef>
                <a:spcPct val="0"/>
              </a:spcBef>
              <a:spcAft>
                <a:spcPct val="0"/>
              </a:spcAft>
            </a:pPr>
            <a:r>
              <a:rPr lang="ru-RU" dirty="0">
                <a:solidFill>
                  <a:prstClr val="black"/>
                </a:solidFill>
                <a:latin typeface="Arial" pitchFamily="34" charset="0"/>
                <a:cs typeface="Arial" pitchFamily="34" charset="0"/>
              </a:rPr>
              <a:t>когда оба зачищенных провода крест на крест накладываются </a:t>
            </a:r>
          </a:p>
          <a:p>
            <a:pPr lvl="0" eaLnBrk="0" fontAlgn="base" hangingPunct="0">
              <a:spcBef>
                <a:spcPct val="0"/>
              </a:spcBef>
              <a:spcAft>
                <a:spcPct val="0"/>
              </a:spcAft>
            </a:pPr>
            <a:r>
              <a:rPr lang="ru-RU" dirty="0">
                <a:solidFill>
                  <a:prstClr val="black"/>
                </a:solidFill>
                <a:latin typeface="Arial" pitchFamily="34" charset="0"/>
                <a:cs typeface="Arial" pitchFamily="34" charset="0"/>
              </a:rPr>
              <a:t>друг на друга в месте зачистки изоляции и одновременно скручиваются. </a:t>
            </a:r>
          </a:p>
          <a:p>
            <a:pPr lvl="0" eaLnBrk="0" fontAlgn="base" hangingPunct="0">
              <a:spcBef>
                <a:spcPct val="0"/>
              </a:spcBef>
              <a:spcAft>
                <a:spcPct val="0"/>
              </a:spcAft>
            </a:pPr>
            <a:r>
              <a:rPr lang="ru-RU" dirty="0">
                <a:solidFill>
                  <a:prstClr val="black"/>
                </a:solidFill>
                <a:latin typeface="Arial" pitchFamily="34" charset="0"/>
                <a:cs typeface="Arial" pitchFamily="34" charset="0"/>
              </a:rPr>
              <a:t>Такое соединение даёт надёжный контакт, но оно будет плохо переносить приложенное усилие на </a:t>
            </a:r>
            <a:r>
              <a:rPr lang="ru-RU" dirty="0" smtClean="0">
                <a:solidFill>
                  <a:prstClr val="black"/>
                </a:solidFill>
                <a:latin typeface="Arial" pitchFamily="34" charset="0"/>
                <a:cs typeface="Arial" pitchFamily="34" charset="0"/>
              </a:rPr>
              <a:t>разрыв и вибрацию.</a:t>
            </a:r>
            <a:endParaRPr lang="ru-RU" dirty="0"/>
          </a:p>
        </p:txBody>
      </p:sp>
      <p:sp>
        <p:nvSpPr>
          <p:cNvPr id="6" name="Прямоугольник 5"/>
          <p:cNvSpPr/>
          <p:nvPr/>
        </p:nvSpPr>
        <p:spPr>
          <a:xfrm>
            <a:off x="330280" y="2276872"/>
            <a:ext cx="8797019" cy="1200329"/>
          </a:xfrm>
          <a:prstGeom prst="rect">
            <a:avLst/>
          </a:prstGeom>
        </p:spPr>
        <p:txBody>
          <a:bodyPr wrap="square">
            <a:spAutoFit/>
          </a:bodyPr>
          <a:lstStyle/>
          <a:p>
            <a:pPr lvl="0" eaLnBrk="0" fontAlgn="base" hangingPunct="0">
              <a:spcBef>
                <a:spcPct val="0"/>
              </a:spcBef>
              <a:spcAft>
                <a:spcPct val="0"/>
              </a:spcAft>
            </a:pPr>
            <a:r>
              <a:rPr lang="ru-RU" dirty="0" smtClean="0">
                <a:solidFill>
                  <a:prstClr val="black"/>
                </a:solidFill>
                <a:latin typeface="Arial" pitchFamily="34" charset="0"/>
                <a:cs typeface="Arial" pitchFamily="34" charset="0"/>
              </a:rPr>
              <a:t>Провода надо </a:t>
            </a:r>
            <a:r>
              <a:rPr lang="ru-RU" dirty="0">
                <a:solidFill>
                  <a:prstClr val="black"/>
                </a:solidFill>
                <a:latin typeface="Arial" pitchFamily="34" charset="0"/>
                <a:cs typeface="Arial" pitchFamily="34" charset="0"/>
              </a:rPr>
              <a:t>зачистить от </a:t>
            </a:r>
            <a:r>
              <a:rPr lang="ru-RU" dirty="0" smtClean="0">
                <a:solidFill>
                  <a:prstClr val="black"/>
                </a:solidFill>
                <a:latin typeface="Arial" pitchFamily="34" charset="0"/>
                <a:cs typeface="Arial" pitchFamily="34" charset="0"/>
              </a:rPr>
              <a:t>изоляции. Затем скрутить провода. </a:t>
            </a:r>
          </a:p>
          <a:p>
            <a:pPr lvl="0" eaLnBrk="0" fontAlgn="base" hangingPunct="0">
              <a:spcBef>
                <a:spcPct val="0"/>
              </a:spcBef>
              <a:spcAft>
                <a:spcPct val="0"/>
              </a:spcAft>
            </a:pPr>
            <a:endParaRPr lang="ru-RU" dirty="0">
              <a:solidFill>
                <a:prstClr val="black"/>
              </a:solidFill>
              <a:latin typeface="Arial" pitchFamily="34" charset="0"/>
              <a:cs typeface="Arial" pitchFamily="34" charset="0"/>
            </a:endParaRPr>
          </a:p>
          <a:p>
            <a:pPr lvl="0" eaLnBrk="0" fontAlgn="base" hangingPunct="0">
              <a:spcBef>
                <a:spcPct val="0"/>
              </a:spcBef>
              <a:spcAft>
                <a:spcPct val="0"/>
              </a:spcAft>
            </a:pPr>
            <a:r>
              <a:rPr lang="ru-RU" dirty="0" smtClean="0">
                <a:solidFill>
                  <a:prstClr val="black"/>
                </a:solidFill>
                <a:latin typeface="Arial" pitchFamily="34" charset="0"/>
                <a:cs typeface="Arial" pitchFamily="34" charset="0"/>
              </a:rPr>
              <a:t>Преимущество </a:t>
            </a:r>
            <a:r>
              <a:rPr lang="ru-RU" dirty="0">
                <a:solidFill>
                  <a:prstClr val="black"/>
                </a:solidFill>
                <a:latin typeface="Arial" pitchFamily="34" charset="0"/>
                <a:cs typeface="Arial" pitchFamily="34" charset="0"/>
              </a:rPr>
              <a:t>параллельной скрутки состоит </a:t>
            </a:r>
            <a:r>
              <a:rPr lang="ru-RU" dirty="0" smtClean="0">
                <a:solidFill>
                  <a:prstClr val="black"/>
                </a:solidFill>
                <a:latin typeface="Arial" pitchFamily="34" charset="0"/>
                <a:cs typeface="Arial" pitchFamily="34" charset="0"/>
              </a:rPr>
              <a:t>в </a:t>
            </a:r>
            <a:r>
              <a:rPr lang="ru-RU" dirty="0">
                <a:solidFill>
                  <a:prstClr val="black"/>
                </a:solidFill>
                <a:latin typeface="Arial" pitchFamily="34" charset="0"/>
                <a:cs typeface="Arial" pitchFamily="34" charset="0"/>
              </a:rPr>
              <a:t>том, </a:t>
            </a:r>
            <a:r>
              <a:rPr lang="ru-RU" dirty="0" smtClean="0">
                <a:solidFill>
                  <a:prstClr val="black"/>
                </a:solidFill>
                <a:latin typeface="Arial" pitchFamily="34" charset="0"/>
                <a:cs typeface="Arial" pitchFamily="34" charset="0"/>
              </a:rPr>
              <a:t>что </a:t>
            </a:r>
            <a:r>
              <a:rPr lang="ru-RU" dirty="0">
                <a:solidFill>
                  <a:prstClr val="black"/>
                </a:solidFill>
                <a:latin typeface="Arial" pitchFamily="34" charset="0"/>
                <a:cs typeface="Arial" pitchFamily="34" charset="0"/>
              </a:rPr>
              <a:t>её можно применять для соединения одновременно более чем двух проводов</a:t>
            </a:r>
            <a:r>
              <a:rPr lang="ru-RU" dirty="0" smtClean="0">
                <a:solidFill>
                  <a:prstClr val="black"/>
                </a:solidFill>
                <a:latin typeface="Arial" pitchFamily="34" charset="0"/>
                <a:cs typeface="Arial" pitchFamily="34" charset="0"/>
              </a:rPr>
              <a:t>.</a:t>
            </a:r>
            <a:endParaRPr lang="ru-RU" sz="1600" dirty="0">
              <a:solidFill>
                <a:prstClr val="black"/>
              </a:solidFill>
              <a:latin typeface="Arial" pitchFamily="34" charset="0"/>
              <a:cs typeface="Arial" pitchFamily="34" charset="0"/>
            </a:endParaRPr>
          </a:p>
        </p:txBody>
      </p:sp>
      <p:pic>
        <p:nvPicPr>
          <p:cNvPr id="8196" name="Picture 4" descr="https://tapoc.trbo.yandex.net/tapoc_secure_proxy/346553a6273222913ca42c460e39e16e?url=http%3A%2F%2Fcassuspro.ru%2Fwp-content%2Fuploads%2F2015%2F06%2Fprostaya-skrutka.jpg"/>
          <p:cNvPicPr>
            <a:picLocks noChangeAspect="1" noChangeArrowheads="1"/>
          </p:cNvPicPr>
          <p:nvPr/>
        </p:nvPicPr>
        <p:blipFill rotWithShape="1">
          <a:blip r:embed="rId3">
            <a:extLst>
              <a:ext uri="{28A0092B-C50C-407E-A947-70E740481C1C}">
                <a14:useLocalDpi xmlns:a14="http://schemas.microsoft.com/office/drawing/2010/main" val="0"/>
              </a:ext>
            </a:extLst>
          </a:blip>
          <a:srcRect l="33859" r="27944" b="24011"/>
          <a:stretch/>
        </p:blipFill>
        <p:spPr bwMode="auto">
          <a:xfrm>
            <a:off x="4676027" y="3998544"/>
            <a:ext cx="4095045" cy="223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5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800687"/>
            <a:ext cx="8266576" cy="3785652"/>
          </a:xfrm>
          <a:prstGeom prst="rect">
            <a:avLst/>
          </a:prstGeom>
        </p:spPr>
        <p:txBody>
          <a:bodyPr wrap="square">
            <a:spAutoFit/>
          </a:bodyPr>
          <a:lstStyle/>
          <a:p>
            <a:pPr marL="342900" indent="-342900">
              <a:buFont typeface="Arial" pitchFamily="34" charset="0"/>
              <a:buChar char="•"/>
            </a:pPr>
            <a:r>
              <a:rPr lang="ru-RU" sz="2400" dirty="0" smtClean="0">
                <a:effectLst/>
              </a:rPr>
              <a:t>При последовательном способе каждый соединяемый проводок навивается на другой. Надёжность и контакт у такого соединения будут оптимальными, но применять эту скрутку можно лишь для двух проводов, не более.</a:t>
            </a:r>
          </a:p>
          <a:p>
            <a:pPr marL="342900" indent="-342900">
              <a:buFont typeface="Arial" pitchFamily="34" charset="0"/>
              <a:buChar char="•"/>
            </a:pPr>
            <a:r>
              <a:rPr lang="ru-RU" sz="2400" dirty="0" smtClean="0">
                <a:effectLst/>
              </a:rPr>
              <a:t>Зачищенные жилы сложите крест на крест друг на друга приблизительно посередине оголённого участка и начинайте закручивать. Один провод обходит вокруг другого провода, точно также второй провод намотайте вокруг первого.</a:t>
            </a:r>
          </a:p>
          <a:p>
            <a:endParaRPr lang="ru-RU" sz="2400" dirty="0">
              <a:effectLst/>
            </a:endParaRPr>
          </a:p>
        </p:txBody>
      </p:sp>
      <p:pic>
        <p:nvPicPr>
          <p:cNvPr id="10244" name="Picture 4" descr="https://tapoc.trbo.yandex.net/tapoc_secure_proxy/346553a6273222913ca42c460e39e16e?url=http%3A%2F%2Fcassuspro.ru%2Fwp-content%2Fuploads%2F2015%2F06%2Fprostaya-skrutka.jpg"/>
          <p:cNvPicPr>
            <a:picLocks noChangeAspect="1" noChangeArrowheads="1"/>
          </p:cNvPicPr>
          <p:nvPr/>
        </p:nvPicPr>
        <p:blipFill rotWithShape="1">
          <a:blip r:embed="rId2">
            <a:extLst>
              <a:ext uri="{28A0092B-C50C-407E-A947-70E740481C1C}">
                <a14:useLocalDpi xmlns:a14="http://schemas.microsoft.com/office/drawing/2010/main" val="0"/>
              </a:ext>
            </a:extLst>
          </a:blip>
          <a:srcRect r="69118" b="18617"/>
          <a:stretch/>
        </p:blipFill>
        <p:spPr bwMode="auto">
          <a:xfrm>
            <a:off x="4256081" y="4198994"/>
            <a:ext cx="4478039" cy="265900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40460" y="31246"/>
            <a:ext cx="7263079" cy="769441"/>
          </a:xfrm>
          <a:prstGeom prst="rect">
            <a:avLst/>
          </a:prstGeom>
        </p:spPr>
        <p:txBody>
          <a:bodyPr vert="horz" lIns="91440" tIns="45720" rIns="91440" bIns="45720" rtlCol="0" anchor="ctr">
            <a:normAutofit fontScale="97500"/>
          </a:bodyPr>
          <a:lstStyle/>
          <a:p>
            <a:pPr algn="ctr">
              <a:spcBef>
                <a:spcPct val="0"/>
              </a:spcBef>
            </a:pPr>
            <a:r>
              <a:rPr lang="ru-RU" sz="4000" dirty="0">
                <a:latin typeface="+mj-lt"/>
                <a:ea typeface="+mj-ea"/>
                <a:cs typeface="Arial" pitchFamily="34" charset="0"/>
              </a:rPr>
              <a:t>Последовательная скрутка</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4985"/>
            <a:ext cx="3456384" cy="207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79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5647"/>
            <a:ext cx="8229600" cy="706090"/>
          </a:xfrm>
        </p:spPr>
        <p:txBody>
          <a:bodyPr>
            <a:normAutofit fontScale="90000"/>
          </a:bodyPr>
          <a:lstStyle/>
          <a:p>
            <a:r>
              <a:rPr lang="ru-RU" dirty="0" smtClean="0"/>
              <a:t>Бандажная скрутка</a:t>
            </a:r>
            <a:endParaRPr lang="ru-RU" dirty="0"/>
          </a:p>
        </p:txBody>
      </p:sp>
      <p:sp>
        <p:nvSpPr>
          <p:cNvPr id="3" name="Объект 2"/>
          <p:cNvSpPr>
            <a:spLocks noGrp="1"/>
          </p:cNvSpPr>
          <p:nvPr>
            <p:ph idx="1"/>
          </p:nvPr>
        </p:nvSpPr>
        <p:spPr>
          <a:xfrm>
            <a:off x="395536" y="908720"/>
            <a:ext cx="8229600" cy="4525963"/>
          </a:xfrm>
        </p:spPr>
        <p:txBody>
          <a:bodyPr>
            <a:normAutofit/>
          </a:bodyPr>
          <a:lstStyle/>
          <a:p>
            <a:r>
              <a:rPr lang="ru-RU" sz="2400" dirty="0" smtClean="0"/>
              <a:t>Используется </a:t>
            </a:r>
            <a:r>
              <a:rPr lang="ru-RU" sz="2400" dirty="0"/>
              <a:t>при соединении проводов большого сечения. Для этого зачищенные соединенные участки сращиваемых проводов плотно обматываются отдельным проводником такого же или меньшего диаметра.</a:t>
            </a:r>
          </a:p>
        </p:txBody>
      </p:sp>
      <p:pic>
        <p:nvPicPr>
          <p:cNvPr id="133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536" y="2580086"/>
            <a:ext cx="4297864" cy="396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374" y="2906332"/>
            <a:ext cx="3311748" cy="331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39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15416"/>
            <a:ext cx="8686800" cy="1143000"/>
          </a:xfrm>
        </p:spPr>
        <p:txBody>
          <a:bodyPr vert="horz" lIns="91440" tIns="45720" rIns="91440" bIns="45720" rtlCol="0" anchor="ctr">
            <a:normAutofit/>
          </a:bodyPr>
          <a:lstStyle/>
          <a:p>
            <a:r>
              <a:rPr lang="ru-RU" sz="3600" dirty="0"/>
              <a:t>Скручивание многожильных </a:t>
            </a:r>
            <a:r>
              <a:rPr lang="ru-RU" sz="3600" dirty="0" smtClean="0"/>
              <a:t>проводов</a:t>
            </a:r>
            <a:endParaRPr lang="ru-RU" sz="36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018"/>
          <a:stretch/>
        </p:blipFill>
        <p:spPr bwMode="auto">
          <a:xfrm>
            <a:off x="4280984" y="4365104"/>
            <a:ext cx="3600400" cy="230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79512" y="548680"/>
            <a:ext cx="8964488" cy="1185453"/>
          </a:xfrm>
          <a:prstGeom prst="rect">
            <a:avLst/>
          </a:prstGeom>
        </p:spPr>
        <p:txBody>
          <a:bodyPr wrap="square">
            <a:spAutoFit/>
          </a:bodyPr>
          <a:lstStyle/>
          <a:p>
            <a:pPr>
              <a:lnSpc>
                <a:spcPct val="115000"/>
              </a:lnSpc>
              <a:spcAft>
                <a:spcPts val="1500"/>
              </a:spcAft>
            </a:pPr>
            <a:r>
              <a:rPr lang="ru-RU" sz="2100" dirty="0"/>
              <a:t>Можно применить предыдущие описания работ для таких жил, но это не даст </a:t>
            </a:r>
            <a:r>
              <a:rPr lang="ru-RU" sz="2100" dirty="0" smtClean="0"/>
              <a:t>надежного механического контакта. Поэтому поступают следующим образом:</a:t>
            </a:r>
          </a:p>
        </p:txBody>
      </p:sp>
      <p:sp>
        <p:nvSpPr>
          <p:cNvPr id="8" name="Прямоугольник 7"/>
          <p:cNvSpPr/>
          <p:nvPr/>
        </p:nvSpPr>
        <p:spPr>
          <a:xfrm>
            <a:off x="222644" y="4507302"/>
            <a:ext cx="3053212" cy="2322174"/>
          </a:xfrm>
          <a:prstGeom prst="rect">
            <a:avLst/>
          </a:prstGeom>
        </p:spPr>
        <p:txBody>
          <a:bodyPr wrap="square">
            <a:spAutoFit/>
          </a:bodyPr>
          <a:lstStyle/>
          <a:p>
            <a:pPr marL="342900" lvl="0" indent="-342900">
              <a:lnSpc>
                <a:spcPct val="115000"/>
              </a:lnSpc>
              <a:buSzPts val="1000"/>
              <a:buFont typeface="Symbol"/>
              <a:buChar char=""/>
              <a:tabLst>
                <a:tab pos="457200" algn="l"/>
              </a:tabLst>
            </a:pPr>
            <a:r>
              <a:rPr lang="ru-RU" sz="2100" dirty="0">
                <a:solidFill>
                  <a:prstClr val="black"/>
                </a:solidFill>
              </a:rPr>
              <a:t>в конце две «косы» полученные из четырех, сплетаются в одну цельную скрутку  и в итоге получается надежная скрутка</a:t>
            </a:r>
            <a:r>
              <a:rPr lang="ru-RU" sz="2000" dirty="0">
                <a:solidFill>
                  <a:prstClr val="black"/>
                </a:solidFill>
              </a:rPr>
              <a:t>.</a:t>
            </a:r>
          </a:p>
        </p:txBody>
      </p:sp>
      <p:pic>
        <p:nvPicPr>
          <p:cNvPr id="1229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33414" y="2482261"/>
            <a:ext cx="3295540" cy="185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1520" y="2780928"/>
            <a:ext cx="3600400" cy="1708160"/>
          </a:xfrm>
          <a:prstGeom prst="rect">
            <a:avLst/>
          </a:prstGeom>
        </p:spPr>
        <p:txBody>
          <a:bodyPr wrap="square">
            <a:spAutoFit/>
          </a:bodyPr>
          <a:lstStyle/>
          <a:p>
            <a:pPr marL="342900" lvl="0" indent="-342900">
              <a:buSzPts val="1000"/>
              <a:buFont typeface="Symbol"/>
              <a:buChar char=""/>
              <a:tabLst>
                <a:tab pos="457200" algn="l"/>
              </a:tabLst>
            </a:pPr>
            <a:r>
              <a:rPr lang="ru-RU" sz="2100" dirty="0" smtClean="0">
                <a:solidFill>
                  <a:prstClr val="black"/>
                </a:solidFill>
              </a:rPr>
              <a:t>провода </a:t>
            </a:r>
            <a:r>
              <a:rPr lang="ru-RU" sz="2100" dirty="0">
                <a:solidFill>
                  <a:prstClr val="black"/>
                </a:solidFill>
              </a:rPr>
              <a:t>накладываются один на другой и скручиваются по одной косичке из каждого провода между собой</a:t>
            </a:r>
          </a:p>
        </p:txBody>
      </p:sp>
      <p:sp>
        <p:nvSpPr>
          <p:cNvPr id="10" name="Прямоугольник 9"/>
          <p:cNvSpPr/>
          <p:nvPr/>
        </p:nvSpPr>
        <p:spPr>
          <a:xfrm>
            <a:off x="222644" y="1734133"/>
            <a:ext cx="8669836" cy="1384995"/>
          </a:xfrm>
          <a:prstGeom prst="rect">
            <a:avLst/>
          </a:prstGeom>
        </p:spPr>
        <p:txBody>
          <a:bodyPr wrap="square">
            <a:spAutoFit/>
          </a:bodyPr>
          <a:lstStyle/>
          <a:p>
            <a:pPr marL="342900" lvl="0" indent="-342900">
              <a:buFont typeface="Arial" pitchFamily="34" charset="0"/>
              <a:buChar char="•"/>
            </a:pPr>
            <a:r>
              <a:rPr lang="ru-RU" sz="2100" dirty="0" smtClean="0">
                <a:solidFill>
                  <a:prstClr val="black"/>
                </a:solidFill>
              </a:rPr>
              <a:t>Многожильные </a:t>
            </a:r>
            <a:r>
              <a:rPr lang="ru-RU" sz="2100" dirty="0">
                <a:solidFill>
                  <a:prstClr val="black"/>
                </a:solidFill>
              </a:rPr>
              <a:t>провода </a:t>
            </a:r>
            <a:r>
              <a:rPr lang="ru-RU" sz="2100" dirty="0" err="1">
                <a:solidFill>
                  <a:prstClr val="black"/>
                </a:solidFill>
              </a:rPr>
              <a:t>распушиваются</a:t>
            </a:r>
            <a:r>
              <a:rPr lang="ru-RU" sz="2100" dirty="0">
                <a:solidFill>
                  <a:prstClr val="black"/>
                </a:solidFill>
              </a:rPr>
              <a:t> (жилы разводятся по сторонам) и делятся на две «косички». Можно сделать и несколько косичек.</a:t>
            </a:r>
          </a:p>
          <a:p>
            <a:pPr marL="342900" indent="-342900">
              <a:buFont typeface="Arial" pitchFamily="34" charset="0"/>
              <a:buChar char="•"/>
            </a:pPr>
            <a:endParaRPr lang="ru-RU" sz="2100" dirty="0">
              <a:solidFill>
                <a:prstClr val="black"/>
              </a:solidFill>
            </a:endParaRPr>
          </a:p>
        </p:txBody>
      </p:sp>
    </p:spTree>
    <p:extLst>
      <p:ext uri="{BB962C8B-B14F-4D97-AF65-F5344CB8AC3E}">
        <p14:creationId xmlns:p14="http://schemas.microsoft.com/office/powerpoint/2010/main" val="321573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465"/>
            <a:ext cx="8229600" cy="1143000"/>
          </a:xfrm>
        </p:spPr>
        <p:txBody>
          <a:bodyPr>
            <a:normAutofit/>
          </a:bodyPr>
          <a:lstStyle/>
          <a:p>
            <a:r>
              <a:rPr lang="ru-RU" sz="4000" dirty="0" smtClean="0"/>
              <a:t>Соединение ПАЙКОЙ</a:t>
            </a:r>
            <a:endParaRPr lang="ru-RU" sz="4000" dirty="0"/>
          </a:p>
        </p:txBody>
      </p:sp>
      <p:sp>
        <p:nvSpPr>
          <p:cNvPr id="3" name="Объект 2"/>
          <p:cNvSpPr>
            <a:spLocks noGrp="1"/>
          </p:cNvSpPr>
          <p:nvPr>
            <p:ph idx="1"/>
          </p:nvPr>
        </p:nvSpPr>
        <p:spPr>
          <a:xfrm>
            <a:off x="457200" y="980728"/>
            <a:ext cx="8527008" cy="5145435"/>
          </a:xfrm>
        </p:spPr>
        <p:txBody>
          <a:bodyPr>
            <a:normAutofit/>
          </a:bodyPr>
          <a:lstStyle/>
          <a:p>
            <a:pPr marL="0" indent="0">
              <a:buNone/>
            </a:pPr>
            <a:r>
              <a:rPr lang="ru-RU" sz="2000" b="1" dirty="0" smtClean="0"/>
              <a:t>Пайка </a:t>
            </a:r>
            <a:r>
              <a:rPr lang="ru-RU" sz="2000" dirty="0" smtClean="0"/>
              <a:t>– это процесс соединения деталей или частей расплавленным металлом – </a:t>
            </a:r>
            <a:r>
              <a:rPr lang="ru-RU" sz="2000" b="1" dirty="0"/>
              <a:t>ПРИПОЕМ</a:t>
            </a:r>
            <a:r>
              <a:rPr lang="ru-RU" sz="2000" dirty="0" smtClean="0"/>
              <a:t>. В качестве припоя используют сплав свинца  оловом. </a:t>
            </a:r>
            <a:endParaRPr lang="ru-RU" sz="2000" dirty="0"/>
          </a:p>
          <a:p>
            <a:pPr marL="0" indent="0">
              <a:buNone/>
            </a:pPr>
            <a:r>
              <a:rPr lang="ru-RU" sz="2000" dirty="0" smtClean="0"/>
              <a:t>Плавку осуществляют с помощью паяльника. Каждый паяльник рассчитан на определённое напряжение 220,127,42,36 и 12В.</a:t>
            </a:r>
          </a:p>
          <a:p>
            <a:pPr marL="0" indent="0">
              <a:buNone/>
            </a:pPr>
            <a:r>
              <a:rPr lang="ru-RU" sz="2000" dirty="0" smtClean="0"/>
              <a:t>Чтобы произвести пайку места соединения  зачищают наждачной бумагой или напильником. Чтобы во время паяния не образовывалось плёнки, снижающей прочность соединения, используют канифоль – вещество , получаемое из смолы деревьев хвойных пород.</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209" y="4005064"/>
            <a:ext cx="355881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78" y="5235687"/>
            <a:ext cx="1730286" cy="114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916660"/>
            <a:ext cx="3692128" cy="276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85870" y="6366011"/>
            <a:ext cx="1155701" cy="369332"/>
          </a:xfrm>
          <a:prstGeom prst="rect">
            <a:avLst/>
          </a:prstGeom>
        </p:spPr>
        <p:txBody>
          <a:bodyPr wrap="none">
            <a:spAutoFit/>
          </a:bodyPr>
          <a:lstStyle/>
          <a:p>
            <a:r>
              <a:rPr lang="ru-RU" dirty="0" smtClean="0"/>
              <a:t>Канифоль</a:t>
            </a:r>
            <a:endParaRPr lang="ru-RU"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955" t="15693" r="5948" b="4250"/>
          <a:stretch/>
        </p:blipFill>
        <p:spPr bwMode="auto">
          <a:xfrm>
            <a:off x="3008616" y="5229200"/>
            <a:ext cx="1800201" cy="113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3437272" y="6319058"/>
            <a:ext cx="942887" cy="369332"/>
          </a:xfrm>
          <a:prstGeom prst="rect">
            <a:avLst/>
          </a:prstGeom>
        </p:spPr>
        <p:txBody>
          <a:bodyPr wrap="none">
            <a:spAutoFit/>
          </a:bodyPr>
          <a:lstStyle/>
          <a:p>
            <a:r>
              <a:rPr lang="ru-RU" dirty="0" smtClean="0"/>
              <a:t>Припой</a:t>
            </a:r>
            <a:endParaRPr lang="ru-RU" dirty="0"/>
          </a:p>
        </p:txBody>
      </p:sp>
    </p:spTree>
    <p:extLst>
      <p:ext uri="{BB962C8B-B14F-4D97-AF65-F5344CB8AC3E}">
        <p14:creationId xmlns:p14="http://schemas.microsoft.com/office/powerpoint/2010/main" val="242866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Клеммное</a:t>
            </a:r>
            <a:r>
              <a:rPr lang="ru-RU" b="1" dirty="0" smtClean="0"/>
              <a:t> соединение</a:t>
            </a:r>
            <a:endParaRPr lang="ru-RU" dirty="0"/>
          </a:p>
        </p:txBody>
      </p:sp>
      <p:sp>
        <p:nvSpPr>
          <p:cNvPr id="3" name="Объект 2"/>
          <p:cNvSpPr>
            <a:spLocks noGrp="1"/>
          </p:cNvSpPr>
          <p:nvPr>
            <p:ph idx="1"/>
          </p:nvPr>
        </p:nvSpPr>
        <p:spPr>
          <a:xfrm>
            <a:off x="251520" y="1268760"/>
            <a:ext cx="8640960" cy="4857403"/>
          </a:xfrm>
        </p:spPr>
        <p:txBody>
          <a:bodyPr>
            <a:normAutofit/>
          </a:bodyPr>
          <a:lstStyle/>
          <a:p>
            <a:r>
              <a:rPr lang="ru-RU" sz="2400" dirty="0" smtClean="0"/>
              <a:t>Использование этого варианта </a:t>
            </a:r>
            <a:r>
              <a:rPr lang="ru-RU" sz="2400" dirty="0" smtClean="0"/>
              <a:t>и является </a:t>
            </a:r>
            <a:r>
              <a:rPr lang="ru-RU" sz="2400" dirty="0" smtClean="0"/>
              <a:t>самым востребованным из-за минимальных затрат труда на монтаж и соответствия всем стандартам. Отдельным преимуществом является возможность соединения проводов разного сечения и материала. Для этого соединения используются КЛЕММНИКИ. </a:t>
            </a:r>
          </a:p>
          <a:p>
            <a:r>
              <a:rPr lang="ru-RU" sz="2400" dirty="0" err="1" smtClean="0"/>
              <a:t>Клеммные</a:t>
            </a:r>
            <a:r>
              <a:rPr lang="ru-RU" sz="2400" dirty="0" smtClean="0"/>
              <a:t> зажимы позволяют исключить контакт проводов из различных материалов в соединении проводов и с поверхностями.</a:t>
            </a:r>
          </a:p>
          <a:p>
            <a:endParaRPr lang="ru-RU"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3" y="4673477"/>
            <a:ext cx="9086502" cy="224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46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91264" cy="2629201"/>
          </a:xfrm>
        </p:spPr>
        <p:txBody>
          <a:bodyPr/>
          <a:lstStyle/>
          <a:p>
            <a:pPr marL="0" indent="0" algn="ctr">
              <a:buNone/>
            </a:pPr>
            <a:r>
              <a:rPr lang="ru-RU" b="1" dirty="0" smtClean="0">
                <a:solidFill>
                  <a:srgbClr val="FF0000"/>
                </a:solidFill>
                <a:effectLst>
                  <a:outerShdw blurRad="38100" dist="38100" dir="2700000" algn="tl">
                    <a:srgbClr val="000000">
                      <a:alpha val="43137"/>
                    </a:srgbClr>
                  </a:outerShdw>
                </a:effectLst>
              </a:rPr>
              <a:t>Электромонтаж — это установка в помещении новых электрических сетей.</a:t>
            </a:r>
          </a:p>
          <a:p>
            <a:pPr marL="0" indent="0">
              <a:buNone/>
            </a:pPr>
            <a:r>
              <a:rPr lang="ru-RU" dirty="0" smtClean="0"/>
              <a:t>Электромонтаж состоит из трех последовательных шагов:</a:t>
            </a:r>
            <a:br>
              <a:rPr lang="ru-RU" dirty="0" smtClean="0"/>
            </a:br>
            <a:endParaRPr lang="ru-RU" dirty="0" smtClean="0"/>
          </a:p>
        </p:txBody>
      </p:sp>
      <p:sp>
        <p:nvSpPr>
          <p:cNvPr id="4" name="Прямоугольник 3"/>
          <p:cNvSpPr/>
          <p:nvPr/>
        </p:nvSpPr>
        <p:spPr>
          <a:xfrm>
            <a:off x="179512" y="2708920"/>
            <a:ext cx="4572000" cy="3243965"/>
          </a:xfrm>
          <a:prstGeom prst="rect">
            <a:avLst/>
          </a:prstGeom>
        </p:spPr>
        <p:txBody>
          <a:bodyPr>
            <a:spAutoFit/>
          </a:bodyPr>
          <a:lstStyle/>
          <a:p>
            <a:pPr marL="342900" lvl="0" indent="-342900">
              <a:spcBef>
                <a:spcPct val="20000"/>
              </a:spcBef>
              <a:buFont typeface="Arial" pitchFamily="34" charset="0"/>
              <a:buChar char="•"/>
            </a:pPr>
            <a:r>
              <a:rPr lang="ru-RU" sz="3200" dirty="0">
                <a:solidFill>
                  <a:prstClr val="black"/>
                </a:solidFill>
              </a:rPr>
              <a:t>Подготовительные работы</a:t>
            </a:r>
          </a:p>
          <a:p>
            <a:pPr marL="342900" lvl="0" indent="-342900">
              <a:spcBef>
                <a:spcPct val="20000"/>
              </a:spcBef>
              <a:buFont typeface="Arial" pitchFamily="34" charset="0"/>
              <a:buChar char="•"/>
            </a:pPr>
            <a:r>
              <a:rPr lang="ru-RU" sz="3200" dirty="0">
                <a:solidFill>
                  <a:prstClr val="black"/>
                </a:solidFill>
              </a:rPr>
              <a:t>Монтаж и тестирование</a:t>
            </a:r>
          </a:p>
          <a:p>
            <a:pPr marL="342900" lvl="0" indent="-342900">
              <a:spcBef>
                <a:spcPct val="20000"/>
              </a:spcBef>
              <a:buFont typeface="Arial" pitchFamily="34" charset="0"/>
              <a:buChar char="•"/>
            </a:pPr>
            <a:r>
              <a:rPr lang="ru-RU" sz="3200" dirty="0">
                <a:solidFill>
                  <a:prstClr val="black"/>
                </a:solidFill>
              </a:rPr>
              <a:t>Установка электрооборудования</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94" y="4426906"/>
            <a:ext cx="3710589" cy="230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4000"/>
          <a:stretch/>
        </p:blipFill>
        <p:spPr bwMode="auto">
          <a:xfrm>
            <a:off x="5724128" y="1864572"/>
            <a:ext cx="3085155" cy="246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72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4130590" cy="3456384"/>
          </a:xfrm>
        </p:spPr>
        <p:txBody>
          <a:bodyPr>
            <a:noAutofit/>
          </a:bodyPr>
          <a:lstStyle/>
          <a:p>
            <a:pPr marL="0" indent="0">
              <a:buNone/>
            </a:pPr>
            <a:r>
              <a:rPr lang="ru-RU" sz="2800" dirty="0">
                <a:solidFill>
                  <a:prstClr val="black"/>
                </a:solidFill>
              </a:rPr>
              <a:t>Для проведения электромонтажных работ требуются серьезные теоретические знания, практические навыки и специальное оборудование и инструмент.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118" y="548680"/>
            <a:ext cx="438271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3789040"/>
            <a:ext cx="8461481" cy="2825389"/>
          </a:xfrm>
          <a:prstGeom prst="rect">
            <a:avLst/>
          </a:prstGeom>
        </p:spPr>
        <p:txBody>
          <a:bodyPr wrap="square">
            <a:spAutoFit/>
          </a:bodyPr>
          <a:lstStyle/>
          <a:p>
            <a:pPr lvl="0">
              <a:spcBef>
                <a:spcPct val="20000"/>
              </a:spcBef>
            </a:pPr>
            <a:r>
              <a:rPr lang="ru-RU" sz="2800" dirty="0">
                <a:solidFill>
                  <a:prstClr val="black"/>
                </a:solidFill>
              </a:rPr>
              <a:t>Неправильные действия с электричеством опасны для жизни и здоровья, могут привести к возгоранию. </a:t>
            </a:r>
            <a:endParaRPr lang="ru-RU" sz="2800" dirty="0" smtClean="0">
              <a:solidFill>
                <a:prstClr val="black"/>
              </a:solidFill>
            </a:endParaRPr>
          </a:p>
          <a:p>
            <a:pPr lvl="0">
              <a:spcBef>
                <a:spcPct val="20000"/>
              </a:spcBef>
            </a:pPr>
            <a:r>
              <a:rPr lang="ru-RU" sz="2800" dirty="0" smtClean="0">
                <a:solidFill>
                  <a:prstClr val="black"/>
                </a:solidFill>
              </a:rPr>
              <a:t>Поэтому </a:t>
            </a:r>
            <a:r>
              <a:rPr lang="ru-RU" sz="2800" dirty="0">
                <a:solidFill>
                  <a:prstClr val="black"/>
                </a:solidFill>
              </a:rPr>
              <a:t>лучше обращаться к профессионалам, которые всегда точно знают правила электромонтажа и что входит в электромонтажные работы.</a:t>
            </a:r>
            <a:r>
              <a:rPr lang="ru-RU" sz="3200" dirty="0">
                <a:solidFill>
                  <a:prstClr val="black"/>
                </a:solidFill>
              </a:rPr>
              <a:t/>
            </a:r>
            <a:br>
              <a:rPr lang="ru-RU" sz="3200" dirty="0">
                <a:solidFill>
                  <a:prstClr val="black"/>
                </a:solidFill>
              </a:rPr>
            </a:br>
            <a:endParaRPr lang="ru-RU" sz="3200" dirty="0">
              <a:solidFill>
                <a:prstClr val="black"/>
              </a:solidFill>
            </a:endParaRPr>
          </a:p>
        </p:txBody>
      </p:sp>
    </p:spTree>
    <p:extLst>
      <p:ext uri="{BB962C8B-B14F-4D97-AF65-F5344CB8AC3E}">
        <p14:creationId xmlns:p14="http://schemas.microsoft.com/office/powerpoint/2010/main" val="368161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Профессия - электрик</a:t>
            </a:r>
            <a:r>
              <a:rPr lang="ru-RU" dirty="0" smtClean="0"/>
              <a:t/>
            </a:r>
            <a:br>
              <a:rPr lang="ru-RU" dirty="0" smtClean="0"/>
            </a:br>
            <a:endParaRPr lang="ru-RU" dirty="0"/>
          </a:p>
        </p:txBody>
      </p:sp>
      <p:sp>
        <p:nvSpPr>
          <p:cNvPr id="3" name="Объект 2"/>
          <p:cNvSpPr>
            <a:spLocks noGrp="1"/>
          </p:cNvSpPr>
          <p:nvPr>
            <p:ph idx="1"/>
          </p:nvPr>
        </p:nvSpPr>
        <p:spPr>
          <a:xfrm>
            <a:off x="323528" y="836712"/>
            <a:ext cx="8568952" cy="5544616"/>
          </a:xfrm>
        </p:spPr>
        <p:txBody>
          <a:bodyPr>
            <a:noAutofit/>
          </a:bodyPr>
          <a:lstStyle/>
          <a:p>
            <a:pPr marL="0" indent="0">
              <a:buNone/>
            </a:pPr>
            <a:r>
              <a:rPr lang="ru-RU" sz="2400" b="1" dirty="0" smtClean="0"/>
              <a:t>Описание профессии: </a:t>
            </a:r>
            <a:r>
              <a:rPr lang="ru-RU" sz="2400" dirty="0" smtClean="0"/>
              <a:t>Это специалист, занимающийся монтажом, ремонтом и обслуживанием бытового и промышленного электрооборудования.</a:t>
            </a:r>
          </a:p>
          <a:p>
            <a:pPr marL="0" indent="0">
              <a:buNone/>
            </a:pPr>
            <a:r>
              <a:rPr lang="ru-RU" sz="2400" dirty="0" smtClean="0"/>
              <a:t>Именно его вызывают, когда искрит розетка или не работает выключатель. </a:t>
            </a:r>
            <a:endParaRPr lang="ru-RU" sz="24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3906"/>
          <a:stretch/>
        </p:blipFill>
        <p:spPr bwMode="auto">
          <a:xfrm>
            <a:off x="2627784" y="2492896"/>
            <a:ext cx="5760640" cy="403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496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3" y="44624"/>
            <a:ext cx="5256585" cy="6569234"/>
          </a:xfrm>
        </p:spPr>
        <p:txBody>
          <a:bodyPr>
            <a:noAutofit/>
          </a:bodyPr>
          <a:lstStyle/>
          <a:p>
            <a:r>
              <a:rPr lang="ru-RU" sz="2050" dirty="0" smtClean="0"/>
              <a:t>Большинство из электриков работают не в жилищно-коммунальном хозяйстве, а на производстве и в строительстве.</a:t>
            </a:r>
          </a:p>
          <a:p>
            <a:r>
              <a:rPr lang="ru-RU" sz="2050" dirty="0" smtClean="0"/>
              <a:t>Электрик выполняет сборку и разборку, наладку и ремонт, техническое обслуживание электродвигателей, генераторов, схем телеавтоматики и других электроприборов. </a:t>
            </a:r>
          </a:p>
          <a:p>
            <a:r>
              <a:rPr lang="ru-RU" sz="2050" dirty="0" smtClean="0"/>
              <a:t>Занимается установкой и ремонтом воздушных линий электропередачи и контактной сети, осветительных установок, прокладкой кабелей.</a:t>
            </a:r>
          </a:p>
          <a:p>
            <a:r>
              <a:rPr lang="ru-RU" sz="2050" dirty="0" smtClean="0"/>
              <a:t> Проводит внутренние электросети в жилых и производственных помещениях, выполняет их ремонт. Электрик чистит детали, контакты, составляет чертежи и эскизы, занимается диагностикой неисправностей и ремонтом электрических схем в различных устройствах</a:t>
            </a:r>
            <a:r>
              <a:rPr lang="ru-RU" sz="2050" dirty="0" smtClean="0"/>
              <a:t>.</a:t>
            </a:r>
            <a:endParaRPr lang="ru-RU" sz="205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96" r="9245"/>
          <a:stretch/>
        </p:blipFill>
        <p:spPr bwMode="auto">
          <a:xfrm>
            <a:off x="6660232" y="273420"/>
            <a:ext cx="2081001" cy="177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41"/>
          <a:stretch/>
        </p:blipFill>
        <p:spPr bwMode="auto">
          <a:xfrm>
            <a:off x="5083287" y="2234604"/>
            <a:ext cx="1981625" cy="169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287" y="4077072"/>
            <a:ext cx="3809193" cy="253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97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206"/>
            <a:ext cx="8229600" cy="1143000"/>
          </a:xfrm>
        </p:spPr>
        <p:txBody>
          <a:bodyPr>
            <a:normAutofit/>
          </a:bodyPr>
          <a:lstStyle/>
          <a:p>
            <a:r>
              <a:rPr lang="ru-RU" dirty="0" smtClean="0"/>
              <a:t>Электромонтажные инструменты</a:t>
            </a:r>
            <a:endParaRPr lang="ru-RU" dirty="0"/>
          </a:p>
        </p:txBody>
      </p:sp>
      <p:sp>
        <p:nvSpPr>
          <p:cNvPr id="3" name="Объект 2"/>
          <p:cNvSpPr>
            <a:spLocks noGrp="1"/>
          </p:cNvSpPr>
          <p:nvPr>
            <p:ph idx="1"/>
          </p:nvPr>
        </p:nvSpPr>
        <p:spPr>
          <a:xfrm>
            <a:off x="251520" y="1052736"/>
            <a:ext cx="3888432" cy="5544616"/>
          </a:xfrm>
        </p:spPr>
        <p:txBody>
          <a:bodyPr>
            <a:normAutofit fontScale="92500"/>
          </a:bodyPr>
          <a:lstStyle/>
          <a:p>
            <a:pPr marL="0" indent="0">
              <a:buNone/>
            </a:pPr>
            <a:r>
              <a:rPr lang="ru-RU" dirty="0" smtClean="0"/>
              <a:t>Все электромонтажное оборудование делится на: </a:t>
            </a:r>
          </a:p>
          <a:p>
            <a:r>
              <a:rPr lang="ru-RU" dirty="0" smtClean="0"/>
              <a:t>измерительные приборы;</a:t>
            </a:r>
          </a:p>
          <a:p>
            <a:r>
              <a:rPr lang="ru-RU" dirty="0" smtClean="0"/>
              <a:t>ручной инструмент;</a:t>
            </a:r>
          </a:p>
          <a:p>
            <a:r>
              <a:rPr lang="ru-RU" dirty="0" smtClean="0"/>
              <a:t>вспомогательные приспособления и расходные материалы.</a:t>
            </a:r>
          </a:p>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726" y="3573016"/>
            <a:ext cx="4483662" cy="310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367094"/>
            <a:ext cx="1891131" cy="186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173"/>
          <a:stretch/>
        </p:blipFill>
        <p:spPr bwMode="auto">
          <a:xfrm>
            <a:off x="4283726" y="1158643"/>
            <a:ext cx="2592530" cy="227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0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Инструменты, которые должны быть в каждом доме</a:t>
            </a: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9144000" cy="306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1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sz="3600" dirty="0" smtClean="0"/>
              <a:t>Соединение проводов</a:t>
            </a:r>
            <a:endParaRPr lang="ru-RU" sz="3600" dirty="0"/>
          </a:p>
        </p:txBody>
      </p:sp>
      <p:sp>
        <p:nvSpPr>
          <p:cNvPr id="3" name="Объект 2"/>
          <p:cNvSpPr>
            <a:spLocks noGrp="1"/>
          </p:cNvSpPr>
          <p:nvPr>
            <p:ph idx="1"/>
          </p:nvPr>
        </p:nvSpPr>
        <p:spPr>
          <a:xfrm>
            <a:off x="362784" y="3068960"/>
            <a:ext cx="4355176" cy="2041598"/>
          </a:xfrm>
        </p:spPr>
        <p:txBody>
          <a:bodyPr>
            <a:normAutofit lnSpcReduction="10000"/>
          </a:bodyPr>
          <a:lstStyle/>
          <a:p>
            <a:pPr marL="0" indent="0">
              <a:buNone/>
            </a:pPr>
            <a:r>
              <a:rPr lang="ru-RU" sz="2800" dirty="0">
                <a:solidFill>
                  <a:prstClr val="black"/>
                </a:solidFill>
              </a:rPr>
              <a:t>Мы рассмотрим </a:t>
            </a:r>
            <a:r>
              <a:rPr lang="ru-RU" sz="2800" dirty="0" smtClean="0">
                <a:solidFill>
                  <a:prstClr val="black"/>
                </a:solidFill>
              </a:rPr>
              <a:t>3 </a:t>
            </a:r>
            <a:r>
              <a:rPr lang="ru-RU" sz="2800" dirty="0">
                <a:solidFill>
                  <a:prstClr val="black"/>
                </a:solidFill>
              </a:rPr>
              <a:t>из них</a:t>
            </a:r>
          </a:p>
          <a:p>
            <a:r>
              <a:rPr lang="ru-RU" sz="2800" b="1" dirty="0">
                <a:solidFill>
                  <a:prstClr val="black"/>
                </a:solidFill>
              </a:rPr>
              <a:t>ПАЙКОЙ</a:t>
            </a:r>
          </a:p>
          <a:p>
            <a:r>
              <a:rPr lang="ru-RU" sz="2800" b="1" dirty="0" smtClean="0">
                <a:solidFill>
                  <a:prstClr val="black"/>
                </a:solidFill>
              </a:rPr>
              <a:t>СКРУТКОЙ</a:t>
            </a:r>
          </a:p>
          <a:p>
            <a:r>
              <a:rPr lang="ru-RU" sz="2800" b="1" dirty="0" smtClean="0">
                <a:solidFill>
                  <a:prstClr val="black"/>
                </a:solidFill>
              </a:rPr>
              <a:t>КЛЕММНОЕ </a:t>
            </a:r>
            <a:endParaRPr lang="ru-RU" sz="2800" b="1" dirty="0">
              <a:solidFill>
                <a:prstClr val="black"/>
              </a:solidFill>
            </a:endParaRPr>
          </a:p>
        </p:txBody>
      </p:sp>
      <p:pic>
        <p:nvPicPr>
          <p:cNvPr id="5124" name="Picture 4" descr="https://tapoc.trbo.yandex.net/tapoc_secure_proxy/21d958ea9523a7ac1e7b9a4ecfca8be2?url=http%3A%2F%2Felectry.ru%2Fwp-content%2Fuploads%2F2016%2F10%2Fsposoby-soyedineniya-silovykh-lin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924994"/>
            <a:ext cx="4416491"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908720"/>
            <a:ext cx="8496943" cy="1902059"/>
          </a:xfrm>
          <a:prstGeom prst="rect">
            <a:avLst/>
          </a:prstGeom>
        </p:spPr>
        <p:txBody>
          <a:bodyPr wrap="square">
            <a:spAutoFit/>
          </a:bodyPr>
          <a:lstStyle/>
          <a:p>
            <a:pPr lvl="0">
              <a:spcBef>
                <a:spcPct val="20000"/>
              </a:spcBef>
            </a:pPr>
            <a:r>
              <a:rPr lang="ru-RU" sz="2800" dirty="0">
                <a:solidFill>
                  <a:prstClr val="black"/>
                </a:solidFill>
              </a:rPr>
              <a:t>Во время электромонтажа необходимо соединять провода.</a:t>
            </a:r>
          </a:p>
          <a:p>
            <a:pPr lvl="0">
              <a:spcBef>
                <a:spcPct val="20000"/>
              </a:spcBef>
            </a:pPr>
            <a:r>
              <a:rPr lang="ru-RU" sz="2800" dirty="0">
                <a:solidFill>
                  <a:prstClr val="black"/>
                </a:solidFill>
              </a:rPr>
              <a:t>На сегодняшний день существует несколько способов </a:t>
            </a:r>
            <a:r>
              <a:rPr lang="ru-RU" sz="2800" dirty="0" smtClean="0">
                <a:solidFill>
                  <a:prstClr val="black"/>
                </a:solidFill>
              </a:rPr>
              <a:t>соединения</a:t>
            </a:r>
            <a:r>
              <a:rPr lang="ru-RU" sz="2800" dirty="0">
                <a:solidFill>
                  <a:prstClr val="black"/>
                </a:solidFill>
              </a:rPr>
              <a:t> проводов.</a:t>
            </a:r>
          </a:p>
        </p:txBody>
      </p:sp>
    </p:spTree>
    <p:extLst>
      <p:ext uri="{BB962C8B-B14F-4D97-AF65-F5344CB8AC3E}">
        <p14:creationId xmlns:p14="http://schemas.microsoft.com/office/powerpoint/2010/main" val="100117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2139" y="3032378"/>
            <a:ext cx="5371179" cy="4357062"/>
          </a:xfrm>
        </p:spPr>
        <p:txBody>
          <a:bodyPr>
            <a:normAutofit fontScale="70000" lnSpcReduction="20000"/>
          </a:bodyPr>
          <a:lstStyle/>
          <a:p>
            <a:pPr marL="0" indent="0">
              <a:buNone/>
            </a:pPr>
            <a:r>
              <a:rPr lang="ru-RU" dirty="0" smtClean="0">
                <a:effectLst/>
              </a:rPr>
              <a:t>Однако, это </a:t>
            </a:r>
            <a:r>
              <a:rPr lang="ru-RU" b="1" dirty="0" smtClean="0">
                <a:effectLst/>
              </a:rPr>
              <a:t>не </a:t>
            </a:r>
            <a:r>
              <a:rPr lang="ru-RU" b="1" dirty="0" smtClean="0">
                <a:effectLst/>
              </a:rPr>
              <a:t>самый  хороший способ </a:t>
            </a:r>
            <a:r>
              <a:rPr lang="ru-RU" dirty="0" smtClean="0">
                <a:effectLst/>
              </a:rPr>
              <a:t>соединения. </a:t>
            </a:r>
            <a:r>
              <a:rPr lang="ru-RU" dirty="0" smtClean="0">
                <a:effectLst/>
              </a:rPr>
              <a:t>Она </a:t>
            </a:r>
            <a:r>
              <a:rPr lang="ru-RU" dirty="0" smtClean="0">
                <a:effectLst/>
              </a:rPr>
              <a:t>отлично подойдёт в качестве временного варианта. Но по правилам устройства электроустановок для того, чтобы соединять провод или кабель, обычные скрутки не рекомендованы. Тем не менее большинство соединений дома до сих пор выполняется этим методом и правильная скрутка является основным этапом наиболее надёжных способов соединения проводов – сварок и паек</a:t>
            </a:r>
            <a:r>
              <a:rPr lang="ru-RU" dirty="0" smtClean="0">
                <a:effectLst/>
              </a:rPr>
              <a:t>.</a:t>
            </a:r>
            <a:endParaRPr lang="ru-RU" dirty="0"/>
          </a:p>
        </p:txBody>
      </p:sp>
      <p:sp>
        <p:nvSpPr>
          <p:cNvPr id="4" name="Заголовок 1"/>
          <p:cNvSpPr txBox="1">
            <a:spLocks/>
          </p:cNvSpPr>
          <p:nvPr/>
        </p:nvSpPr>
        <p:spPr>
          <a:xfrm>
            <a:off x="395536" y="-3346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dirty="0" smtClean="0"/>
              <a:t>Соединение СКРУТКОЙ</a:t>
            </a:r>
            <a:endParaRPr lang="ru-RU"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383" y="898312"/>
            <a:ext cx="329210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2140" y="908720"/>
            <a:ext cx="5536092" cy="2123658"/>
          </a:xfrm>
          <a:prstGeom prst="rect">
            <a:avLst/>
          </a:prstGeom>
        </p:spPr>
        <p:txBody>
          <a:bodyPr wrap="square">
            <a:spAutoFit/>
          </a:bodyPr>
          <a:lstStyle/>
          <a:p>
            <a:pPr lvl="0"/>
            <a:r>
              <a:rPr lang="ru-RU" sz="2200" dirty="0"/>
              <a:t>Это </a:t>
            </a:r>
            <a:r>
              <a:rPr lang="ru-RU" sz="2200" b="1" dirty="0"/>
              <a:t>самый простой способ </a:t>
            </a:r>
            <a:r>
              <a:rPr lang="ru-RU" sz="2200" dirty="0"/>
              <a:t>соединения проводов.</a:t>
            </a:r>
          </a:p>
          <a:p>
            <a:pPr lvl="0"/>
            <a:r>
              <a:rPr lang="ru-RU" sz="2200" dirty="0"/>
              <a:t>Надо приложить вместе кончики металлических проводов, называемых жилами, и свить в одну «косичку», после чего замотать изолентой.</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66" t="21067" r="24755" b="-424"/>
          <a:stretch/>
        </p:blipFill>
        <p:spPr bwMode="auto">
          <a:xfrm>
            <a:off x="5663319" y="3806755"/>
            <a:ext cx="3301169" cy="295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1526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808</Words>
  <Application>Microsoft Office PowerPoint</Application>
  <PresentationFormat>Экран (4:3)</PresentationFormat>
  <Paragraphs>64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Электромонтажные работы</vt:lpstr>
      <vt:lpstr>Презентация PowerPoint</vt:lpstr>
      <vt:lpstr>Презентация PowerPoint</vt:lpstr>
      <vt:lpstr>Профессия - электрик </vt:lpstr>
      <vt:lpstr>Презентация PowerPoint</vt:lpstr>
      <vt:lpstr>Электромонтажные инструменты</vt:lpstr>
      <vt:lpstr>Инструменты, которые должны быть в каждом доме</vt:lpstr>
      <vt:lpstr>Соединение проводов</vt:lpstr>
      <vt:lpstr>Презентация PowerPoint</vt:lpstr>
      <vt:lpstr>Изолента</vt:lpstr>
      <vt:lpstr>Параллельная скрутка </vt:lpstr>
      <vt:lpstr>Презентация PowerPoint</vt:lpstr>
      <vt:lpstr>Бандажная скрутка</vt:lpstr>
      <vt:lpstr>Скручивание многожильных проводов</vt:lpstr>
      <vt:lpstr>Соединение ПАЙКОЙ</vt:lpstr>
      <vt:lpstr>Клеммное соединение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Электромонтажные работы</dc:title>
  <dc:creator>uzer</dc:creator>
  <cp:lastModifiedBy>uzer</cp:lastModifiedBy>
  <cp:revision>23</cp:revision>
  <dcterms:created xsi:type="dcterms:W3CDTF">2017-11-11T05:39:07Z</dcterms:created>
  <dcterms:modified xsi:type="dcterms:W3CDTF">2018-10-27T06:17:01Z</dcterms:modified>
</cp:coreProperties>
</file>