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6" r:id="rId10"/>
    <p:sldId id="269" r:id="rId11"/>
    <p:sldId id="268" r:id="rId12"/>
    <p:sldId id="267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4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0" y="2003754"/>
            <a:ext cx="10994760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3836214"/>
            <a:ext cx="10975163" cy="814427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527-B5E6-465A-BE61-E08A18EAFDE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2C5-DBDA-4C54-97DC-1EDEC78D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4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527-B5E6-465A-BE61-E08A18EAFDE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2C5-DBDA-4C54-97DC-1EDEC78D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8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527-B5E6-465A-BE61-E08A18EAFDE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2C5-DBDA-4C54-97DC-1EDEC78D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3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527-B5E6-465A-BE61-E08A18EAFDE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2C5-DBDA-4C54-97DC-1EDEC78D05C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9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6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71294"/>
            <a:ext cx="10994760" cy="10180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800148"/>
            <a:ext cx="10994760" cy="4682951"/>
          </a:xfrm>
        </p:spPr>
        <p:txBody>
          <a:bodyPr/>
          <a:lstStyle>
            <a:lvl1pPr algn="l">
              <a:defRPr sz="2800">
                <a:solidFill>
                  <a:srgbClr val="6C1A00"/>
                </a:solidFill>
              </a:defRPr>
            </a:lvl1pPr>
            <a:lvl2pPr algn="l">
              <a:defRPr>
                <a:solidFill>
                  <a:srgbClr val="6C1A00"/>
                </a:solidFill>
              </a:defRPr>
            </a:lvl2pPr>
            <a:lvl3pPr algn="l">
              <a:defRPr>
                <a:solidFill>
                  <a:srgbClr val="6C1A00"/>
                </a:solidFill>
              </a:defRPr>
            </a:lvl3pPr>
            <a:lvl4pPr algn="l">
              <a:defRPr>
                <a:solidFill>
                  <a:srgbClr val="6C1A00"/>
                </a:solidFill>
              </a:defRPr>
            </a:lvl4pPr>
            <a:lvl5pPr algn="l">
              <a:defRPr>
                <a:solidFill>
                  <a:srgbClr val="6C1A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527-B5E6-465A-BE61-E08A18EAFDE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2C5-DBDA-4C54-97DC-1EDEC78D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5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2" y="578507"/>
            <a:ext cx="8551479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2" y="1596541"/>
            <a:ext cx="8551479" cy="4681415"/>
          </a:xfrm>
        </p:spPr>
        <p:txBody>
          <a:bodyPr/>
          <a:lstStyle>
            <a:lvl1pPr>
              <a:defRPr sz="2800">
                <a:solidFill>
                  <a:srgbClr val="6C1A00"/>
                </a:solidFill>
              </a:defRPr>
            </a:lvl1pPr>
            <a:lvl2pPr>
              <a:defRPr>
                <a:solidFill>
                  <a:srgbClr val="6C1A00"/>
                </a:solidFill>
              </a:defRPr>
            </a:lvl2pPr>
            <a:lvl3pPr>
              <a:defRPr>
                <a:solidFill>
                  <a:srgbClr val="6C1A00"/>
                </a:solidFill>
              </a:defRPr>
            </a:lvl3pPr>
            <a:lvl4pPr>
              <a:defRPr>
                <a:solidFill>
                  <a:srgbClr val="6C1A00"/>
                </a:solidFill>
              </a:defRPr>
            </a:lvl4pPr>
            <a:lvl5pPr>
              <a:defRPr>
                <a:solidFill>
                  <a:srgbClr val="6C1A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527-B5E6-465A-BE61-E08A18EAFDE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2C5-DBDA-4C54-97DC-1EDEC78D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527-B5E6-465A-BE61-E08A18EAFDE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2C5-DBDA-4C54-97DC-1EDEC78D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4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527-B5E6-465A-BE61-E08A18EAFDE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2C5-DBDA-4C54-97DC-1EDEC78D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1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425" y="171295"/>
            <a:ext cx="10791153" cy="1018033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003754"/>
            <a:ext cx="5386917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C1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633617"/>
            <a:ext cx="5386917" cy="3035059"/>
          </a:xfrm>
        </p:spPr>
        <p:txBody>
          <a:bodyPr/>
          <a:lstStyle>
            <a:lvl1pPr algn="ctr">
              <a:defRPr sz="2400">
                <a:solidFill>
                  <a:srgbClr val="6C1A00"/>
                </a:solidFill>
              </a:defRPr>
            </a:lvl1pPr>
            <a:lvl2pPr algn="ctr">
              <a:defRPr sz="2000">
                <a:solidFill>
                  <a:srgbClr val="6C1A00"/>
                </a:solidFill>
              </a:defRPr>
            </a:lvl2pPr>
            <a:lvl3pPr algn="ctr">
              <a:defRPr sz="1800">
                <a:solidFill>
                  <a:srgbClr val="6C1A00"/>
                </a:solidFill>
              </a:defRPr>
            </a:lvl3pPr>
            <a:lvl4pPr algn="ctr">
              <a:defRPr sz="1600">
                <a:solidFill>
                  <a:srgbClr val="6C1A00"/>
                </a:solidFill>
              </a:defRPr>
            </a:lvl4pPr>
            <a:lvl5pPr algn="ctr">
              <a:defRPr sz="1600">
                <a:solidFill>
                  <a:srgbClr val="6C1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2003754"/>
            <a:ext cx="5389033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C1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2633617"/>
            <a:ext cx="5389033" cy="3035059"/>
          </a:xfrm>
        </p:spPr>
        <p:txBody>
          <a:bodyPr/>
          <a:lstStyle>
            <a:lvl1pPr algn="ctr">
              <a:defRPr sz="2400">
                <a:solidFill>
                  <a:srgbClr val="6C1A00"/>
                </a:solidFill>
              </a:defRPr>
            </a:lvl1pPr>
            <a:lvl2pPr algn="ctr">
              <a:defRPr sz="2000">
                <a:solidFill>
                  <a:srgbClr val="6C1A00"/>
                </a:solidFill>
              </a:defRPr>
            </a:lvl2pPr>
            <a:lvl3pPr algn="ctr">
              <a:defRPr sz="1800">
                <a:solidFill>
                  <a:srgbClr val="6C1A00"/>
                </a:solidFill>
              </a:defRPr>
            </a:lvl3pPr>
            <a:lvl4pPr algn="ctr">
              <a:defRPr sz="1600">
                <a:solidFill>
                  <a:srgbClr val="6C1A00"/>
                </a:solidFill>
              </a:defRPr>
            </a:lvl4pPr>
            <a:lvl5pPr algn="ctr">
              <a:defRPr sz="1600">
                <a:solidFill>
                  <a:srgbClr val="6C1A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527-B5E6-465A-BE61-E08A18EAFDE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2C5-DBDA-4C54-97DC-1EDEC78D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1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527-B5E6-465A-BE61-E08A18EAFDE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2C5-DBDA-4C54-97DC-1EDEC78D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527-B5E6-465A-BE61-E08A18EAFDE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2C5-DBDA-4C54-97DC-1EDEC78D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40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3527-B5E6-465A-BE61-E08A18EAFDE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52C5-DBDA-4C54-97DC-1EDEC78D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43527-B5E6-465A-BE61-E08A18EAFDE9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A52C5-DBDA-4C54-97DC-1EDEC78D05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12200" y="6951663"/>
            <a:ext cx="1118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82703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/>
              <a:t>Использование мобильных приложений </a:t>
            </a:r>
            <a:r>
              <a:rPr lang="ru-RU" sz="4400" dirty="0" smtClean="0"/>
              <a:t>как способ </a:t>
            </a:r>
            <a:r>
              <a:rPr lang="ru-RU" sz="4400" dirty="0"/>
              <a:t>профилактики школьной неуспешности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76120" y="4941168"/>
            <a:ext cx="4752528" cy="201622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Чеканова Л.А.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читель информатики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МАОУ СФМЛ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8" y="129710"/>
            <a:ext cx="12817424" cy="106704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разработка приложения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23988" y="1872337"/>
            <a:ext cx="5501232" cy="4713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качестве мотивации, </a:t>
            </a:r>
            <a:r>
              <a:rPr lang="ru-RU" dirty="0" smtClean="0"/>
              <a:t>при изучении нового материала можно использовать разработку собственных приложений, игр. В дальнейшем такие приложения становятся инструментом </a:t>
            </a:r>
            <a:r>
              <a:rPr lang="ru-RU" dirty="0" smtClean="0"/>
              <a:t>для закрепления и совершенствования  знаний обучающимися.</a:t>
            </a:r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9"/>
          <a:stretch/>
        </p:blipFill>
        <p:spPr bwMode="auto">
          <a:xfrm>
            <a:off x="6456040" y="1512839"/>
            <a:ext cx="4119588" cy="24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3" descr="https://lh3.googleusercontent.com/V-ZYarALL_tkJlx_IQGTZjYx_i481kBLcJeNGc-penfIf1mipK7DaY3n8-w-ni0iqCjECh8zYgo4Bvenr9THFIMYtfkaxZAWV9nYLuW42TXHOZnBjR8O7rbuchBi4S7h7Fo6CHhbQGAl1TKqCTYdxTsv4cYkK77vwM0grhBgS_aLuHlCCHYwvIAQDdfVYciSHXR0kbjdNduoT8RrDBMrcCyVXIywilpZ2I5N6vRFImQaMat2lcGpjfqwwsmKXTIOnZIgaIy7jSDKCGqinHN4oZRQLe600G7GvLtzgPw5lAx4IROQbzZg-lT759PsmUwf6-kxEvKmqCzjW90dtTiYb6XfZuvZpYU2kbyIIUvx1vpw6fxsG3XIcMHOkR9hrxtntDzu43pIDoHO5kHwUlyd3SeRTGT7kiYa9tehDV4PKoEHggiKmWn721J1j-1CP3KrrjmAIO_QhXDNFfMZcrnSp08x-pZzEZHKnurxfqPDtoYkWJurhCJ7FIHshU7WopzT2_Wsb-mDdAKQv_bRLDWhH-IvrdUxlmFaQt5CTfKFKan--sXaILnBoTPufWRg9D5LmZlvh9MXuZ6fEijY9LX3dn4khKFvRcD_NrFKsAqTXZLjKPAbQLCIY6WLmuid2FnjiBQ_fysENz-T8OKy7RLJjPZk0mK0p_bp3_Xh4aMmuD0qMrP501xNOlqxHw_A15xtu3Df5_Gv2ziD7MPp6IEhwozD08v5obEENhD7czIRGkr_IJjqTIGMwZXEfg9iHrZE3zM89JOBPb8amBRImZ5LLJc_pl9arkDNhCucr9hLESCukNvvm4NMn8jS_w4I7Sn-pyZeLujmpXz5lrUXTFuczdENVwbUDHdUub2Gx6TYGX4-H10PQTG10gTolMVXP_ISnCiGX31TfraVhisnu5nA4w4rfA63I96E23kYYGCf1Wry2xNWuWuhYqM2cLJcgydq9RIHkuO8ccurhdtqourE=w1175-h881-no?authuser=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5"/>
          <a:stretch/>
        </p:blipFill>
        <p:spPr bwMode="auto">
          <a:xfrm>
            <a:off x="7824192" y="4293096"/>
            <a:ext cx="4119358" cy="237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2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1640616" cy="448072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разработка приложения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69188" y="1556792"/>
            <a:ext cx="7878648" cy="13247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Appsgeyser.com – </a:t>
            </a:r>
            <a:r>
              <a:rPr lang="ru-RU" dirty="0" smtClean="0"/>
              <a:t>бесплатный конструктор для разработки </a:t>
            </a:r>
            <a:r>
              <a:rPr lang="en-US" dirty="0" smtClean="0"/>
              <a:t>Android</a:t>
            </a:r>
            <a:r>
              <a:rPr lang="ru-RU" dirty="0" smtClean="0"/>
              <a:t>-приложений.</a:t>
            </a:r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636912"/>
            <a:ext cx="6624736" cy="372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4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097"/>
            <a:ext cx="11784632" cy="107232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Самостоятельная разработка приложения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4"/>
          <a:stretch/>
        </p:blipFill>
        <p:spPr bwMode="auto">
          <a:xfrm>
            <a:off x="1295843" y="1619347"/>
            <a:ext cx="2711925" cy="477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3" descr="blob:https://web.whatsapp.com/ca1d0d15-461d-4305-8803-029d27d4a9d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8"/>
          <a:stretch/>
        </p:blipFill>
        <p:spPr bwMode="auto">
          <a:xfrm>
            <a:off x="8184232" y="1663996"/>
            <a:ext cx="2376264" cy="474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6" descr="blob:https://web.whatsapp.com/c22b8850-b6ba-4296-b8cc-ca869772a746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8"/>
          <a:stretch/>
        </p:blipFill>
        <p:spPr bwMode="auto">
          <a:xfrm>
            <a:off x="4943872" y="1619346"/>
            <a:ext cx="2398621" cy="479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00656" cy="119675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Самостоятельная разработка приложения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4280" y="1484784"/>
            <a:ext cx="5477704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Zero</a:t>
            </a:r>
            <a:r>
              <a:rPr lang="ru-RU" dirty="0"/>
              <a:t> </a:t>
            </a:r>
            <a:r>
              <a:rPr lang="ru-RU" dirty="0" err="1" smtClean="0"/>
              <a:t>coding</a:t>
            </a:r>
            <a:r>
              <a:rPr lang="ru-RU" dirty="0" smtClean="0"/>
              <a:t>-а -</a:t>
            </a:r>
            <a:r>
              <a:rPr lang="ru-RU" dirty="0"/>
              <a:t>подходы, в которых задачи по автоматизации и запуску ИТ-продуктов решают без программирования или с минимальным количеством кода.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sailing-shop.ru/upload/iblock/aae/Code-zero-1000x9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340768"/>
            <a:ext cx="5466203" cy="523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11784632" cy="126876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Самостоятельная разработка приложения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2.png" descr="https://cdn.discordapp.com/attachments/919550089956053032/919555825188622407/7443052656f3d81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11824" y="1517286"/>
            <a:ext cx="2664296" cy="5108871"/>
          </a:xfrm>
          <a:prstGeom prst="rect">
            <a:avLst/>
          </a:prstGeom>
          <a:ln/>
        </p:spPr>
      </p:pic>
      <p:pic>
        <p:nvPicPr>
          <p:cNvPr id="13314" name="Picture 2" descr="https://sun9-west.userapi.com/sun9-1/s/v1/ig2/DbtJiNQc05rMVeKaUP-oFjNfYjdIBOWZeXe59EodOMbZunregLj9UTrvGB9fDK7e5LylftB7hcUBXXtR9TBrHlfa.jpg?size=420x833&amp;quality=9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484784"/>
            <a:ext cx="2592288" cy="51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sun9-west.userapi.com/sun9-72/s/v1/ig2/7tP1hp__12olTRpQIFSi6WNXeRcmZmJR8MIEpDzamM1svuZdV_KoYDnNcmRGNei8fibAm_lkHxnJ1VzEkN_myRuS.jpg?size=446x848&amp;quality=96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517286"/>
            <a:ext cx="2686978" cy="510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0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9" y="116632"/>
            <a:ext cx="109728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Итоги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1344" y="1484784"/>
            <a:ext cx="11737304" cy="45262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каждого обучающегося можно выбрать способ работы с </a:t>
            </a:r>
            <a:r>
              <a:rPr lang="ru-RU" dirty="0" smtClean="0"/>
              <a:t>приложением. Часть  обучающихся может </a:t>
            </a:r>
            <a:r>
              <a:rPr lang="ru-RU" dirty="0" smtClean="0"/>
              <a:t>создавать </a:t>
            </a:r>
            <a:r>
              <a:rPr lang="ru-RU" dirty="0" smtClean="0"/>
              <a:t>приложения, при этом выбирая удобную и понятную для себя форму (игра, </a:t>
            </a:r>
            <a:r>
              <a:rPr lang="ru-RU" dirty="0" err="1" smtClean="0"/>
              <a:t>квиз</a:t>
            </a:r>
            <a:r>
              <a:rPr lang="ru-RU" dirty="0" smtClean="0"/>
              <a:t>, тесты и т.д.). Остальные могут при работе с приложениями </a:t>
            </a:r>
            <a:r>
              <a:rPr lang="ru-RU" dirty="0" smtClean="0"/>
              <a:t>отрабатывать те или иные трудности, возникающие в ходе учебного процесса</a:t>
            </a:r>
            <a:r>
              <a:rPr lang="ru-RU" dirty="0" smtClean="0"/>
              <a:t>. Таким образом, обучающиеся, в удобном для себя формате, смогут изучать, повторять, закреплять материал. </a:t>
            </a:r>
            <a:r>
              <a:rPr lang="ru-RU" dirty="0" smtClean="0"/>
              <a:t>А </a:t>
            </a:r>
            <a:r>
              <a:rPr lang="ru-RU" dirty="0" smtClean="0"/>
              <a:t>так как телефон практически всегда рядом, работа с приложением возможна в любое удобное время.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7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862" y="188640"/>
            <a:ext cx="11390729" cy="1018035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4400" dirty="0" smtClean="0"/>
              <a:t>Школьная </a:t>
            </a:r>
            <a:r>
              <a:rPr lang="ru-RU" sz="4400" dirty="0" smtClean="0"/>
              <a:t>неуспешность</a:t>
            </a:r>
            <a:endParaRPr lang="ru-RU" sz="44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Школьная неуспешность – </a:t>
            </a:r>
            <a:r>
              <a:rPr lang="ru-RU" dirty="0" smtClean="0">
                <a:solidFill>
                  <a:schemeClr val="tx1"/>
                </a:solidFill>
              </a:rPr>
              <a:t>это ситуация</a:t>
            </a:r>
            <a:r>
              <a:rPr lang="ru-RU" dirty="0" smtClean="0">
                <a:solidFill>
                  <a:schemeClr val="tx1"/>
                </a:solidFill>
              </a:rPr>
              <a:t>, в которой поведение и результаты обучения не соответствуют воспитательным и дидактическим требованиям школы. 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Н.П.Слободняк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https://rid-omsk.irooo.ru/images/%D0%BA%D0%B0%D1%80%D1%82%D0%B8%D0%BD%D0%BA%D0%B8_%D0%B4%D0%BB%D1%8F_%D1%81%D1%82%D0%B0%D1%82%D1%8C%D0%B8_%D0%BE_%D1%88%D0%BA%D0%BE%D0%BB%D1%8C%D0%BD%D0%BE%D0%B9_%D0%BD%D0%B5%D1%83%D1%87%D0%BF%D0%B5%D1%88%D0%BD%D0%BE%D1%81%D1%82%D0%B8/%D0%BD%D0%B5%D1%83%D1%81%D0%BF%D0%B5%D0%B2%D0%B0%D0%B5%D0%BC%D0%BE%D1%81%D1%82%D1%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356992"/>
            <a:ext cx="4392487" cy="29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неуспешности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5400" y="2204864"/>
            <a:ext cx="11161240" cy="4104456"/>
          </a:xfrm>
        </p:spPr>
        <p:txBody>
          <a:bodyPr>
            <a:normAutofit/>
          </a:bodyPr>
          <a:lstStyle/>
          <a:p>
            <a:r>
              <a:rPr lang="ru-RU" dirty="0" smtClean="0"/>
              <a:t>1 вид </a:t>
            </a:r>
            <a:r>
              <a:rPr lang="ru-RU" dirty="0" smtClean="0"/>
              <a:t>– общее глубокое </a:t>
            </a:r>
            <a:r>
              <a:rPr lang="ru-RU" dirty="0" smtClean="0"/>
              <a:t>отставание по </a:t>
            </a:r>
            <a:r>
              <a:rPr lang="ru-RU" dirty="0" smtClean="0"/>
              <a:t>многим или по всем  предметам длительное время</a:t>
            </a:r>
            <a:endParaRPr lang="ru-RU" dirty="0" smtClean="0"/>
          </a:p>
          <a:p>
            <a:r>
              <a:rPr lang="ru-RU" dirty="0" smtClean="0"/>
              <a:t>2 вид – частичная, но относительно </a:t>
            </a:r>
            <a:r>
              <a:rPr lang="ru-RU" dirty="0" smtClean="0"/>
              <a:t>стойкая неуспеваемость по одному-трем наиболее сложным предметам</a:t>
            </a:r>
            <a:endParaRPr lang="ru-RU" dirty="0" smtClean="0"/>
          </a:p>
          <a:p>
            <a:r>
              <a:rPr lang="ru-RU" dirty="0" smtClean="0"/>
              <a:t>3 вид – эпизодическая, то по одному предмету, то по </a:t>
            </a:r>
            <a:r>
              <a:rPr lang="ru-RU" dirty="0" smtClean="0"/>
              <a:t>другому, относительно легко преодолеваемая.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29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7" y="206638"/>
            <a:ext cx="10994760" cy="101803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	</a:t>
            </a:r>
            <a:r>
              <a:rPr lang="ru-RU" sz="4400" dirty="0" smtClean="0"/>
              <a:t>Причины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416" y="1783357"/>
            <a:ext cx="3888432" cy="46699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Отсутствие мотивации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Недостаток концентрации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Прокрастинация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Высокая нагрузка Неприятности </a:t>
            </a:r>
            <a:r>
              <a:rPr lang="ru-RU" dirty="0" smtClean="0">
                <a:solidFill>
                  <a:schemeClr val="tx1"/>
                </a:solidFill>
              </a:rPr>
              <a:t>в школе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s://avatars.mds.yandex.net/i?id=b0538175a710f44019ff253a28e1a0fe_l-4824877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72" y="1686408"/>
            <a:ext cx="5610871" cy="33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6"/>
          <p:cNvGrpSpPr/>
          <p:nvPr/>
        </p:nvGrpSpPr>
        <p:grpSpPr>
          <a:xfrm>
            <a:off x="490562" y="4293096"/>
            <a:ext cx="348854" cy="304800"/>
            <a:chOff x="6357938" y="3535363"/>
            <a:chExt cx="465138" cy="406400"/>
          </a:xfrm>
          <a:solidFill>
            <a:schemeClr val="tx2"/>
          </a:solidFill>
        </p:grpSpPr>
        <p:sp>
          <p:nvSpPr>
            <p:cNvPr id="6" name="AutoShape 43"/>
            <p:cNvSpPr>
              <a:spLocks/>
            </p:cNvSpPr>
            <p:nvPr/>
          </p:nvSpPr>
          <p:spPr bwMode="auto">
            <a:xfrm>
              <a:off x="6357938" y="3535363"/>
              <a:ext cx="465138" cy="334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" name="AutoShape 44"/>
            <p:cNvSpPr>
              <a:spLocks/>
            </p:cNvSpPr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" name="AutoShape 45"/>
            <p:cNvSpPr>
              <a:spLocks/>
            </p:cNvSpPr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9" name="Freeform 99"/>
          <p:cNvSpPr>
            <a:spLocks noChangeArrowheads="1"/>
          </p:cNvSpPr>
          <p:nvPr/>
        </p:nvSpPr>
        <p:spPr bwMode="auto">
          <a:xfrm>
            <a:off x="532721" y="3884233"/>
            <a:ext cx="262641" cy="192839"/>
          </a:xfrm>
          <a:custGeom>
            <a:avLst/>
            <a:gdLst>
              <a:gd name="T0" fmla="*/ 171593 w 497"/>
              <a:gd name="T1" fmla="*/ 68037 h 303"/>
              <a:gd name="T2" fmla="*/ 171593 w 497"/>
              <a:gd name="T3" fmla="*/ 68037 h 303"/>
              <a:gd name="T4" fmla="*/ 195463 w 497"/>
              <a:gd name="T5" fmla="*/ 20276 h 303"/>
              <a:gd name="T6" fmla="*/ 211677 w 497"/>
              <a:gd name="T7" fmla="*/ 20276 h 303"/>
              <a:gd name="T8" fmla="*/ 171593 w 497"/>
              <a:gd name="T9" fmla="*/ 0 h 303"/>
              <a:gd name="T10" fmla="*/ 59900 w 497"/>
              <a:gd name="T11" fmla="*/ 0 h 303"/>
              <a:gd name="T12" fmla="*/ 0 w 497"/>
              <a:gd name="T13" fmla="*/ 68037 h 303"/>
              <a:gd name="T14" fmla="*/ 59900 w 497"/>
              <a:gd name="T15" fmla="*/ 136074 h 303"/>
              <a:gd name="T16" fmla="*/ 171593 w 497"/>
              <a:gd name="T17" fmla="*/ 136074 h 303"/>
              <a:gd name="T18" fmla="*/ 211677 w 497"/>
              <a:gd name="T19" fmla="*/ 115798 h 303"/>
              <a:gd name="T20" fmla="*/ 195463 w 497"/>
              <a:gd name="T21" fmla="*/ 115798 h 303"/>
              <a:gd name="T22" fmla="*/ 171593 w 497"/>
              <a:gd name="T23" fmla="*/ 68037 h 303"/>
              <a:gd name="T24" fmla="*/ 139617 w 497"/>
              <a:gd name="T25" fmla="*/ 88313 h 303"/>
              <a:gd name="T26" fmla="*/ 139617 w 497"/>
              <a:gd name="T27" fmla="*/ 88313 h 303"/>
              <a:gd name="T28" fmla="*/ 136014 w 497"/>
              <a:gd name="T29" fmla="*/ 88313 h 303"/>
              <a:gd name="T30" fmla="*/ 99533 w 497"/>
              <a:gd name="T31" fmla="*/ 76148 h 303"/>
              <a:gd name="T32" fmla="*/ 95480 w 497"/>
              <a:gd name="T33" fmla="*/ 88313 h 303"/>
              <a:gd name="T34" fmla="*/ 83770 w 497"/>
              <a:gd name="T35" fmla="*/ 91918 h 303"/>
              <a:gd name="T36" fmla="*/ 44137 w 497"/>
              <a:gd name="T37" fmla="*/ 56322 h 303"/>
              <a:gd name="T38" fmla="*/ 40083 w 497"/>
              <a:gd name="T39" fmla="*/ 48212 h 303"/>
              <a:gd name="T40" fmla="*/ 47740 w 497"/>
              <a:gd name="T41" fmla="*/ 48212 h 303"/>
              <a:gd name="T42" fmla="*/ 79717 w 497"/>
              <a:gd name="T43" fmla="*/ 64433 h 303"/>
              <a:gd name="T44" fmla="*/ 87823 w 497"/>
              <a:gd name="T45" fmla="*/ 52267 h 303"/>
              <a:gd name="T46" fmla="*/ 99533 w 497"/>
              <a:gd name="T47" fmla="*/ 48212 h 303"/>
              <a:gd name="T48" fmla="*/ 139617 w 497"/>
              <a:gd name="T49" fmla="*/ 84258 h 303"/>
              <a:gd name="T50" fmla="*/ 139617 w 497"/>
              <a:gd name="T51" fmla="*/ 88313 h 303"/>
              <a:gd name="T52" fmla="*/ 211677 w 497"/>
              <a:gd name="T53" fmla="*/ 44157 h 303"/>
              <a:gd name="T54" fmla="*/ 211677 w 497"/>
              <a:gd name="T55" fmla="*/ 44157 h 303"/>
              <a:gd name="T56" fmla="*/ 203570 w 497"/>
              <a:gd name="T57" fmla="*/ 44157 h 303"/>
              <a:gd name="T58" fmla="*/ 191410 w 497"/>
              <a:gd name="T59" fmla="*/ 68037 h 303"/>
              <a:gd name="T60" fmla="*/ 203570 w 497"/>
              <a:gd name="T61" fmla="*/ 91918 h 303"/>
              <a:gd name="T62" fmla="*/ 211677 w 497"/>
              <a:gd name="T63" fmla="*/ 91918 h 303"/>
              <a:gd name="T64" fmla="*/ 223387 w 497"/>
              <a:gd name="T65" fmla="*/ 68037 h 303"/>
              <a:gd name="T66" fmla="*/ 211677 w 497"/>
              <a:gd name="T67" fmla="*/ 44157 h 30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25718" tIns="12859" rIns="25718" bIns="12859" anchor="ctr"/>
          <a:lstStyle/>
          <a:p>
            <a:endParaRPr lang="en-US" sz="1350" dirty="0"/>
          </a:p>
        </p:txBody>
      </p:sp>
      <p:sp>
        <p:nvSpPr>
          <p:cNvPr id="10" name="Freeform 54"/>
          <p:cNvSpPr>
            <a:spLocks noEditPoints="1"/>
          </p:cNvSpPr>
          <p:nvPr/>
        </p:nvSpPr>
        <p:spPr bwMode="auto">
          <a:xfrm>
            <a:off x="514480" y="3255392"/>
            <a:ext cx="292193" cy="389632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 sz="1350" dirty="0"/>
          </a:p>
        </p:txBody>
      </p:sp>
      <p:grpSp>
        <p:nvGrpSpPr>
          <p:cNvPr id="11" name="Group 142"/>
          <p:cNvGrpSpPr/>
          <p:nvPr/>
        </p:nvGrpSpPr>
        <p:grpSpPr>
          <a:xfrm>
            <a:off x="447104" y="2360662"/>
            <a:ext cx="348258" cy="348258"/>
            <a:chOff x="4427654" y="3049909"/>
            <a:chExt cx="464344" cy="464344"/>
          </a:xfrm>
          <a:solidFill>
            <a:schemeClr val="tx2"/>
          </a:solidFill>
        </p:grpSpPr>
        <p:sp>
          <p:nvSpPr>
            <p:cNvPr id="12" name="AutoShape 123"/>
            <p:cNvSpPr>
              <a:spLocks/>
            </p:cNvSpPr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3" name="AutoShape 124"/>
            <p:cNvSpPr>
              <a:spLocks/>
            </p:cNvSpPr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" name="AutoShape 125"/>
            <p:cNvSpPr>
              <a:spLocks/>
            </p:cNvSpPr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5" name="AutoShape 117"/>
          <p:cNvSpPr>
            <a:spLocks/>
          </p:cNvSpPr>
          <p:nvPr/>
        </p:nvSpPr>
        <p:spPr bwMode="auto">
          <a:xfrm>
            <a:off x="424491" y="1907756"/>
            <a:ext cx="348258" cy="297108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25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760"/>
            <a:ext cx="10972800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Решение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07368" y="1484784"/>
            <a:ext cx="11233248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Основным решением </a:t>
            </a:r>
            <a:r>
              <a:rPr lang="ru-RU" sz="3200" dirty="0" smtClean="0"/>
              <a:t>для  учителя </a:t>
            </a:r>
            <a:r>
              <a:rPr lang="ru-RU" sz="3200" dirty="0" smtClean="0"/>
              <a:t>является подбор методики, которая </a:t>
            </a:r>
            <a:r>
              <a:rPr lang="ru-RU" sz="3200" dirty="0" smtClean="0"/>
              <a:t>будет доступна для обучающихся и интересна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4927"/>
          <a:stretch/>
        </p:blipFill>
        <p:spPr>
          <a:xfrm>
            <a:off x="2886379" y="2780928"/>
            <a:ext cx="6521989" cy="36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" y="188640"/>
            <a:ext cx="10994760" cy="1018035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4400" dirty="0" smtClean="0"/>
              <a:t>Обучающиеся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Современные дети большую часть времени связывают с использованием цифровых технологий.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      </a:t>
            </a:r>
            <a:r>
              <a:rPr lang="ru-RU" sz="3200" dirty="0" smtClean="0">
                <a:solidFill>
                  <a:schemeClr val="tx1"/>
                </a:solidFill>
              </a:rPr>
              <a:t>Цифровые технологии – технологии  </a:t>
            </a:r>
            <a:r>
              <a:rPr lang="ru-RU" sz="3200" dirty="0" smtClean="0">
                <a:solidFill>
                  <a:schemeClr val="tx1"/>
                </a:solidFill>
              </a:rPr>
              <a:t>со своим программным обеспечением</a:t>
            </a:r>
            <a:r>
              <a:rPr lang="ru-RU" sz="3200" dirty="0" smtClean="0">
                <a:solidFill>
                  <a:schemeClr val="tx1"/>
                </a:solidFill>
              </a:rPr>
              <a:t>, созданы </a:t>
            </a:r>
            <a:r>
              <a:rPr lang="ru-RU" sz="3200" dirty="0" smtClean="0">
                <a:solidFill>
                  <a:schemeClr val="tx1"/>
                </a:solidFill>
              </a:rPr>
              <a:t>с помощью вычислительной техники.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Freeform 86"/>
          <p:cNvSpPr>
            <a:spLocks noEditPoints="1"/>
          </p:cNvSpPr>
          <p:nvPr/>
        </p:nvSpPr>
        <p:spPr bwMode="auto">
          <a:xfrm>
            <a:off x="911424" y="2996952"/>
            <a:ext cx="427580" cy="300986"/>
          </a:xfrm>
          <a:custGeom>
            <a:avLst/>
            <a:gdLst>
              <a:gd name="T0" fmla="*/ 390376 w 256"/>
              <a:gd name="T1" fmla="*/ 255587 h 160"/>
              <a:gd name="T2" fmla="*/ 371177 w 256"/>
              <a:gd name="T3" fmla="*/ 255587 h 160"/>
              <a:gd name="T4" fmla="*/ 38398 w 256"/>
              <a:gd name="T5" fmla="*/ 255587 h 160"/>
              <a:gd name="T6" fmla="*/ 19199 w 256"/>
              <a:gd name="T7" fmla="*/ 255587 h 160"/>
              <a:gd name="T8" fmla="*/ 0 w 256"/>
              <a:gd name="T9" fmla="*/ 236418 h 160"/>
              <a:gd name="T10" fmla="*/ 0 w 256"/>
              <a:gd name="T11" fmla="*/ 204470 h 160"/>
              <a:gd name="T12" fmla="*/ 38398 w 256"/>
              <a:gd name="T13" fmla="*/ 204470 h 160"/>
              <a:gd name="T14" fmla="*/ 38398 w 256"/>
              <a:gd name="T15" fmla="*/ 19169 h 160"/>
              <a:gd name="T16" fmla="*/ 57596 w 256"/>
              <a:gd name="T17" fmla="*/ 0 h 160"/>
              <a:gd name="T18" fmla="*/ 351979 w 256"/>
              <a:gd name="T19" fmla="*/ 0 h 160"/>
              <a:gd name="T20" fmla="*/ 371177 w 256"/>
              <a:gd name="T21" fmla="*/ 19169 h 160"/>
              <a:gd name="T22" fmla="*/ 371177 w 256"/>
              <a:gd name="T23" fmla="*/ 204470 h 160"/>
              <a:gd name="T24" fmla="*/ 409575 w 256"/>
              <a:gd name="T25" fmla="*/ 204470 h 160"/>
              <a:gd name="T26" fmla="*/ 409575 w 256"/>
              <a:gd name="T27" fmla="*/ 236418 h 160"/>
              <a:gd name="T28" fmla="*/ 390376 w 256"/>
              <a:gd name="T29" fmla="*/ 255587 h 160"/>
              <a:gd name="T30" fmla="*/ 159990 w 256"/>
              <a:gd name="T31" fmla="*/ 236418 h 160"/>
              <a:gd name="T32" fmla="*/ 249585 w 256"/>
              <a:gd name="T33" fmla="*/ 236418 h 160"/>
              <a:gd name="T34" fmla="*/ 249585 w 256"/>
              <a:gd name="T35" fmla="*/ 223639 h 160"/>
              <a:gd name="T36" fmla="*/ 159990 w 256"/>
              <a:gd name="T37" fmla="*/ 223639 h 160"/>
              <a:gd name="T38" fmla="*/ 159990 w 256"/>
              <a:gd name="T39" fmla="*/ 236418 h 160"/>
              <a:gd name="T40" fmla="*/ 345579 w 256"/>
              <a:gd name="T41" fmla="*/ 25559 h 160"/>
              <a:gd name="T42" fmla="*/ 63996 w 256"/>
              <a:gd name="T43" fmla="*/ 25559 h 160"/>
              <a:gd name="T44" fmla="*/ 63996 w 256"/>
              <a:gd name="T45" fmla="*/ 191690 h 160"/>
              <a:gd name="T46" fmla="*/ 345579 w 256"/>
              <a:gd name="T47" fmla="*/ 191690 h 160"/>
              <a:gd name="T48" fmla="*/ 345579 w 256"/>
              <a:gd name="T49" fmla="*/ 25559 h 1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56" h="160">
                <a:moveTo>
                  <a:pt x="244" y="160"/>
                </a:moveTo>
                <a:cubicBezTo>
                  <a:pt x="232" y="160"/>
                  <a:pt x="232" y="160"/>
                  <a:pt x="232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5" y="160"/>
                  <a:pt x="0" y="155"/>
                  <a:pt x="0" y="148"/>
                </a:cubicBezTo>
                <a:cubicBezTo>
                  <a:pt x="0" y="128"/>
                  <a:pt x="0" y="128"/>
                  <a:pt x="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5"/>
                  <a:pt x="29" y="0"/>
                  <a:pt x="36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7" y="0"/>
                  <a:pt x="232" y="5"/>
                  <a:pt x="232" y="12"/>
                </a:cubicBezTo>
                <a:cubicBezTo>
                  <a:pt x="232" y="128"/>
                  <a:pt x="232" y="128"/>
                  <a:pt x="232" y="128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6" y="148"/>
                  <a:pt x="256" y="148"/>
                  <a:pt x="256" y="148"/>
                </a:cubicBezTo>
                <a:cubicBezTo>
                  <a:pt x="256" y="155"/>
                  <a:pt x="251" y="160"/>
                  <a:pt x="244" y="160"/>
                </a:cubicBezTo>
                <a:moveTo>
                  <a:pt x="100" y="148"/>
                </a:moveTo>
                <a:cubicBezTo>
                  <a:pt x="156" y="148"/>
                  <a:pt x="156" y="148"/>
                  <a:pt x="156" y="148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00" y="140"/>
                  <a:pt x="100" y="140"/>
                  <a:pt x="100" y="140"/>
                </a:cubicBezTo>
                <a:lnTo>
                  <a:pt x="100" y="148"/>
                </a:lnTo>
                <a:close/>
                <a:moveTo>
                  <a:pt x="216" y="16"/>
                </a:moveTo>
                <a:cubicBezTo>
                  <a:pt x="40" y="16"/>
                  <a:pt x="40" y="16"/>
                  <a:pt x="40" y="16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216" y="120"/>
                  <a:pt x="216" y="120"/>
                  <a:pt x="216" y="120"/>
                </a:cubicBezTo>
                <a:lnTo>
                  <a:pt x="216" y="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927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Приложения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обучении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312024" y="1628800"/>
            <a:ext cx="5384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Castle </a:t>
            </a:r>
            <a:r>
              <a:rPr lang="en-US" sz="4000" dirty="0" smtClean="0"/>
              <a:t>quiz</a:t>
            </a:r>
            <a:r>
              <a:rPr lang="ru-RU" sz="4000" dirty="0"/>
              <a:t> </a:t>
            </a:r>
            <a:r>
              <a:rPr lang="ru-RU" sz="4000" dirty="0" smtClean="0"/>
              <a:t>– приложение, с помощью которого можно проверить свои знания в любой предметной области.</a:t>
            </a: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b="3369"/>
          <a:stretch/>
        </p:blipFill>
        <p:spPr bwMode="auto">
          <a:xfrm>
            <a:off x="1343472" y="1365635"/>
            <a:ext cx="3571875" cy="505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9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680" y="44624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Приложения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обучении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9600" y="2060848"/>
            <a:ext cx="57606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/>
              <a:t>Codeacademy</a:t>
            </a:r>
            <a:r>
              <a:rPr lang="ru-RU" sz="4800" dirty="0" smtClean="0"/>
              <a:t>- приложения для изучения </a:t>
            </a:r>
            <a:r>
              <a:rPr lang="ru-RU" sz="4800" dirty="0" smtClean="0"/>
              <a:t>программирования</a:t>
            </a:r>
            <a:endParaRPr lang="ru-RU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4968" t="9740" r="29853"/>
          <a:stretch/>
        </p:blipFill>
        <p:spPr>
          <a:xfrm>
            <a:off x="6960096" y="1579168"/>
            <a:ext cx="4320480" cy="421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Приложения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обучении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75520" y="1628801"/>
            <a:ext cx="4038600" cy="4525963"/>
          </a:xfrm>
        </p:spPr>
        <p:txBody>
          <a:bodyPr/>
          <a:lstStyle/>
          <a:p>
            <a:r>
              <a:rPr lang="ru-RU" dirty="0" smtClean="0"/>
              <a:t>.</a:t>
            </a:r>
          </a:p>
          <a:p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528048" y="1628800"/>
            <a:ext cx="5040560" cy="452628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Trivia </a:t>
            </a:r>
            <a:r>
              <a:rPr lang="en-US" sz="4400" dirty="0" smtClean="0"/>
              <a:t>360</a:t>
            </a:r>
            <a:r>
              <a:rPr lang="ru-RU" sz="4400" dirty="0" smtClean="0"/>
              <a:t> – тренажеры и викторины для закрепления понятий.</a:t>
            </a:r>
            <a:endParaRPr lang="en-US" sz="4400" dirty="0"/>
          </a:p>
          <a:p>
            <a:endParaRPr lang="ru-RU" dirty="0"/>
          </a:p>
        </p:txBody>
      </p:sp>
      <p:sp>
        <p:nvSpPr>
          <p:cNvPr id="4" name="AutoShape 2" descr="TRIVIA 360 иконка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https://cdn6.aptoide.com/imgs/2/5/4/2541e7cffa2c5e2a325542e3d2d59958_fgraph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8" t="3958" r="25040" b="-3958"/>
          <a:stretch/>
        </p:blipFill>
        <p:spPr bwMode="auto">
          <a:xfrm>
            <a:off x="767408" y="1628800"/>
            <a:ext cx="4637988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3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286D9A07-413C-479C-8764-EA2A27F9582C}" vid="{B3592197-64CD-4157-99E6-B28F5AD9AF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222</TotalTime>
  <Words>317</Words>
  <Application>Microsoft Office PowerPoint</Application>
  <PresentationFormat>Широкоэкранный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</vt:lpstr>
      <vt:lpstr>Тема1</vt:lpstr>
      <vt:lpstr>Использование мобильных приложений как способ профилактики школьной неуспешности</vt:lpstr>
      <vt:lpstr> Школьная неуспешность</vt:lpstr>
      <vt:lpstr> Виды неуспешности</vt:lpstr>
      <vt:lpstr> Причины</vt:lpstr>
      <vt:lpstr> Решение</vt:lpstr>
      <vt:lpstr> Обучающиеся</vt:lpstr>
      <vt:lpstr> Приложения в обучении</vt:lpstr>
      <vt:lpstr> Приложения в обучении</vt:lpstr>
      <vt:lpstr> Приложения в обучении</vt:lpstr>
      <vt:lpstr> Самостоятельная разработка приложения</vt:lpstr>
      <vt:lpstr>  Самостоятельная разработка приложения</vt:lpstr>
      <vt:lpstr> Самостоятельная разработка приложения</vt:lpstr>
      <vt:lpstr> Самостоятельная разработка приложения</vt:lpstr>
      <vt:lpstr> Самостоятельная разработка приложения</vt:lpstr>
      <vt:lpstr> 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мобильных приложений какспособ профилактики школьной неуспешности</dc:title>
  <dc:creator>1</dc:creator>
  <cp:lastModifiedBy>Дмитрий</cp:lastModifiedBy>
  <cp:revision>22</cp:revision>
  <dcterms:created xsi:type="dcterms:W3CDTF">2022-10-27T11:41:14Z</dcterms:created>
  <dcterms:modified xsi:type="dcterms:W3CDTF">2022-10-28T15:33:48Z</dcterms:modified>
</cp:coreProperties>
</file>