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65" r:id="rId4"/>
    <p:sldId id="274" r:id="rId5"/>
    <p:sldId id="260" r:id="rId6"/>
    <p:sldId id="276" r:id="rId7"/>
    <p:sldId id="266" r:id="rId8"/>
    <p:sldId id="267" r:id="rId9"/>
    <p:sldId id="271" r:id="rId10"/>
    <p:sldId id="272" r:id="rId11"/>
    <p:sldId id="273" r:id="rId12"/>
    <p:sldId id="268" r:id="rId13"/>
    <p:sldId id="269" r:id="rId14"/>
    <p:sldId id="270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43D42-FF7E-4127-8EBB-FCE4B32BC26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3B526-C53E-4F47-A8CA-8978100CE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4379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07A1-204B-4FAF-9DE9-CFD6AE7D90A8}" type="datetime1">
              <a:rPr lang="ru-RU" smtClean="0"/>
              <a:pPr/>
              <a:t>01.02.2022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цифры, МБОУ "СОШ № 88 имени А. Бородина и А. Кочева", учитель информатики Мисюра Татьяна Констаетиновна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573F-19C3-47C7-81F2-8A1DAE83D0A5}" type="datetime1">
              <a:rPr lang="ru-RU" smtClean="0"/>
              <a:pPr/>
              <a:t>01.02.2022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цифры, МБОУ "СОШ № 88 имени А. Бородина и А. Кочева", учитель информатики Мисюра Татьяна Констаетиновна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2309-EE3C-4B24-946C-28EC45758D17}" type="datetime1">
              <a:rPr lang="ru-RU" smtClean="0"/>
              <a:pPr/>
              <a:t>01.02.2022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цифры, МБОУ "СОШ № 88 имени А. Бородина и А. Кочева", учитель информатики Мисюра Татьяна Констаетиновна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3D26-5480-48B3-9886-4D5EBDCBCBF5}" type="datetime1">
              <a:rPr lang="ru-RU" smtClean="0"/>
              <a:pPr/>
              <a:t>01.02.2022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цифры, МБОУ "СОШ № 88 имени А. Бородина и А. Кочева", учитель информатики Мисюра Татьяна Констаетиновна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4FF6-0F0B-4BA3-BCD8-022C42E1D674}" type="datetime1">
              <a:rPr lang="ru-RU" smtClean="0"/>
              <a:pPr/>
              <a:t>01.02.2022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цифры, МБОУ "СОШ № 88 имени А. Бородина и А. Кочева", учитель информатики Мисюра Татьяна Констаетиновна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914B-44B0-41E0-A0D1-BADF7AC629C4}" type="datetime1">
              <a:rPr lang="ru-RU" smtClean="0"/>
              <a:pPr/>
              <a:t>01.02.2022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цифры, МБОУ "СОШ № 88 имени А. Бородина и А. Кочева", учитель информатики Мисюра Татьяна Констаетиновна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157-E7E2-42EA-A131-3A765AB4A311}" type="datetime1">
              <a:rPr lang="ru-RU" smtClean="0"/>
              <a:pPr/>
              <a:t>01.02.2022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цифры, МБОУ "СОШ № 88 имени А. Бородина и А. Кочева", учитель информатики Мисюра Татьяна Констаетиновна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3F7-DC80-4FEA-8EDF-6702BBB34683}" type="datetime1">
              <a:rPr lang="ru-RU" smtClean="0"/>
              <a:pPr/>
              <a:t>01.02.2022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цифры, МБОУ "СОШ № 88 имени А. Бородина и А. Кочева", учитель информатики Мисюра Татьяна Констаетиновна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F332-9920-4492-931B-CD82AF92B427}" type="datetime1">
              <a:rPr lang="ru-RU" smtClean="0"/>
              <a:pPr/>
              <a:t>01.02.2022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цифры, МБОУ "СОШ № 88 имени А. Бородина и А. Кочева", учитель информатики Мисюра Татьяна Констаетиновна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7F7-972A-4133-AC36-7C7E4261314C}" type="datetime1">
              <a:rPr lang="ru-RU" smtClean="0"/>
              <a:pPr/>
              <a:t>01.02.2022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цифры, МБОУ "СОШ № 88 имени А. Бородина и А. Кочева", учитель информатики Мисюра Татьяна Констаетиновна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22AF-5617-4406-B92D-1E6E9D8C86FF}" type="datetime1">
              <a:rPr lang="ru-RU" smtClean="0"/>
              <a:pPr/>
              <a:t>01.02.2022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цифры, МБОУ "СОШ № 88 имени А. Бородина и А. Кочева", учитель информатики Мисюра Татьяна Констаетиновна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8AAA-E60B-42B0-A95A-AF0701D66A3F}" type="datetime1">
              <a:rPr lang="ru-RU" smtClean="0"/>
              <a:pPr/>
              <a:t>01.02.2022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Урок цифры, МБОУ "СОШ № 88 имени А. Бородина и А. Кочева", учитель информатики Мисюра Татьяна Констаетиновна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0%B1%D0%BE%D1%80%D0%B0%D1%82%D0%BE%D1%80%D0%B8%D1%8F_%D0%9A%D0%B0%D1%81%D0%BF%D0%B5%D1%80%D1%81%D0%BA%D0%BE%D0%B3%D0%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https://ria.ru/20210716/sayt-1741514760.html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a.ru/20210715/kiberataka-1741450781.html" TargetMode="External"/><Relationship Id="rId5" Type="http://schemas.openxmlformats.org/officeDocument/2006/relationships/hyperlink" Target="https://ria.ru/20210908/yandeks-1749096730.html" TargetMode="External"/><Relationship Id="rId4" Type="http://schemas.openxmlformats.org/officeDocument/2006/relationships/hyperlink" Target="https://rosguard.gov.ru/ru/news/article/oficialnyj-sajt-rosgvardii-podvergsya-massirovannoj-ddosatak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56347" y="3101448"/>
            <a:ext cx="4831307" cy="6872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Исследование </a:t>
            </a:r>
            <a:r>
              <a:rPr lang="ru-RU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кибератак</a:t>
            </a:r>
            <a:endParaRPr 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5525" y="3876097"/>
            <a:ext cx="3197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https://www.kaspersky.ru/blog/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120" y="223743"/>
            <a:ext cx="394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https://www.facebook.com/datalesson/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11475" y="6268588"/>
            <a:ext cx="5832525" cy="365125"/>
          </a:xfrm>
        </p:spPr>
        <p:txBody>
          <a:bodyPr/>
          <a:lstStyle/>
          <a:p>
            <a:pPr algn="r"/>
            <a:r>
              <a:rPr lang="ru-RU" sz="1400" b="1" dirty="0" smtClean="0"/>
              <a:t>Урок цифры 31.01.2022, МБОУ "СОШ № 88 имени А. Бородина и А. Кочева", учитель информатики Мисюра Татьяна Константиновна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1061339" y="3199857"/>
            <a:ext cx="6678741" cy="198174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1061340" y="1291529"/>
            <a:ext cx="6678740" cy="15120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0293" y="1456295"/>
            <a:ext cx="5694381" cy="129164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Кибератака</a:t>
            </a:r>
            <a:r>
              <a:rPr lang="ru-RU" dirty="0"/>
              <a:t> (хакерская атака) — это покушение на информационную безопасность цифровой </a:t>
            </a:r>
            <a:r>
              <a:rPr lang="ru-RU" dirty="0" smtClean="0"/>
              <a:t>системы.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0293" y="3368964"/>
            <a:ext cx="641367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Эксперт по </a:t>
            </a:r>
            <a:r>
              <a:rPr lang="ru-RU" sz="2800" dirty="0" err="1">
                <a:solidFill>
                  <a:prstClr val="black"/>
                </a:solidFill>
              </a:rPr>
              <a:t>кибербезопасности</a:t>
            </a:r>
            <a:r>
              <a:rPr lang="ru-RU" sz="2800" dirty="0">
                <a:solidFill>
                  <a:prstClr val="black"/>
                </a:solidFill>
              </a:rPr>
              <a:t> занимается изучением </a:t>
            </a:r>
            <a:r>
              <a:rPr lang="ru-RU" sz="2800" dirty="0" err="1">
                <a:solidFill>
                  <a:prstClr val="black"/>
                </a:solidFill>
              </a:rPr>
              <a:t>кибератак</a:t>
            </a:r>
            <a:r>
              <a:rPr lang="ru-RU" sz="2800" dirty="0">
                <a:solidFill>
                  <a:prstClr val="black"/>
                </a:solidFill>
              </a:rPr>
              <a:t> и пытается определить, кто к ним причастен.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9291" y="6457890"/>
            <a:ext cx="5924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dirty="0">
                <a:solidFill>
                  <a:prstClr val="black">
                    <a:tint val="75000"/>
                  </a:prstClr>
                </a:solidFill>
              </a:rPr>
              <a:t>Урок цифры 31.01.2022, МБОУ "СОШ № 88 имени А. Бородина и А. Кочева", учитель информатики Мисюра Татьяна Константиновна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1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961161" y="2055426"/>
            <a:ext cx="4814887" cy="530225"/>
            <a:chOff x="1269" y="1301"/>
            <a:chExt cx="303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37" y="1301"/>
              <a:ext cx="2865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 algn="ctr"/>
              <a:r>
                <a:rPr lang="ru-RU" sz="2000" dirty="0"/>
                <a:t>Что такое </a:t>
              </a:r>
              <a:r>
                <a:rPr lang="ru-RU" sz="2000" dirty="0" err="1"/>
                <a:t>кибератака</a:t>
              </a:r>
              <a:r>
                <a:rPr lang="ru-RU" sz="2000" dirty="0"/>
                <a:t>?</a:t>
              </a: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72274" y="2968968"/>
            <a:ext cx="5732463" cy="549275"/>
            <a:chOff x="1268" y="1776"/>
            <a:chExt cx="3611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453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45" y="1806"/>
              <a:ext cx="333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/>
                <a:t>Какие три уровня </a:t>
              </a:r>
              <a:r>
                <a:rPr lang="ru-RU" sz="2000" dirty="0" err="1"/>
                <a:t>кибератак</a:t>
              </a:r>
              <a:r>
                <a:rPr lang="ru-RU" sz="2000" dirty="0"/>
                <a:t> можно выделить?</a:t>
              </a: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34" name="Group 94"/>
          <p:cNvGrpSpPr>
            <a:grpSpLocks/>
          </p:cNvGrpSpPr>
          <p:nvPr/>
        </p:nvGrpSpPr>
        <p:grpSpPr bwMode="auto">
          <a:xfrm>
            <a:off x="1991324" y="3788393"/>
            <a:ext cx="6015038" cy="714374"/>
            <a:chOff x="1270" y="2218"/>
            <a:chExt cx="3789" cy="450"/>
          </a:xfrm>
        </p:grpSpPr>
        <p:sp>
          <p:nvSpPr>
            <p:cNvPr id="3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637" cy="42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gray">
            <a:xfrm>
              <a:off x="1569" y="2218"/>
              <a:ext cx="343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/>
                <a:t>90% — это массовые </a:t>
              </a:r>
              <a:r>
                <a:rPr lang="ru-RU" sz="2000" dirty="0" err="1"/>
                <a:t>киберугрозы</a:t>
              </a:r>
              <a:r>
                <a:rPr lang="ru-RU" sz="2000" dirty="0"/>
                <a:t>, с помощью которых злоумышленники обманываю людей?</a:t>
              </a:r>
            </a:p>
          </p:txBody>
        </p:sp>
        <p:grpSp>
          <p:nvGrpSpPr>
            <p:cNvPr id="3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3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3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4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45" name="Group 95"/>
          <p:cNvGrpSpPr>
            <a:grpSpLocks/>
          </p:cNvGrpSpPr>
          <p:nvPr/>
        </p:nvGrpSpPr>
        <p:grpSpPr bwMode="auto">
          <a:xfrm>
            <a:off x="1961161" y="4792177"/>
            <a:ext cx="5070475" cy="547687"/>
            <a:chOff x="1268" y="2727"/>
            <a:chExt cx="3194" cy="345"/>
          </a:xfrm>
        </p:grpSpPr>
        <p:sp>
          <p:nvSpPr>
            <p:cNvPr id="4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/>
              <a:r>
                <a:rPr lang="ru-RU" sz="2000" dirty="0"/>
                <a:t>Как защитить себя от </a:t>
              </a:r>
              <a:r>
                <a:rPr lang="ru-RU" sz="2000" dirty="0" err="1"/>
                <a:t>киберугроз</a:t>
              </a:r>
              <a:r>
                <a:rPr lang="ru-RU" sz="2000" dirty="0"/>
                <a:t>? </a:t>
              </a:r>
            </a:p>
          </p:txBody>
        </p:sp>
        <p:grpSp>
          <p:nvGrpSpPr>
            <p:cNvPr id="4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4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5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sp>
        <p:nvSpPr>
          <p:cNvPr id="26" name="Прямоугольник 25"/>
          <p:cNvSpPr/>
          <p:nvPr/>
        </p:nvSpPr>
        <p:spPr>
          <a:xfrm>
            <a:off x="3335383" y="6404188"/>
            <a:ext cx="5738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dirty="0">
                <a:solidFill>
                  <a:prstClr val="black">
                    <a:tint val="75000"/>
                  </a:prstClr>
                </a:solidFill>
              </a:rPr>
              <a:t>Урок цифры 31.01.2022, МБОУ "СОШ № 88 имени А. Бородина и А. Кочева", учитель информатики Мисюра Татьяна Константиновна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6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Прохождение тренажера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86" y="1641519"/>
            <a:ext cx="8660674" cy="466344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3463" y="6457890"/>
            <a:ext cx="5930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dirty="0">
                <a:solidFill>
                  <a:prstClr val="black">
                    <a:tint val="75000"/>
                  </a:prstClr>
                </a:solidFill>
              </a:rPr>
              <a:t>Урок цифры 31.01.2022, МБОУ "СОШ № 88 имени А. Бородина и А. Кочева", учитель информатики Мисюра Татьяна Константиновна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2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06981" y="2678853"/>
            <a:ext cx="430366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вам больше всего запомнилось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прошел все задания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показалось вам самым интересным?»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18" y="1443240"/>
            <a:ext cx="3654653" cy="5212691"/>
          </a:xfrm>
        </p:spPr>
      </p:pic>
      <p:sp>
        <p:nvSpPr>
          <p:cNvPr id="8" name="Прямоугольник 7"/>
          <p:cNvSpPr/>
          <p:nvPr/>
        </p:nvSpPr>
        <p:spPr>
          <a:xfrm>
            <a:off x="1863634" y="4241074"/>
            <a:ext cx="1436915" cy="121920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29396" y="6455876"/>
            <a:ext cx="581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dirty="0">
                <a:solidFill>
                  <a:prstClr val="black">
                    <a:tint val="75000"/>
                  </a:prstClr>
                </a:solidFill>
              </a:rPr>
              <a:t>Урок цифры 31.01.2022, МБОУ "СОШ № 88 имени А. Бородина и А. Кочева", учитель информатики Мисюра Татьяна Константиновна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6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4830" y="6367487"/>
            <a:ext cx="5849501" cy="416492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prstClr val="black">
                    <a:tint val="75000"/>
                  </a:prstClr>
                </a:solidFill>
              </a:rPr>
              <a:t>Урок цифры 31.01.2022, МБОУ "СОШ № 88 имени А. Бородина и А. Кочева", учитель информатики Мисюра Татьяна Константиновна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1987242" y="1852680"/>
            <a:ext cx="5068887" cy="530225"/>
            <a:chOff x="1269" y="1296"/>
            <a:chExt cx="3193" cy="334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этом занятии мы освоили…</a:t>
              </a:r>
            </a:p>
          </p:txBody>
        </p:sp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9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1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4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5" name="Group 93"/>
          <p:cNvGrpSpPr>
            <a:grpSpLocks/>
          </p:cNvGrpSpPr>
          <p:nvPr/>
        </p:nvGrpSpPr>
        <p:grpSpPr bwMode="auto">
          <a:xfrm>
            <a:off x="1985654" y="2614680"/>
            <a:ext cx="5070475" cy="549275"/>
            <a:chOff x="1268" y="1776"/>
            <a:chExt cx="3194" cy="346"/>
          </a:xfrm>
        </p:grpSpPr>
        <p:sp>
          <p:nvSpPr>
            <p:cNvPr id="16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Сегодня мы научились…</a:t>
              </a:r>
            </a:p>
          </p:txBody>
        </p:sp>
        <p:grpSp>
          <p:nvGrpSpPr>
            <p:cNvPr id="18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9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1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4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0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5" name="Group 94"/>
          <p:cNvGrpSpPr>
            <a:grpSpLocks/>
          </p:cNvGrpSpPr>
          <p:nvPr/>
        </p:nvGrpSpPr>
        <p:grpSpPr bwMode="auto">
          <a:xfrm>
            <a:off x="1988829" y="3362393"/>
            <a:ext cx="5067300" cy="547687"/>
            <a:chOff x="1270" y="2247"/>
            <a:chExt cx="3192" cy="345"/>
          </a:xfrm>
        </p:grpSpPr>
        <p:sp>
          <p:nvSpPr>
            <p:cNvPr id="26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Мне было сложно…</a:t>
              </a:r>
            </a:p>
          </p:txBody>
        </p:sp>
        <p:grpSp>
          <p:nvGrpSpPr>
            <p:cNvPr id="28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9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30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2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5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1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6" name="Group 95"/>
          <p:cNvGrpSpPr>
            <a:grpSpLocks/>
          </p:cNvGrpSpPr>
          <p:nvPr/>
        </p:nvGrpSpPr>
        <p:grpSpPr bwMode="auto">
          <a:xfrm>
            <a:off x="1985654" y="4124393"/>
            <a:ext cx="5070475" cy="547687"/>
            <a:chOff x="1268" y="2727"/>
            <a:chExt cx="3194" cy="345"/>
          </a:xfrm>
        </p:grpSpPr>
        <p:sp>
          <p:nvSpPr>
            <p:cNvPr id="37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 понял, что….я планирую….</a:t>
              </a:r>
            </a:p>
          </p:txBody>
        </p:sp>
        <p:grpSp>
          <p:nvGrpSpPr>
            <p:cNvPr id="39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40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1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3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4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6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2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291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56996" y="444137"/>
            <a:ext cx="6230007" cy="386708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 твёрдо уверен, что само понятие «</a:t>
            </a:r>
            <a:r>
              <a:rPr lang="ru-RU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кибербезопасность</a:t>
            </a: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 в скором времени себя изживет, а на замену ему придёт концепция «</a:t>
            </a:r>
            <a:r>
              <a:rPr lang="ru-RU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кибериммунитета</a:t>
            </a: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3329" y="5588143"/>
            <a:ext cx="5720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Касперский </a:t>
            </a:r>
          </a:p>
          <a:p>
            <a:r>
              <a:rPr lang="ru-RU" dirty="0" smtClean="0"/>
              <a:t> Основатель и </a:t>
            </a:r>
            <a:r>
              <a:rPr lang="ru-RU" dirty="0"/>
              <a:t>г</a:t>
            </a:r>
            <a:r>
              <a:rPr lang="ru-RU" dirty="0" smtClean="0"/>
              <a:t>лава </a:t>
            </a:r>
            <a:r>
              <a:rPr lang="ru-RU" dirty="0"/>
              <a:t>АО «</a:t>
            </a:r>
            <a:r>
              <a:rPr lang="ru-RU" dirty="0">
                <a:hlinkClick r:id="rId3" tooltip="Лаборатория Касперского"/>
              </a:rPr>
              <a:t>Лаборатория Касперского</a:t>
            </a:r>
            <a:r>
              <a:rPr lang="ru-RU" dirty="0"/>
              <a:t>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5383" y="6457890"/>
            <a:ext cx="5682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dirty="0">
                <a:solidFill>
                  <a:prstClr val="black">
                    <a:tint val="75000"/>
                  </a:prstClr>
                </a:solidFill>
              </a:rPr>
              <a:t>Урок цифры 31.01.2022, МБОУ "СОШ № 88 имени А. Бородина и А. Кочева", учитель информатики Мисюра Татьяна Константиновна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4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гости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Заместитель начальника Департамента общего образования Томской области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</a:t>
            </a:r>
            <a:r>
              <a:rPr lang="ru-RU" sz="2000" dirty="0" err="1" smtClean="0"/>
              <a:t>Вторина</a:t>
            </a:r>
            <a:r>
              <a:rPr lang="ru-RU" sz="2000" dirty="0" smtClean="0"/>
              <a:t> </a:t>
            </a:r>
            <a:r>
              <a:rPr lang="ru-RU" sz="2000" dirty="0"/>
              <a:t>Елена </a:t>
            </a:r>
            <a:r>
              <a:rPr lang="ru-RU" sz="2000" dirty="0" smtClean="0"/>
              <a:t>Вениаминовна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Руководитель ГМО, учитель информатики 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Кудряшова Вероника Николаевна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Представитель Сбербанка</a:t>
            </a:r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87634" y="6457890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dirty="0">
                <a:solidFill>
                  <a:prstClr val="black">
                    <a:tint val="75000"/>
                  </a:prstClr>
                </a:solidFill>
              </a:rPr>
              <a:t>Урок цифры 31.01.2022, МБОУ "СОШ № 88 имени А. Бородина и А. Кочева", учитель информатики Мисюра Татьяна Константиновна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7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02464" y="646072"/>
            <a:ext cx="5539073" cy="410776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Сейчас в мире </a:t>
            </a: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кибербезопасности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защищаться дорого, а вот атаковать дешево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6713" y="254392"/>
            <a:ext cx="4696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https://habr.com/ru/company/kaspersky/blog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68983" y="5547957"/>
            <a:ext cx="3500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Александр Родченко (@gam4er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 err="1"/>
              <a:t>Senior</a:t>
            </a:r>
            <a:r>
              <a:rPr lang="ru-RU" dirty="0"/>
              <a:t> SOC </a:t>
            </a:r>
            <a:r>
              <a:rPr lang="ru-RU" dirty="0" err="1"/>
              <a:t>Analyst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«Лаборатории Касперского</a:t>
            </a:r>
            <a:r>
              <a:rPr lang="ru-RU" dirty="0" smtClean="0"/>
              <a:t>»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70365" y="6451192"/>
            <a:ext cx="5673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dirty="0">
                <a:solidFill>
                  <a:prstClr val="black">
                    <a:tint val="75000"/>
                  </a:prstClr>
                </a:solidFill>
              </a:rPr>
              <a:t>Урок цифры 31.01.2022, МБОУ "СОШ № 88 имени А. Бородина и А. Кочева", учитель информатики Мисюра Татьяна Константиновна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6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050" y="2113798"/>
            <a:ext cx="7869891" cy="349688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/>
              <a:t>Аналитик</a:t>
            </a:r>
            <a:r>
              <a:rPr lang="ru-RU" sz="2400" dirty="0"/>
              <a:t> </a:t>
            </a:r>
            <a:r>
              <a:rPr lang="ru-RU" sz="2400" b="1" dirty="0"/>
              <a:t>SOC</a:t>
            </a:r>
            <a:r>
              <a:rPr lang="ru-RU" sz="2400" dirty="0"/>
              <a:t> (</a:t>
            </a:r>
            <a:r>
              <a:rPr lang="ru-RU" sz="2400" dirty="0" err="1"/>
              <a:t>Security</a:t>
            </a:r>
            <a:r>
              <a:rPr lang="ru-RU" sz="2400" dirty="0"/>
              <a:t> </a:t>
            </a:r>
            <a:r>
              <a:rPr lang="ru-RU" sz="2400" dirty="0" err="1"/>
              <a:t>Operations</a:t>
            </a:r>
            <a:r>
              <a:rPr lang="ru-RU" sz="2400" dirty="0"/>
              <a:t> </a:t>
            </a:r>
            <a:r>
              <a:rPr lang="ru-RU" sz="2400" dirty="0" err="1"/>
              <a:t>Center</a:t>
            </a:r>
            <a:r>
              <a:rPr lang="ru-RU" sz="2400" dirty="0"/>
              <a:t> </a:t>
            </a:r>
            <a:r>
              <a:rPr lang="ru-RU" sz="2400" dirty="0" err="1"/>
              <a:t>Monitoring</a:t>
            </a:r>
            <a:r>
              <a:rPr lang="ru-RU" sz="2400" dirty="0"/>
              <a:t>) является частью команды </a:t>
            </a:r>
            <a:r>
              <a:rPr lang="ru-RU" sz="2400" dirty="0" err="1"/>
              <a:t>Kaspersky</a:t>
            </a:r>
            <a:r>
              <a:rPr lang="ru-RU" sz="2400" dirty="0"/>
              <a:t> </a:t>
            </a:r>
            <a:r>
              <a:rPr lang="ru-RU" sz="2400" dirty="0" err="1"/>
              <a:t>Lab</a:t>
            </a:r>
            <a:r>
              <a:rPr lang="ru-RU" sz="2400" dirty="0"/>
              <a:t> </a:t>
            </a:r>
            <a:r>
              <a:rPr lang="ru-RU" sz="2400" b="1" dirty="0"/>
              <a:t>SOC</a:t>
            </a:r>
            <a:r>
              <a:rPr lang="ru-RU" sz="2400" dirty="0"/>
              <a:t>, которая занимается непрерывным мониторингом безопасности, облегченным реагированием на инциденты и выявлением </a:t>
            </a:r>
            <a:r>
              <a:rPr lang="ru-RU" sz="2400" dirty="0" err="1" smtClean="0"/>
              <a:t>киберугроз</a:t>
            </a:r>
            <a:endParaRPr lang="ru-RU" sz="2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/>
              <a:t>SOC</a:t>
            </a:r>
            <a:r>
              <a:rPr lang="ru-RU" sz="2400" dirty="0"/>
              <a:t> (</a:t>
            </a:r>
            <a:r>
              <a:rPr lang="ru-RU" sz="2400" dirty="0" err="1"/>
              <a:t>security</a:t>
            </a:r>
            <a:r>
              <a:rPr lang="ru-RU" sz="2400" dirty="0"/>
              <a:t> </a:t>
            </a:r>
            <a:r>
              <a:rPr lang="ru-RU" sz="2400" dirty="0" err="1"/>
              <a:t>operations</a:t>
            </a:r>
            <a:r>
              <a:rPr lang="ru-RU" sz="2400" dirty="0"/>
              <a:t> </a:t>
            </a:r>
            <a:r>
              <a:rPr lang="ru-RU" sz="2400" dirty="0" err="1"/>
              <a:t>center</a:t>
            </a:r>
            <a:r>
              <a:rPr lang="ru-RU" sz="2400" dirty="0"/>
              <a:t>) – центр управления информационной безопасностью. Основными задачами SOC является осуществление мероприятий по мониторингу и реагированию на инциденты ИБ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12424" y="6386751"/>
            <a:ext cx="5370991" cy="365125"/>
          </a:xfrm>
        </p:spPr>
        <p:txBody>
          <a:bodyPr/>
          <a:lstStyle/>
          <a:p>
            <a:pPr algn="r"/>
            <a:r>
              <a:rPr lang="ru-RU" sz="1000" dirty="0" smtClean="0"/>
              <a:t>Урок цифры, МБОУ "СОШ № 88 имени А. Бородина и А. Кочева", учитель информатики Мисюра Татьяна Константиновна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3151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932804" y="4639635"/>
            <a:ext cx="5385546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617868" y="3802145"/>
            <a:ext cx="5700481" cy="1400175"/>
            <a:chOff x="1085" y="2732"/>
            <a:chExt cx="3370" cy="882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15" y="2732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085" y="3226"/>
              <a:ext cx="326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февраля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официальный сайт </a:t>
              </a: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Росгвардии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подвергался массированной </a:t>
              </a: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DDoS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-атаке</a:t>
              </a:r>
              <a:r>
                <a:rPr lang="ru-RU" dirty="0"/>
                <a:t> 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203" y="-43058"/>
            <a:ext cx="7839635" cy="13377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Кибератаки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732201" y="1404212"/>
            <a:ext cx="5586150" cy="584200"/>
            <a:chOff x="1138" y="1265"/>
            <a:chExt cx="3953" cy="368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38" y="1294"/>
              <a:ext cx="3653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138" y="1265"/>
              <a:ext cx="374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ноября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рекордная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мощности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атака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портал "</a:t>
              </a:r>
              <a:r>
                <a:rPr lang="ru-RU" sz="1600" u="sng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Госуслуги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 - свыше 680 Гигабит в секунду.</a:t>
              </a:r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5"/>
              <a:ext cx="321" cy="297"/>
              <a:chOff x="1415" y="1277"/>
              <a:chExt cx="321" cy="297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7"/>
                <a:ext cx="321" cy="297"/>
                <a:chOff x="1415" y="1277"/>
                <a:chExt cx="321" cy="297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7"/>
                  <a:ext cx="321" cy="26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15825" y="2224949"/>
            <a:ext cx="5402526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356" y="1836"/>
              <a:ext cx="310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сентября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 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российская интернет-компания "Яндекс"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925637" y="3019495"/>
            <a:ext cx="5392714" cy="1325563"/>
            <a:chOff x="1270" y="2247"/>
            <a:chExt cx="3192" cy="83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59" y="2714"/>
              <a:ext cx="289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июля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6"/>
                </a:rPr>
                <a:t>сайты органов власти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  <a:hlinkClick r:id="rId6"/>
                </a:rPr>
                <a:t>Крыма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подверглись массированной </a:t>
              </a: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кибератаке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359825" y="3010475"/>
            <a:ext cx="4883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июля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075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официальный сайт Министерства обороны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подвергся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DDoS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-атаке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92"/>
          <p:cNvGrpSpPr>
            <a:grpSpLocks/>
          </p:cNvGrpSpPr>
          <p:nvPr/>
        </p:nvGrpSpPr>
        <p:grpSpPr bwMode="auto">
          <a:xfrm>
            <a:off x="1915825" y="5467599"/>
            <a:ext cx="5828000" cy="530225"/>
            <a:chOff x="1269" y="1294"/>
            <a:chExt cx="4123" cy="334"/>
          </a:xfrm>
        </p:grpSpPr>
        <p:sp>
          <p:nvSpPr>
            <p:cNvPr id="57" name="AutoShape 3"/>
            <p:cNvSpPr>
              <a:spLocks noChangeArrowheads="1"/>
            </p:cNvSpPr>
            <p:nvPr/>
          </p:nvSpPr>
          <p:spPr bwMode="gray">
            <a:xfrm>
              <a:off x="1438" y="1294"/>
              <a:ext cx="3653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gray">
            <a:xfrm>
              <a:off x="1651" y="1338"/>
              <a:ext cx="374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9" name="Group 55"/>
            <p:cNvGrpSpPr>
              <a:grpSpLocks/>
            </p:cNvGrpSpPr>
            <p:nvPr/>
          </p:nvGrpSpPr>
          <p:grpSpPr bwMode="auto">
            <a:xfrm>
              <a:off x="1269" y="1326"/>
              <a:ext cx="327" cy="296"/>
              <a:chOff x="1415" y="1278"/>
              <a:chExt cx="327" cy="296"/>
            </a:xfrm>
          </p:grpSpPr>
          <p:grpSp>
            <p:nvGrpSpPr>
              <p:cNvPr id="60" name="Group 56"/>
              <p:cNvGrpSpPr>
                <a:grpSpLocks/>
              </p:cNvGrpSpPr>
              <p:nvPr/>
            </p:nvGrpSpPr>
            <p:grpSpPr bwMode="auto">
              <a:xfrm>
                <a:off x="1415" y="1278"/>
                <a:ext cx="327" cy="296"/>
                <a:chOff x="1415" y="1278"/>
                <a:chExt cx="327" cy="296"/>
              </a:xfrm>
            </p:grpSpPr>
            <p:pic>
              <p:nvPicPr>
                <p:cNvPr id="62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82"/>
                  <a:ext cx="327" cy="2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65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1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2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</a:rPr>
                  <a:t>6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" name="Прямоугольник 65"/>
          <p:cNvSpPr/>
          <p:nvPr/>
        </p:nvSpPr>
        <p:spPr>
          <a:xfrm>
            <a:off x="2426863" y="5558642"/>
            <a:ext cx="4691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https://habr.com/ru/company/pt/blog/598845/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Нижний колонтитул 66"/>
          <p:cNvSpPr>
            <a:spLocks noGrp="1"/>
          </p:cNvSpPr>
          <p:nvPr>
            <p:ph type="ftr" sz="quarter" idx="11"/>
          </p:nvPr>
        </p:nvSpPr>
        <p:spPr>
          <a:xfrm>
            <a:off x="3830138" y="6476291"/>
            <a:ext cx="5313862" cy="365125"/>
          </a:xfrm>
        </p:spPr>
        <p:txBody>
          <a:bodyPr/>
          <a:lstStyle/>
          <a:p>
            <a:pPr algn="r"/>
            <a:r>
              <a:rPr lang="ru-RU" sz="1000" dirty="0" smtClean="0"/>
              <a:t>Урок цифры, МБОУ "СОШ № 88 имени А. Бородина и А. Кочева", учитель информатики Мисюра Татьяна Константиновна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злоумышленников (доля атак)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06" r="4254" b="4411"/>
          <a:stretch/>
        </p:blipFill>
        <p:spPr>
          <a:xfrm>
            <a:off x="252547" y="1654629"/>
            <a:ext cx="8499319" cy="4450080"/>
          </a:xfrm>
        </p:spPr>
      </p:pic>
      <p:sp>
        <p:nvSpPr>
          <p:cNvPr id="7" name="Прямоугольник 6"/>
          <p:cNvSpPr/>
          <p:nvPr/>
        </p:nvSpPr>
        <p:spPr>
          <a:xfrm>
            <a:off x="252547" y="6211669"/>
            <a:ext cx="8760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https://www.ptsecurity.com/ru-ru/research/analytics/cybersecurity-threatscape-2021-q1/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34343" y="6492875"/>
            <a:ext cx="5279027" cy="365125"/>
          </a:xfrm>
        </p:spPr>
        <p:txBody>
          <a:bodyPr/>
          <a:lstStyle/>
          <a:p>
            <a:pPr algn="r"/>
            <a:r>
              <a:rPr lang="ru-RU" sz="1000" dirty="0" smtClean="0"/>
              <a:t>Урок цифры, МБОУ "СОШ № 88 имени А. Бородина и А. Кочева", учитель информатики Мисюра Татьяна Константиновна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8663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502547" y="1831425"/>
            <a:ext cx="6564312" cy="2522538"/>
            <a:chOff x="327" y="1296"/>
            <a:chExt cx="4135" cy="1589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887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739" y="1322"/>
              <a:ext cx="263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Сформировать представление о мире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киберугроз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масштабе наносимого ими ущерба отдельным пользователям и  компаниям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327" y="1508"/>
              <a:ext cx="1190" cy="1377"/>
              <a:chOff x="473" y="1460"/>
              <a:chExt cx="1190" cy="1377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397" y="1560"/>
                <a:ext cx="266" cy="1277"/>
                <a:chOff x="1397" y="1560"/>
                <a:chExt cx="266" cy="1277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2" y="1813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397" y="1560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8" y="1563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1" y="2784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473" y="146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569263" y="3605457"/>
            <a:ext cx="6551237" cy="1497013"/>
            <a:chOff x="394" y="1727"/>
            <a:chExt cx="4047" cy="943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01" y="1727"/>
              <a:ext cx="3040" cy="943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394" y="1835"/>
              <a:ext cx="1140" cy="414"/>
              <a:chOff x="540" y="1787"/>
              <a:chExt cx="1140" cy="414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1" y="1930"/>
                <a:ext cx="269" cy="271"/>
                <a:chOff x="1412" y="1430"/>
                <a:chExt cx="269" cy="271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435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12" y="1430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1" y="1432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540" y="1787"/>
                <a:ext cx="11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6" name="Прямоугольник 55"/>
          <p:cNvSpPr/>
          <p:nvPr/>
        </p:nvSpPr>
        <p:spPr>
          <a:xfrm>
            <a:off x="2533345" y="38314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Показать, как специалисты по информационной безопасности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такие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кибератаки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60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2162979" y="4060966"/>
            <a:ext cx="150417" cy="1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7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557" y="4418728"/>
            <a:ext cx="365125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682094" y="6417313"/>
            <a:ext cx="5322570" cy="365125"/>
          </a:xfrm>
        </p:spPr>
        <p:txBody>
          <a:bodyPr/>
          <a:lstStyle/>
          <a:p>
            <a:pPr algn="r"/>
            <a:r>
              <a:rPr lang="ru-RU" sz="1000" dirty="0" smtClean="0"/>
              <a:t>Урок цифры, МБОУ "СОШ № 88 имени А. Бородина и А. Кочева", учитель информатики Мисюра Татьяна Константиновна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8741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985654" y="1508388"/>
            <a:ext cx="5803899" cy="584200"/>
            <a:chOff x="1269" y="1265"/>
            <a:chExt cx="3656" cy="368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17" y="1265"/>
              <a:ext cx="34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Изучить </a:t>
              </a:r>
              <a:r>
                <a:rPr lang="ru-RU" sz="1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видеоролик об 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исследовании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кибератак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информационнои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̆ безопасности</a:t>
              </a:r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96767" y="2238731"/>
            <a:ext cx="5070475" cy="585788"/>
            <a:chOff x="1268" y="1753"/>
            <a:chExt cx="3194" cy="369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63" y="1753"/>
              <a:ext cx="285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Показать,  как специалисты по информационной безопасности исследуют такие угрозы</a:t>
              </a:r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996767" y="2982176"/>
            <a:ext cx="5713413" cy="587375"/>
            <a:chOff x="1270" y="2222"/>
            <a:chExt cx="3599" cy="370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55" y="2222"/>
              <a:ext cx="331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Показать масштаб ущерба,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чтобы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сформировать серьезное отношение к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кибератакам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90417" y="3694964"/>
            <a:ext cx="5314950" cy="585787"/>
            <a:chOff x="1268" y="2703"/>
            <a:chExt cx="3348" cy="369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63" y="2703"/>
              <a:ext cx="305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Провести профориентацию в сфере информационной безопасности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996767" y="4407752"/>
            <a:ext cx="5114925" cy="601662"/>
            <a:chOff x="1268" y="3173"/>
            <a:chExt cx="3222" cy="379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53" y="3173"/>
              <a:ext cx="293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Сформировать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навыки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безопасного поведения в сети Интернет и в реальной жизни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56" name="Group 93"/>
          <p:cNvGrpSpPr>
            <a:grpSpLocks/>
          </p:cNvGrpSpPr>
          <p:nvPr/>
        </p:nvGrpSpPr>
        <p:grpSpPr bwMode="auto">
          <a:xfrm>
            <a:off x="1990417" y="5131669"/>
            <a:ext cx="5070475" cy="646113"/>
            <a:chOff x="1268" y="1738"/>
            <a:chExt cx="3194" cy="407"/>
          </a:xfrm>
        </p:grpSpPr>
        <p:sp>
          <p:nvSpPr>
            <p:cNvPr id="57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gray">
            <a:xfrm>
              <a:off x="1561" y="1738"/>
              <a:ext cx="285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онлайн-тренажере</a:t>
              </a: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пройти</a:t>
              </a: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набор заданий, связанных с темой урока</a:t>
              </a:r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9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60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62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65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1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</a:rPr>
                  <a:t>6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7" name="Group 92"/>
          <p:cNvGrpSpPr>
            <a:grpSpLocks/>
          </p:cNvGrpSpPr>
          <p:nvPr/>
        </p:nvGrpSpPr>
        <p:grpSpPr bwMode="auto">
          <a:xfrm>
            <a:off x="1998355" y="5909177"/>
            <a:ext cx="5068887" cy="530225"/>
            <a:chOff x="1269" y="1296"/>
            <a:chExt cx="3193" cy="334"/>
          </a:xfrm>
        </p:grpSpPr>
        <p:sp>
          <p:nvSpPr>
            <p:cNvPr id="68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0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1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73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4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76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2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</a:rPr>
                  <a:t>7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8" name="Прямоугольник 77"/>
          <p:cNvSpPr/>
          <p:nvPr/>
        </p:nvSpPr>
        <p:spPr>
          <a:xfrm>
            <a:off x="2443649" y="5851123"/>
            <a:ext cx="4737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опыт, сформулировать выводы</a:t>
            </a:r>
            <a:endParaRPr lang="ru-RU" dirty="0"/>
          </a:p>
        </p:txBody>
      </p:sp>
      <p:sp>
        <p:nvSpPr>
          <p:cNvPr id="66" name="Нижний колонтитул 65"/>
          <p:cNvSpPr>
            <a:spLocks noGrp="1"/>
          </p:cNvSpPr>
          <p:nvPr>
            <p:ph type="ftr" sz="quarter" idx="11"/>
          </p:nvPr>
        </p:nvSpPr>
        <p:spPr>
          <a:xfrm>
            <a:off x="3769180" y="6454390"/>
            <a:ext cx="5278002" cy="365125"/>
          </a:xfrm>
        </p:spPr>
        <p:txBody>
          <a:bodyPr/>
          <a:lstStyle/>
          <a:p>
            <a:pPr algn="r"/>
            <a:r>
              <a:rPr lang="ru-RU" sz="1000" dirty="0" smtClean="0"/>
              <a:t>Урок цифры, МБОУ "СОШ № 88 имени А. Бородина и А. Кочева", учитель информатики Мисюра Татьяна Константиновна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0737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6113" y="1618617"/>
            <a:ext cx="7869237" cy="4404992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34344" y="6492875"/>
            <a:ext cx="5339987" cy="365125"/>
          </a:xfrm>
        </p:spPr>
        <p:txBody>
          <a:bodyPr/>
          <a:lstStyle/>
          <a:p>
            <a:pPr algn="r"/>
            <a:r>
              <a:rPr lang="ru-RU" sz="1000" dirty="0" smtClean="0"/>
              <a:t>Урок цифры, МБОУ "СОШ № 88 имени А. Бородина и А. Кочева", учитель информатики Мисюра Татьяна Константиновна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2248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1795</TotalTime>
  <Words>689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Исследование кибератак</vt:lpstr>
      <vt:lpstr>Наши гости</vt:lpstr>
      <vt:lpstr>Сейчас в мире кибербезопасности защищаться дорого, а вот атаковать дешево</vt:lpstr>
      <vt:lpstr>Знакомство с профессией</vt:lpstr>
      <vt:lpstr>Кибератаки в 2021 году</vt:lpstr>
      <vt:lpstr>Мотивы злоумышленников (доля атак)</vt:lpstr>
      <vt:lpstr>Цель урока</vt:lpstr>
      <vt:lpstr>Задачи урока</vt:lpstr>
      <vt:lpstr>Видеолекция</vt:lpstr>
      <vt:lpstr>Понятия урока</vt:lpstr>
      <vt:lpstr>Вопросы</vt:lpstr>
      <vt:lpstr>Прохождение тренажера </vt:lpstr>
      <vt:lpstr>Подведение итогов</vt:lpstr>
      <vt:lpstr>Слайд 14</vt:lpstr>
      <vt:lpstr>Я твёрдо уверен, что само понятие «кибербезопасность» в скором времени себя изживет, а на замену ему придёт концепция «кибериммунитета»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PC-12</cp:lastModifiedBy>
  <cp:revision>94</cp:revision>
  <dcterms:created xsi:type="dcterms:W3CDTF">2016-11-18T14:12:19Z</dcterms:created>
  <dcterms:modified xsi:type="dcterms:W3CDTF">2022-02-01T16:50:55Z</dcterms:modified>
</cp:coreProperties>
</file>