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5" r:id="rId2"/>
    <p:sldId id="397" r:id="rId3"/>
    <p:sldId id="377" r:id="rId4"/>
    <p:sldId id="379" r:id="rId5"/>
    <p:sldId id="378" r:id="rId6"/>
    <p:sldId id="369" r:id="rId7"/>
    <p:sldId id="367" r:id="rId8"/>
    <p:sldId id="393" r:id="rId9"/>
    <p:sldId id="368" r:id="rId10"/>
    <p:sldId id="372" r:id="rId11"/>
    <p:sldId id="334" r:id="rId12"/>
    <p:sldId id="343" r:id="rId13"/>
    <p:sldId id="364" r:id="rId14"/>
    <p:sldId id="353" r:id="rId15"/>
    <p:sldId id="365" r:id="rId16"/>
    <p:sldId id="385" r:id="rId17"/>
    <p:sldId id="384" r:id="rId18"/>
    <p:sldId id="386" r:id="rId19"/>
    <p:sldId id="387" r:id="rId20"/>
    <p:sldId id="388" r:id="rId21"/>
    <p:sldId id="389" r:id="rId22"/>
    <p:sldId id="390" r:id="rId23"/>
    <p:sldId id="380" r:id="rId24"/>
    <p:sldId id="344" r:id="rId25"/>
    <p:sldId id="345" r:id="rId26"/>
    <p:sldId id="349" r:id="rId27"/>
    <p:sldId id="350" r:id="rId28"/>
    <p:sldId id="374" r:id="rId29"/>
    <p:sldId id="346" r:id="rId30"/>
    <p:sldId id="312" r:id="rId31"/>
    <p:sldId id="360" r:id="rId32"/>
    <p:sldId id="394" r:id="rId33"/>
    <p:sldId id="381" r:id="rId34"/>
    <p:sldId id="395" r:id="rId35"/>
    <p:sldId id="382" r:id="rId36"/>
    <p:sldId id="396" r:id="rId37"/>
    <p:sldId id="383" r:id="rId38"/>
    <p:sldId id="391" r:id="rId39"/>
    <p:sldId id="39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A33"/>
    <a:srgbClr val="D758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Пронский" userId="4094061039880b31" providerId="LiveId" clId="{A6A9CC91-2F83-4949-9314-FECCC3EDA48A}"/>
    <pc:docChg chg="modSld">
      <pc:chgData name="Александр Пронский" userId="4094061039880b31" providerId="LiveId" clId="{A6A9CC91-2F83-4949-9314-FECCC3EDA48A}" dt="2022-09-18T07:01:29.950" v="66" actId="255"/>
      <pc:docMkLst>
        <pc:docMk/>
      </pc:docMkLst>
      <pc:sldChg chg="modSp mod">
        <pc:chgData name="Александр Пронский" userId="4094061039880b31" providerId="LiveId" clId="{A6A9CC91-2F83-4949-9314-FECCC3EDA48A}" dt="2022-09-18T07:01:29.950" v="66" actId="255"/>
        <pc:sldMkLst>
          <pc:docMk/>
          <pc:sldMk cId="0" sldId="375"/>
        </pc:sldMkLst>
        <pc:spChg chg="mod">
          <ac:chgData name="Александр Пронский" userId="4094061039880b31" providerId="LiveId" clId="{A6A9CC91-2F83-4949-9314-FECCC3EDA48A}" dt="2022-09-18T07:01:29.950" v="66" actId="255"/>
          <ac:spMkLst>
            <pc:docMk/>
            <pc:sldMk cId="0" sldId="37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E4792-10BC-4F57-8ED6-0E5DCF7C30AA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991D8-E016-4AFA-96B1-35A1816AA0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1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6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9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2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9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8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5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4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3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5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0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E25C7-B4E2-4660-BA8C-DE3DC972BA4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A3910-2D17-4FEA-8220-115335772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0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453136" y="5694480"/>
            <a:ext cx="4690864" cy="8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Прохоровская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Е.Ф.,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76672"/>
            <a:ext cx="5868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метод развития речи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09F8B9-56CF-40E4-A1C7-71AAE11CA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5" y="3140968"/>
            <a:ext cx="3374199" cy="337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использования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Приём – открывает творческие интеллектуальные и речевые возможности;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Гармонично вписывается в работу по развитию лексико-грамматической стороны речи, способствует обогащению и актуализации словаря;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3.Является грамматическим инструментом, даёт возможность учителю оценить уровень усвоения учащимся пройденного материала;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Носит характер комплексного воздействия, не только развивает речь, но способствует развитию памяти, внимания, мышления;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игровую направленность.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простота.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составить могут все.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3839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приёма «Синквейн» позволяет решить сразу           несколько важнейших задач:</a:t>
            </a: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574052" y="1877254"/>
            <a:ext cx="7929618" cy="64294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38100" cmpd="dbl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образное мышление и воображение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574050" y="5314152"/>
            <a:ext cx="7927040" cy="66175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38100" cmpd="dbl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 время, отводимое на запоминание информации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574051" y="2670391"/>
            <a:ext cx="7904020" cy="64294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38100" cmpd="dbl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творческие способности учащихся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574051" y="1081982"/>
            <a:ext cx="7904020" cy="64294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38100" cmpd="dbl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интерес к изучаемому материалу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574050" y="6119464"/>
            <a:ext cx="7904021" cy="61379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38100" cmpd="dbl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словарный запас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574050" y="4499727"/>
            <a:ext cx="7927039" cy="649856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38100" cmpd="dbl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закрепляются знания о частях речи, о предложении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574052" y="3477902"/>
            <a:ext cx="7927038" cy="857256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 w="38100" cmpd="dbl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совершенствуются коммуникативные навыки и умения емко и лаконично выражать свои мысли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412" y="5375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чём можно  написать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656" y="1196752"/>
            <a:ext cx="78581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latin typeface="Times New Roman" pitchFamily="18" charset="0"/>
                <a:ea typeface="SimSun" charset="0"/>
                <a:cs typeface="Times New Roman" pitchFamily="18" charset="0"/>
              </a:rPr>
              <a:t>Тема его может быть любой:</a:t>
            </a:r>
          </a:p>
          <a:p>
            <a:pPr>
              <a:buClr>
                <a:srgbClr val="66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latin typeface="Times New Roman" pitchFamily="18" charset="0"/>
              <a:ea typeface="SimSun" charset="0"/>
              <a:cs typeface="Times New Roman" pitchFamily="18" charset="0"/>
            </a:endParaRP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latin typeface="Times New Roman" pitchFamily="18" charset="0"/>
                <a:ea typeface="SimSun" charset="0"/>
                <a:cs typeface="Times New Roman" pitchFamily="18" charset="0"/>
              </a:rPr>
              <a:t>  о природе;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latin typeface="Times New Roman" pitchFamily="18" charset="0"/>
                <a:ea typeface="SimSun" charset="0"/>
                <a:cs typeface="Times New Roman" pitchFamily="18" charset="0"/>
              </a:rPr>
              <a:t>  о картине и литературном герое;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latin typeface="Times New Roman" pitchFamily="18" charset="0"/>
                <a:ea typeface="SimSun" charset="0"/>
                <a:cs typeface="Times New Roman" pitchFamily="18" charset="0"/>
              </a:rPr>
              <a:t>  о маме или папе;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latin typeface="Times New Roman" pitchFamily="18" charset="0"/>
                <a:ea typeface="SimSun" charset="0"/>
                <a:cs typeface="Times New Roman" pitchFamily="18" charset="0"/>
              </a:rPr>
              <a:t>  о настроении;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latin typeface="Times New Roman" pitchFamily="18" charset="0"/>
                <a:ea typeface="SimSun" charset="0"/>
                <a:cs typeface="Times New Roman" pitchFamily="18" charset="0"/>
              </a:rPr>
              <a:t>  об изученном на уроке;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latin typeface="Times New Roman" pitchFamily="18" charset="0"/>
                <a:ea typeface="SimSun" charset="0"/>
                <a:cs typeface="Times New Roman" pitchFamily="18" charset="0"/>
              </a:rPr>
              <a:t> 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279E9D-E713-4103-BB4E-6D6AA5600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3222394" cy="32223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5D12A17-A7D3-4FE1-AFF2-1CB2472AE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47" y="3551685"/>
            <a:ext cx="2832596" cy="2832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266650"/>
            <a:ext cx="51435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Verdana" pitchFamily="34" charset="0"/>
              </a:rPr>
              <a:t>Пример </a:t>
            </a:r>
            <a:r>
              <a:rPr lang="ru-RU" sz="3200" b="1" dirty="0" err="1">
                <a:solidFill>
                  <a:srgbClr val="C00000"/>
                </a:solidFill>
                <a:latin typeface="Verdana" pitchFamily="34" charset="0"/>
              </a:rPr>
              <a:t>синквейна</a:t>
            </a:r>
            <a:r>
              <a:rPr lang="ru-RU" sz="3200" b="1" dirty="0">
                <a:solidFill>
                  <a:srgbClr val="C00000"/>
                </a:solidFill>
                <a:latin typeface="Verdana" pitchFamily="34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Verdana" pitchFamily="34" charset="0"/>
            </a:endParaRPr>
          </a:p>
          <a:p>
            <a:endParaRPr lang="ru-RU" sz="3200" dirty="0">
              <a:solidFill>
                <a:srgbClr val="C00000"/>
              </a:solidFill>
              <a:latin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ДУШИСТАЯ, ЧУДЕСНАЯ.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РАСТЕТ, ВЕСЕЛИТ, РАДУЕТ.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ЗИМНЮЮ ЕЛЬ.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</a:t>
            </a:r>
            <a:endParaRPr lang="ru-RU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ru-RU" dirty="0">
                <a:solidFill>
                  <a:srgbClr val="FFFFFF"/>
                </a:solidFill>
                <a:latin typeface="Century Gothic" pitchFamily="34" charset="0"/>
              </a:rPr>
              <a:t/>
            </a:r>
            <a:br>
              <a:rPr lang="ru-RU" dirty="0">
                <a:solidFill>
                  <a:srgbClr val="FFFFFF"/>
                </a:solidFill>
                <a:latin typeface="Century Gothic" pitchFamily="34" charset="0"/>
              </a:rPr>
            </a:br>
            <a:endParaRPr lang="ru-RU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3" name="Рисунок 0" descr="слайд 4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764704"/>
            <a:ext cx="2962018" cy="5664692"/>
          </a:xfrm>
          <a:prstGeom prst="roundRect">
            <a:avLst>
              <a:gd name="adj" fmla="val 16667"/>
            </a:avLst>
          </a:prstGeom>
          <a:ln w="4445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516688" y="3716338"/>
            <a:ext cx="2873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D:\Мама\картинки в папках\ёлка\el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164" y="2708920"/>
            <a:ext cx="4143404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892943" y="404664"/>
            <a:ext cx="7358114" cy="928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  <a:t>Синквейн - загадка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3568" y="1681951"/>
            <a:ext cx="8312178" cy="3494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dirty="0">
                <a:latin typeface="Times New Roman" pitchFamily="18" charset="0"/>
                <a:ea typeface="SimSun" charset="0"/>
                <a:cs typeface="Times New Roman" pitchFamily="18" charset="0"/>
              </a:rPr>
              <a:t>????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dirty="0">
                <a:latin typeface="Times New Roman" pitchFamily="18" charset="0"/>
                <a:ea typeface="SimSun" charset="0"/>
                <a:cs typeface="Times New Roman" pitchFamily="18" charset="0"/>
              </a:rPr>
              <a:t>Родная, милая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dirty="0">
                <a:latin typeface="Times New Roman" pitchFamily="18" charset="0"/>
                <a:ea typeface="SimSun" charset="0"/>
                <a:cs typeface="Times New Roman" pitchFamily="18" charset="0"/>
              </a:rPr>
              <a:t>Любит, заботится, оберегает.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dirty="0">
                <a:latin typeface="Times New Roman" pitchFamily="18" charset="0"/>
                <a:ea typeface="SimSun" charset="0"/>
                <a:cs typeface="Times New Roman" pitchFamily="18" charset="0"/>
              </a:rPr>
              <a:t>????-главное слово. Первое слово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dirty="0">
                <a:latin typeface="Times New Roman" pitchFamily="18" charset="0"/>
                <a:ea typeface="SimSun" charset="0"/>
                <a:cs typeface="Times New Roman" pitchFamily="18" charset="0"/>
              </a:rPr>
              <a:t> в  нашей жизни.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dirty="0">
                <a:latin typeface="Times New Roman" pitchFamily="18" charset="0"/>
                <a:ea typeface="SimSun" charset="0"/>
                <a:cs typeface="Times New Roman" pitchFamily="18" charset="0"/>
              </a:rPr>
              <a:t>Самый дорогой человек.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SimSun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391208" y="167172"/>
            <a:ext cx="532765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неполного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определения отсутствующей части. Например, дан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без указания темы, первой строки — на основе существующих строк необходимо ее определить. 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LINA_LISA\Desktop\0_7ad66_9aab7c63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896" y="313799"/>
            <a:ext cx="2788839" cy="33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699742" y="2272116"/>
            <a:ext cx="2089150" cy="6477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78608" y="3119994"/>
            <a:ext cx="1876425" cy="64770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72748" y="3113548"/>
            <a:ext cx="1924570" cy="69135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097" y="4074727"/>
            <a:ext cx="1974850" cy="6492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Белоствольная.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90208" y="4065949"/>
            <a:ext cx="1733550" cy="6492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Стройная.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50055" y="4040849"/>
            <a:ext cx="1972453" cy="67635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9787" y="5003975"/>
            <a:ext cx="5116512" cy="6477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 любуюсь  стройной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45281" y="5836955"/>
            <a:ext cx="2089150" cy="6477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87333" y="3657848"/>
            <a:ext cx="1295400" cy="0"/>
          </a:xfrm>
          <a:prstGeom prst="line">
            <a:avLst/>
          </a:prstGeom>
          <a:ln w="666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91703" y="3657848"/>
            <a:ext cx="1295400" cy="0"/>
          </a:xfrm>
          <a:prstGeom prst="line">
            <a:avLst/>
          </a:prstGeom>
          <a:ln w="666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0" descr="слайд 46.bmp"/>
          <p:cNvPicPr>
            <a:picLocks noChangeAspect="1" noChangeArrowheads="1"/>
          </p:cNvPicPr>
          <p:nvPr/>
        </p:nvPicPr>
        <p:blipFill rotWithShape="1">
          <a:blip r:embed="rId4" cstate="print"/>
          <a:srcRect l="47591" t="34005" r="37740" b="57893"/>
          <a:stretch/>
        </p:blipFill>
        <p:spPr bwMode="auto">
          <a:xfrm>
            <a:off x="5453790" y="4585362"/>
            <a:ext cx="1345213" cy="11694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0" descr="слайд 46.bmp"/>
          <p:cNvPicPr>
            <a:picLocks noChangeAspect="1" noChangeArrowheads="1"/>
          </p:cNvPicPr>
          <p:nvPr/>
        </p:nvPicPr>
        <p:blipFill rotWithShape="1">
          <a:blip r:embed="rId4" cstate="print"/>
          <a:srcRect l="47591" t="34005" r="37740" b="57893"/>
          <a:stretch/>
        </p:blipFill>
        <p:spPr bwMode="auto">
          <a:xfrm>
            <a:off x="3117248" y="4527551"/>
            <a:ext cx="1345213" cy="11694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0" descr="слайд 46.bmp"/>
          <p:cNvPicPr>
            <a:picLocks noChangeAspect="1" noChangeArrowheads="1"/>
          </p:cNvPicPr>
          <p:nvPr/>
        </p:nvPicPr>
        <p:blipFill rotWithShape="1">
          <a:blip r:embed="rId4" cstate="print"/>
          <a:srcRect l="47591" t="34005" r="37740" b="57893"/>
          <a:stretch/>
        </p:blipFill>
        <p:spPr bwMode="auto">
          <a:xfrm>
            <a:off x="752915" y="4533240"/>
            <a:ext cx="1345213" cy="11694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0" descr="слайд 46.bmp"/>
          <p:cNvPicPr>
            <a:picLocks noChangeAspect="1" noChangeArrowheads="1"/>
          </p:cNvPicPr>
          <p:nvPr/>
        </p:nvPicPr>
        <p:blipFill rotWithShape="1">
          <a:blip r:embed="rId4" cstate="print"/>
          <a:srcRect l="47591" t="34005" r="37740" b="57893"/>
          <a:stretch/>
        </p:blipFill>
        <p:spPr bwMode="auto">
          <a:xfrm>
            <a:off x="3100598" y="5491010"/>
            <a:ext cx="1102042" cy="95805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041472" y="5538912"/>
            <a:ext cx="952500" cy="0"/>
          </a:xfrm>
          <a:prstGeom prst="line">
            <a:avLst/>
          </a:prstGeom>
          <a:ln w="666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25522" y="5538912"/>
            <a:ext cx="476250" cy="0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42168" y="6381328"/>
            <a:ext cx="1095375" cy="0"/>
          </a:xfrm>
          <a:prstGeom prst="line">
            <a:avLst/>
          </a:prstGeom>
          <a:ln w="285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несколькими словами выразить  характер   литературного героя. Учитель при этом не только экономит время, но и  проверяет одновременно  знание  текста, глубину его понимания и способность  ученика грамотно выражать  свои мысли.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каждый ученик реализует свои таланты  и  способности:  интеллектуальные, творческие, образные. Если задание выполнено правильно,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получится эмоциональным.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9" y="3645024"/>
            <a:ext cx="4168739" cy="286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16256"/>
            <a:ext cx="3247325" cy="229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7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использовать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уроке?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- это способ на любом этапе урока  понять , что находится у обучающегося на уровне ассоциаций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47525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EEA0B3-A60D-417E-A721-4881C6B1A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61558"/>
            <a:ext cx="2726772" cy="27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340"/>
            <a:ext cx="8229600" cy="6309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dirty="0"/>
              <a:t> В 5-6  классах  можно предложить учащимся  работу с заданием  “Угадай героя”:</a:t>
            </a:r>
          </a:p>
          <a:p>
            <a:pPr marL="0" indent="0">
              <a:buNone/>
            </a:pPr>
            <a:r>
              <a:rPr lang="ru-RU" sz="4600" dirty="0"/>
              <a:t>дан </a:t>
            </a:r>
            <a:r>
              <a:rPr lang="ru-RU" sz="4600" dirty="0" err="1"/>
              <a:t>синквейн</a:t>
            </a:r>
            <a:r>
              <a:rPr lang="ru-RU" sz="4600" dirty="0"/>
              <a:t> без указания темы — без первой строки,  необходимо на основе  других строк ее восстановить, то есть  определить, о каком герое идет речь.  </a:t>
            </a:r>
          </a:p>
          <a:p>
            <a:pPr marL="0" indent="0">
              <a:buNone/>
            </a:pPr>
            <a:endParaRPr lang="ru-RU" sz="4600" dirty="0"/>
          </a:p>
          <a:p>
            <a:pPr marL="0" indent="0">
              <a:buNone/>
            </a:pPr>
            <a:endParaRPr lang="ru-RU" sz="4600" dirty="0"/>
          </a:p>
          <a:p>
            <a:pPr marL="0" indent="0">
              <a:buNone/>
            </a:pPr>
            <a:r>
              <a:rPr lang="ru-RU" sz="4600" dirty="0"/>
              <a:t>Прометей</a:t>
            </a:r>
          </a:p>
          <a:p>
            <a:r>
              <a:rPr lang="ru-RU" sz="4600" dirty="0"/>
              <a:t> мыслящий, предвидящий</a:t>
            </a:r>
          </a:p>
          <a:p>
            <a:r>
              <a:rPr lang="ru-RU" sz="4600" dirty="0"/>
              <a:t> вылепил, изменил, похитил  </a:t>
            </a:r>
          </a:p>
          <a:p>
            <a:r>
              <a:rPr lang="ru-RU" sz="4600" dirty="0"/>
              <a:t>защитник людей от произвола богов </a:t>
            </a:r>
          </a:p>
          <a:p>
            <a:r>
              <a:rPr lang="ru-RU" sz="4600" dirty="0"/>
              <a:t>огонь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4944"/>
            <a:ext cx="2664296" cy="21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23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Сойер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энергичный, остроумный.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воспитывался, наказывался, влюблялся.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 романов Марка Твена.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приключения.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9000"/>
            <a:ext cx="2264038" cy="302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2936"/>
            <a:ext cx="2815961" cy="359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501593-E64B-4C59-B338-B69EFFA5C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32" y="294673"/>
            <a:ext cx="1014181" cy="10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301608" cy="5678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Функционально </a:t>
            </a:r>
            <a:r>
              <a:rPr lang="ru-RU" sz="2800" dirty="0"/>
              <a:t>грамотный человек — это человек, который способен использовать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</a:t>
            </a:r>
            <a:r>
              <a:rPr lang="ru-RU" sz="2800" dirty="0" smtClean="0"/>
              <a:t>отношений.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          </a:t>
            </a:r>
            <a:r>
              <a:rPr lang="ru-RU" sz="2400" dirty="0"/>
              <a:t>Академик Алексей Алексеевич Леонтьев </a:t>
            </a:r>
            <a:endParaRPr lang="en-US" sz="2400" dirty="0" smtClean="0"/>
          </a:p>
          <a:p>
            <a:pPr marL="0" indent="0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жизни, а не для школы мы </a:t>
            </a:r>
            <a:r>
              <a:rPr lang="ru-RU" sz="2800" dirty="0" smtClean="0"/>
              <a:t>учимся</a:t>
            </a:r>
            <a:endParaRPr lang="en-US" sz="28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en-US" sz="2400" dirty="0" smtClean="0"/>
              <a:t>                                     </a:t>
            </a:r>
            <a:r>
              <a:rPr lang="ru-RU" sz="2400" dirty="0" smtClean="0"/>
              <a:t>Ян </a:t>
            </a:r>
            <a:r>
              <a:rPr lang="ru-RU" sz="2400" dirty="0" err="1" smtClean="0"/>
              <a:t>Амос</a:t>
            </a:r>
            <a:r>
              <a:rPr lang="ru-RU" sz="2400" dirty="0" smtClean="0"/>
              <a:t> Коменский </a:t>
            </a:r>
            <a:endParaRPr lang="ru-RU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08" y="4437112"/>
            <a:ext cx="3303896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507288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литературы можно использовать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анализа самостоятельно прочитанного произведения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рассказу Короленко В.Г. «В дурном обществе»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Вася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подружился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,сопереживал 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сочувствовал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помогал нищим друзьям из сырого  подземелья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герой    </a:t>
            </a: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Валек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Ответственный,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грустный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Воровал, оберегал,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заботился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братом для  Маруси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Нищий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A4D841-8CE0-4F91-8566-8008F861E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14" y="2204864"/>
            <a:ext cx="1557837" cy="15578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F7D8B8-2435-4081-AD32-298C249B2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5144"/>
            <a:ext cx="1650942" cy="16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17" y="296652"/>
            <a:ext cx="8424936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 повести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Н.В.Гоголя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«Тарас Бульба»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Остап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Мужественный, отважный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Сражается, борется, погибает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Достойный сын своего отца.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Красивый, сильный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Влюбляется, сражается, предает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Живёт по своим законам.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Предатель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96952"/>
            <a:ext cx="2886075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28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344816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11 классе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эффективно подготовиться к выполнению  заданий КИМ ЕГЭ.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обобщении материала по  повести А.С. Пушкина «Капитанская  дочка», роману Ф.М. Достоевского  учащиеся делятся на  группы, каждая  из которых получает свое задание - составление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7359">
            <a:off x="6062509" y="4059806"/>
            <a:ext cx="3240360" cy="2211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992A6EA-F177-465E-9126-5A9CDDBA6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08" y="476672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Однозначные, многозначные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Объясняет, заменяет, использует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Словарный состав языка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Слово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"Кавказский пленник"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Кавказ, война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Интересный, поучительный, актуальный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Трусость - самый страшный порок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Рассказ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6748" y="963932"/>
            <a:ext cx="6840760" cy="45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4448"/>
            <a:ext cx="8229600" cy="511156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 о </a:t>
            </a:r>
            <a:r>
              <a:rPr lang="ru-RU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5857884" y="2786058"/>
            <a:ext cx="3000396" cy="1714512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также способ контроля и самоконтроля </a:t>
            </a:r>
          </a:p>
        </p:txBody>
      </p:sp>
      <p:sp>
        <p:nvSpPr>
          <p:cNvPr id="5" name="Табличка 4"/>
          <p:cNvSpPr/>
          <p:nvPr/>
        </p:nvSpPr>
        <p:spPr>
          <a:xfrm>
            <a:off x="3357554" y="3071810"/>
            <a:ext cx="2357454" cy="1500198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 краткому пересказу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3143240" y="1000108"/>
            <a:ext cx="2786082" cy="1857388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облегчает процесс усвоения понятий и их содержания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357158" y="2786058"/>
            <a:ext cx="2786082" cy="1785950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помогает  развить речь и мышление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428596" y="4857760"/>
            <a:ext cx="2143140" cy="1643074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помогает пополнить словарный запас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2714612" y="4786298"/>
            <a:ext cx="3571900" cy="2071702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 находить и выделять в большом объеме информации главную мысль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6429388" y="4786322"/>
            <a:ext cx="2286016" cy="1714512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Сочинение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процесс творческий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2143140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2liski.detkin-club.ru/images/custom_2/-razvitiya-detey-doshkolnogo-vozrasta2_57fd5bff0de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000108"/>
            <a:ext cx="2214578" cy="15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60432" cy="1428736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sz="6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Практическая часть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/>
            </a:r>
            <a:b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15370" cy="48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30" y="81261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ЖИЗНЬ?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557338"/>
            <a:ext cx="6769100" cy="4824412"/>
          </a:xfrm>
        </p:spPr>
        <p:txBody>
          <a:bodyPr/>
          <a:lstStyle/>
          <a:p>
            <a:pPr eaLnBrk="1" hangingPunct="1"/>
            <a:endParaRPr lang="ru-RU" dirty="0"/>
          </a:p>
        </p:txBody>
      </p:sp>
      <p:pic>
        <p:nvPicPr>
          <p:cNvPr id="6148" name="Picture 4" descr="e10917054a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1387" y="4165277"/>
            <a:ext cx="3460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d58eafd27c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8973" y="1776562"/>
            <a:ext cx="42148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0_5c046_ef5b3370_XL"/>
          <p:cNvPicPr>
            <a:picLocks noChangeAspect="1" noChangeArrowheads="1"/>
          </p:cNvPicPr>
          <p:nvPr/>
        </p:nvPicPr>
        <p:blipFill>
          <a:blip r:embed="rId4"/>
          <a:srcRect r="-2"/>
          <a:stretch>
            <a:fillRect/>
          </a:stretch>
        </p:blipFill>
        <p:spPr bwMode="auto">
          <a:xfrm>
            <a:off x="517530" y="1224261"/>
            <a:ext cx="341471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428596" y="214290"/>
            <a:ext cx="3024336" cy="87855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04847" y="1161253"/>
            <a:ext cx="3071834" cy="100013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04847" y="2204843"/>
            <a:ext cx="3143272" cy="107157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30804" y="3349376"/>
            <a:ext cx="3143272" cy="100013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30804" y="4429132"/>
            <a:ext cx="3143272" cy="100013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16721" y="5508888"/>
            <a:ext cx="3119523" cy="117790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</a:t>
            </a:r>
          </a:p>
        </p:txBody>
      </p:sp>
      <p:pic>
        <p:nvPicPr>
          <p:cNvPr id="9" name="Picture 2" descr="http://foneyes.ru/img/picture/Aug/03/da7a1bd6edec623be238c41f99352982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071546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>
              <a:rot lat="0" lon="600000" rev="210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06438" y="1773238"/>
            <a:ext cx="3735387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длинная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1785926"/>
            <a:ext cx="3887787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счастливая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3" y="2924175"/>
            <a:ext cx="2592387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течет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7100" y="2924175"/>
            <a:ext cx="2595563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бежит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9350" y="2943225"/>
            <a:ext cx="2536825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учит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313" y="4132263"/>
            <a:ext cx="8035925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Жизнь дана на добрые дела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4625" y="5445125"/>
            <a:ext cx="3889375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дорога</a:t>
            </a:r>
          </a:p>
        </p:txBody>
      </p:sp>
      <p:sp>
        <p:nvSpPr>
          <p:cNvPr id="7" name="Цилиндр 6"/>
          <p:cNvSpPr/>
          <p:nvPr/>
        </p:nvSpPr>
        <p:spPr>
          <a:xfrm>
            <a:off x="3157538" y="404813"/>
            <a:ext cx="3214687" cy="1022350"/>
          </a:xfrm>
          <a:prstGeom prst="can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ЖИЗНЬ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Составим </a:t>
            </a:r>
            <a:r>
              <a:rPr lang="ru-RU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988840"/>
            <a:ext cx="61436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СЧАСТЬЕ</a:t>
            </a: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ЗДОРОВЬЕ</a:t>
            </a:r>
            <a:endParaRPr lang="ru-RU" sz="8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Функциональная грамотность - это способность человека свободно использовать навыки и умения чтения и письма для получения информации из текста, то есть для его понимания, компрессии,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</a:t>
            </a:r>
            <a:r>
              <a:rPr lang="ru-RU" sz="2800" dirty="0"/>
              <a:t> и для передачи такой информации в реальном общении.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538050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32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анимационное сердц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82" y="1870050"/>
            <a:ext cx="2439722" cy="22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9224" y="905447"/>
            <a:ext cx="324036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6510" y="1609693"/>
            <a:ext cx="338437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00" y="2524093"/>
            <a:ext cx="3240360" cy="904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БЬЁТСЯ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34826" y="3037591"/>
            <a:ext cx="266774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2374" y="364878"/>
            <a:ext cx="244827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СТУЧИТ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500" y="5167073"/>
            <a:ext cx="878497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СВОЁ СЕРДЦЕ ОТДАЮ ДЕТЯМ.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814971"/>
            <a:ext cx="40324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09625" y="1710284"/>
            <a:ext cx="3735388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АКТУАЛЬНЫЙ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8734" y="1710284"/>
            <a:ext cx="3887787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ТВОРЧЕСКИЙ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5338" y="2942979"/>
            <a:ext cx="2492375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ВОЛНУЕТ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42493" y="2921273"/>
            <a:ext cx="2595563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ОБЪЕДИНЯЕТ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92836" y="2942979"/>
            <a:ext cx="2536825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ДИСЦИПЛИНИРУЕТ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313" y="4132263"/>
            <a:ext cx="8035925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311140" algn="l"/>
              </a:tabLst>
              <a:defRPr/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 других посмотреть  да себя показать</a:t>
            </a: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95586" y="5379022"/>
            <a:ext cx="3889375" cy="1022350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311140" algn="l"/>
              </a:tabLst>
              <a:defRPr/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Опыт работы.</a:t>
            </a: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2127250" y="267247"/>
            <a:ext cx="5051425" cy="1152525"/>
          </a:xfrm>
          <a:prstGeom prst="flowChartExtra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МАСТЕР-КЛАСС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7013" y="1793875"/>
            <a:ext cx="441325" cy="3416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prstClr val="white"/>
                </a:solidFill>
                <a:latin typeface="Century Gothic"/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Диаманта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Очень полезно для работы с понятиями, противоположными по смыслу, написание диаманты</a:t>
            </a:r>
          </a:p>
          <a:p>
            <a:r>
              <a:rPr lang="ru-RU" dirty="0"/>
              <a:t>Это стихотворная форма из семи строк, первая и последняя из которых – понятия с противоположным значением.</a:t>
            </a:r>
          </a:p>
        </p:txBody>
      </p:sp>
    </p:spTree>
    <p:extLst>
      <p:ext uri="{BB962C8B-B14F-4D97-AF65-F5344CB8AC3E}">
        <p14:creationId xmlns:p14="http://schemas.microsoft.com/office/powerpoint/2010/main" val="28328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373616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емистрочное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«стихотворение» по определенной схеме:</a:t>
            </a:r>
          </a:p>
          <a:p>
            <a:pPr marL="0" indent="0"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1 строчка: тема - имя существительное ( имя/фамилия героя)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2 определение- 2 прилагательных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3 действие- 3 причастия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4 ассоциация к первой строке- 4 существительных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5 действие, связанное с темой последней строки- 3 причастия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6 определение, связанное с темой последней строки- 2 прилагательных</a:t>
            </a:r>
          </a:p>
          <a:p>
            <a:pPr marL="0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7 тема, противоположная теме первой строки- существительное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1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Лист дерева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762" y="1512073"/>
            <a:ext cx="8229600" cy="4525963"/>
          </a:xfrm>
        </p:spPr>
        <p:txBody>
          <a:bodyPr/>
          <a:lstStyle/>
          <a:p>
            <a:r>
              <a:rPr lang="ru-RU" dirty="0"/>
              <a:t>1 рождение</a:t>
            </a:r>
          </a:p>
          <a:p>
            <a:r>
              <a:rPr lang="ru-RU" dirty="0"/>
              <a:t>2 зеленый, яркий</a:t>
            </a:r>
          </a:p>
          <a:p>
            <a:r>
              <a:rPr lang="ru-RU" dirty="0"/>
              <a:t>3светящийся, растущий, цветущий</a:t>
            </a:r>
          </a:p>
          <a:p>
            <a:r>
              <a:rPr lang="ru-RU" dirty="0"/>
              <a:t>4 жара, движение, солнце, пища</a:t>
            </a:r>
          </a:p>
          <a:p>
            <a:r>
              <a:rPr lang="ru-RU" dirty="0"/>
              <a:t>5 увядающий, </a:t>
            </a:r>
            <a:r>
              <a:rPr lang="ru-RU" dirty="0" err="1"/>
              <a:t>замедленный,туманный</a:t>
            </a:r>
            <a:endParaRPr lang="ru-RU" dirty="0"/>
          </a:p>
          <a:p>
            <a:r>
              <a:rPr lang="ru-RU" dirty="0"/>
              <a:t>6 коричневый, старый</a:t>
            </a:r>
          </a:p>
          <a:p>
            <a:r>
              <a:rPr lang="ru-RU" dirty="0"/>
              <a:t>7 смерть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209F6A-C2B9-4728-97CF-7892D64CF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9073"/>
            <a:ext cx="2097130" cy="20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Благородный, смелый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Борется, спасает, не сдается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воля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Безумству храбрых поем мы песню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Трусит, не надеется, не борется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Слабый, инертный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Костылин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4940682" cy="289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9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018"/>
            <a:ext cx="8229600" cy="4525963"/>
          </a:xfrm>
        </p:spPr>
        <p:txBody>
          <a:bodyPr/>
          <a:lstStyle/>
          <a:p>
            <a:r>
              <a:rPr lang="ru-RU" dirty="0"/>
              <a:t>Написание диаманты полезно для понимания школьниками сути различий и взаимосвязи понятий, противоположных по значению. Можно предложить ученику написать диаманту на темы:</a:t>
            </a:r>
          </a:p>
          <a:p>
            <a:r>
              <a:rPr lang="ru-RU" dirty="0"/>
              <a:t>Дождь- засуха</a:t>
            </a:r>
          </a:p>
          <a:p>
            <a:r>
              <a:rPr lang="ru-RU" dirty="0"/>
              <a:t>Вселенная- частичка</a:t>
            </a:r>
          </a:p>
          <a:p>
            <a:r>
              <a:rPr lang="ru-RU" dirty="0"/>
              <a:t>Онегин- Ленский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C26063-56C2-4737-ACF9-65FE1465A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68" y="188640"/>
            <a:ext cx="1429983" cy="14299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7F1817-8E87-4268-A329-880FC2CCF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3016"/>
            <a:ext cx="2458705" cy="24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5444"/>
            <a:ext cx="8424936" cy="5472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300" b="1" dirty="0"/>
              <a:t>  План «пирамидального письма»:</a:t>
            </a:r>
          </a:p>
          <a:p>
            <a:endParaRPr lang="ru-RU" b="1" dirty="0"/>
          </a:p>
          <a:p>
            <a:r>
              <a:rPr lang="ru-RU" dirty="0"/>
              <a:t>О чём этот рассказ? (1 слово).</a:t>
            </a:r>
          </a:p>
          <a:p>
            <a:r>
              <a:rPr lang="ru-RU" dirty="0"/>
              <a:t>Характер рассказа. (2 прилагательных).</a:t>
            </a:r>
          </a:p>
          <a:p>
            <a:r>
              <a:rPr lang="ru-RU" dirty="0"/>
              <a:t>Место и время действия (3-4 слова).</a:t>
            </a:r>
          </a:p>
          <a:p>
            <a:r>
              <a:rPr lang="ru-RU" dirty="0"/>
              <a:t>Главные события в рассказе (5-6 слов).</a:t>
            </a:r>
          </a:p>
          <a:p>
            <a:r>
              <a:rPr lang="ru-RU" dirty="0"/>
              <a:t>Главные герои, какие они? (7-8 слов).</a:t>
            </a:r>
          </a:p>
          <a:p>
            <a:r>
              <a:rPr lang="ru-RU" dirty="0"/>
              <a:t> Что вы чувствовали, когда читали начало, середину и конец рассказа? (8-9 слов).</a:t>
            </a:r>
          </a:p>
          <a:p>
            <a:r>
              <a:rPr lang="ru-RU" dirty="0"/>
              <a:t>О чём этот рассказ? (1 предложение).</a:t>
            </a:r>
          </a:p>
          <a:p>
            <a:r>
              <a:rPr lang="ru-RU" dirty="0"/>
              <a:t>Ваше мнение (10-12 слов).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47315"/>
            <a:ext cx="2066352" cy="252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5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4320"/>
            <a:ext cx="8013576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«Пирамидальное письмо»: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доброте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Поучительный, сострадательный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кузнице на московской дороге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Тяжелый ежедневный труд, постоянные нападки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беззлобный Юшка, избалованные дети, жестокие взрослые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рассказа преобладает чувство жалости, в середине – обиды за Юшку, желание отомстить за него, в конце – благодарность девушке, продолжающей его дело.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«Юшка» учит людей состраданию и участию, показывает, какой силой обладает доброта.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жестоки, они вымещают свою злость на тех, кто не может за себя постоять. Только все равно побеждает добро и благородные поступки.</a:t>
            </a:r>
          </a:p>
        </p:txBody>
      </p:sp>
    </p:spTree>
    <p:extLst>
      <p:ext uri="{BB962C8B-B14F-4D97-AF65-F5344CB8AC3E}">
        <p14:creationId xmlns:p14="http://schemas.microsoft.com/office/powerpoint/2010/main" val="3293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- это непростой процесс, который требует от учителя использования современных форм и методов обучения.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эти формы и методы, мы сможем воспитать инициативную, самостоятельно, творчески мыслящую личность.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08817"/>
            <a:ext cx="4355976" cy="30491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C6504A-45D6-4291-A680-C80401208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7112"/>
            <a:ext cx="2080180" cy="20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Обратимся к технологии развития критического мышления через чтение и письмо.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КМ позволяет решать следующие задачи: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Повышает интерес к процессу обучения и активного восприятия учебного материала;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•Формирует навыки написания текстов различных жанров;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•Развивает способности к самостоятельной аналитической и оценочной работе с информацией любой сложности;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•Формирует коммуникативные навыки и ответственность за знания.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технологии - создать такую атмосферу чтения, при которой учащиеся совместно с учителем активно работают, сознательно размышляют, отслеживают, подтверждают, опровергают или расширяют знания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2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719" y="37393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методический приём,          направленный   на   формирование критического мышления  обучающихся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0" y="2426553"/>
            <a:ext cx="752987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42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611560" y="404664"/>
            <a:ext cx="82089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Сегодня очень важно научить детей не только правильно и четко говорить, но и мыслить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Инновационность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данного метода</a:t>
            </a:r>
            <a:r>
              <a:rPr lang="ru-RU" sz="2800" dirty="0">
                <a:latin typeface="Times New Roman" pitchFamily="18" charset="0"/>
              </a:rPr>
              <a:t> - создание условий для развития личности, способной критически мыслить, т.е. исключать лишнее и выделять главное,  обобщать, классифицировать.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4" name="Picture 2" descr="http://2liski.detkin-club.ru/images/custom_2/-razvitiya-detey-doshkolnogo-vozrasta2_57fd5bff0de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41" y="3390650"/>
            <a:ext cx="3862947" cy="2672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EE1DCE5-F48F-407A-83CD-CA80A8AC9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75" y="3579534"/>
            <a:ext cx="2294575" cy="229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6823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фр.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cinquains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англ.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cinquain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 с французского языка переводится как «пять строк». Это творческая работа, которая имеет короткую форму стихотворения, состоящего из пяти нерифмованных строк.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4118015"/>
            <a:ext cx="2433646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6082BD-0A6F-4D02-A49F-FBE654996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32" y="4149976"/>
            <a:ext cx="2222071" cy="2222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12209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простое стихотворение, а стихотворение, написанное по следующим правилам</a:t>
            </a:r>
          </a:p>
        </p:txBody>
      </p:sp>
      <p:pic>
        <p:nvPicPr>
          <p:cNvPr id="3" name="Picture 15" descr="C:\Users\HOTREIN\Desktop\схем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442485"/>
            <a:ext cx="3744416" cy="2320205"/>
          </a:xfrm>
          <a:prstGeom prst="roundRect">
            <a:avLst>
              <a:gd name="adj" fmla="val 8594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09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69" y="260648"/>
            <a:ext cx="8424862" cy="60324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заголовок, 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состоит  из одного слова – имени существительного.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два прилагательных, которые раскрывают данную тему.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Третья строка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три глагола, описывающих действия, относящиеся  к теме.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Четвёртая строка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фраза, в которой человек высказывает своё отношение к теме. Это может быть крылатое выражение, цитата, пословица или собственное суждение составителя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Пятая строка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слово- резюме, которое заключает в себе идею темы. Эта строка может содержать только одно слово – существительное, но допускается и большее количество слов.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1556</Words>
  <Application>Microsoft Office PowerPoint</Application>
  <PresentationFormat>Экран (4:3)</PresentationFormat>
  <Paragraphs>237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чём можно  написать синквейн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о синквейне</vt:lpstr>
      <vt:lpstr>Практическая часть </vt:lpstr>
      <vt:lpstr>что такое ЖИЗНЬ?</vt:lpstr>
      <vt:lpstr>Презентация PowerPoint</vt:lpstr>
      <vt:lpstr>Презентация PowerPoint</vt:lpstr>
      <vt:lpstr>Составим синквейн?</vt:lpstr>
      <vt:lpstr>Презентация PowerPoint</vt:lpstr>
      <vt:lpstr>Презентация PowerPoint</vt:lpstr>
      <vt:lpstr>Диаманта</vt:lpstr>
      <vt:lpstr>Презентация PowerPoint</vt:lpstr>
      <vt:lpstr>Лист дерева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 «Синквейн»  в работе по развитию речи</dc:title>
  <dc:creator>Home</dc:creator>
  <cp:lastModifiedBy>KAB-120</cp:lastModifiedBy>
  <cp:revision>178</cp:revision>
  <dcterms:created xsi:type="dcterms:W3CDTF">2017-11-14T15:55:29Z</dcterms:created>
  <dcterms:modified xsi:type="dcterms:W3CDTF">2023-11-08T01:39:45Z</dcterms:modified>
</cp:coreProperties>
</file>