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Kanit Light" panose="020B0604020202020204" charset="-34"/>
      <p:regular r:id="rId13"/>
    </p:embeddedFont>
    <p:embeddedFont>
      <p:font typeface="Martel Sans" panose="020B0604020202020204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46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A5F13-868B-C8F0-F943-9A10AE0C9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AA94C2-D449-5E00-B7E1-B331ACDCA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D3F87-7279-D7A0-83D8-B72116AD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93536-9ABE-429C-8ECF-A35C317E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9EF2C-E967-1509-0FB6-5192CAE8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914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26789-5F7C-1A04-EEAA-C440AFD1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2B7501-1B73-1C64-0EDE-690D5FAEB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CDEDA9-A21D-84D6-BF19-0075ACF6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25861-7149-8E29-346A-098A6005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7C72E-6519-E532-9BE5-94972B0A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808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C39479-B2C7-8CFC-A82E-5190D4FD0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1BBDF3-3F8D-5CD7-6148-263AA60C8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6904DD-FE1E-7F3E-A92F-5F84D1DB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EDD76-377E-2DB5-FB7B-AE3AE20E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65EBD-0469-C1C5-C8A7-58DE3964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709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5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35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77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52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79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775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8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92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74CEC-94F6-0F73-11CF-DD8006C4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52A61-1186-1E54-5AB1-61BA12AC7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E353B-8FFF-EEAA-6AB9-1DE70D69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C70AD0-FE9B-6D48-3E07-9963E9A3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6D939-B9B3-62F1-B5FC-6E25D88A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265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6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42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69757-0C65-80CA-4D32-EC52525D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2D2AF0-D431-4DA2-C497-14FE83052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D60EE-DC98-D972-8DC6-A3A136D1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529C6-52A0-C022-C0A1-44D0432D0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4211D4-69C0-2B82-D40A-189141EA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160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99500-ED34-297D-F593-E894148E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A8B11-F45D-7479-F93B-F6FD77405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C12F9C-8C50-5763-15C6-D0A795B1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B3DEB1-F0C2-1F89-3F7A-9F756100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DB0385-8A1B-768D-8A26-5954A335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26B51E-AFF1-0D3C-4299-25C7B733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012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FEFA7-55B5-23D9-AA22-EFF47BFB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66937E-B94C-A8E9-8184-058C3A01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6BA7DF-E647-810D-8F9B-A1976852D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6260F5-980A-A509-6A2C-C5B579A09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5835-9B75-82A7-FB67-B9AE67260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16F3BB-75AC-5A0A-404F-448C7901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F3DEB-FC6A-E606-8CC2-6BF752EE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ABEE83-C2BE-4DBB-D571-7DF8387F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715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E5B09-9023-49C6-D0C5-CD2064DC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E31FD7-10BE-FB75-5488-59779FFE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E5A726-8586-605F-CADA-FE414AE8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8ABE15-1C53-1A36-CF2A-C391A5C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823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68A477-E844-0F26-5AA3-97AE0AEE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AA3322-8066-2E07-85B4-8367F5E0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35020-A83B-10E0-2DDF-247D3F9D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053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9C76F-2923-BA12-E03E-E9BCA03B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8D05A-59EC-399E-AD0A-24D701F8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328815-1336-D77A-88A3-1814856F3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F5607-45E0-CCC2-94ED-53C4010F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0BCF7-DC8A-7C44-B867-68DFA6FB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362BE5-0BA1-42B0-9B3B-F5BD029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89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D5943-F683-23C8-4446-AC7C2435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6D253-C970-6BA2-36DE-35E5577CB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8D6E00-0FC1-D6F7-CC1C-266D181FE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B89D74-2C05-E8EB-8052-85AAB059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7013E8-D2A3-CBF5-B03D-F9C2F43A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1003F-DBF4-EB8B-A3A1-792EA365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662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3986D-EE83-A971-6CDB-F68B561A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94929-4AAA-56EE-1DB8-FB8AC287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F1277-8992-9607-93C1-69384F45C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6D743-F018-4892-B697-01679E48A215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32B195-4994-F67F-9F7F-A4B9EFB33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1CF94-F2E8-DDF5-51D0-5908FFDF8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91B05-89C4-4574-82C1-D54AB32DD5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8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9522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ГМО Весной: Качество Образования - Эффективные Образовательные Технологии России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23579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Презентация посвящена обзору и анализу эффективных образовательных технологий. Она адресована педагогам, методистам и администрации образовательных учреждений. Рассматриваются ключевые аспекты повышения качества образования в России.</a:t>
            </a:r>
            <a:endParaRPr lang="en-US" sz="17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8B529-2426-6C28-90D0-52E531603489}"/>
              </a:ext>
            </a:extLst>
          </p:cNvPr>
          <p:cNvSpPr txBox="1"/>
          <p:nvPr/>
        </p:nvSpPr>
        <p:spPr>
          <a:xfrm>
            <a:off x="793790" y="7105412"/>
            <a:ext cx="5925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cs typeface="Martel Sans" panose="020B0604020202020204" charset="0"/>
              </a:rPr>
              <a:t>Подготовила</a:t>
            </a:r>
            <a:r>
              <a:rPr lang="en-US" dirty="0">
                <a:latin typeface="Martel Sans" panose="020B0604020202020204" charset="0"/>
                <a:cs typeface="Martel Sans" panose="020B0604020202020204" charset="0"/>
              </a:rPr>
              <a:t>:</a:t>
            </a:r>
            <a:r>
              <a:rPr lang="ru-RU" dirty="0">
                <a:latin typeface="Martel Sans" panose="020B0604020202020204" charset="0"/>
                <a:cs typeface="Martel Sans" panose="020B0604020202020204" charset="0"/>
              </a:rPr>
              <a:t> </a:t>
            </a:r>
            <a:r>
              <a:rPr lang="ru-RU" dirty="0" err="1">
                <a:cs typeface="Martel Sans" panose="020B0604020202020204" charset="0"/>
              </a:rPr>
              <a:t>Сюбарь</a:t>
            </a:r>
            <a:r>
              <a:rPr lang="ru-RU" dirty="0">
                <a:cs typeface="Martel Sans" panose="020B0604020202020204" charset="0"/>
              </a:rPr>
              <a:t> Оксана Владимировна</a:t>
            </a:r>
          </a:p>
          <a:p>
            <a:r>
              <a:rPr lang="ru-RU">
                <a:latin typeface="Martel Sans" panose="020B0604020202020204" charset="0"/>
                <a:cs typeface="Martel Sans" panose="020B0604020202020204" charset="0"/>
              </a:rPr>
              <a:t>Учитель Математики</a:t>
            </a:r>
            <a:r>
              <a:rPr lang="en-US" dirty="0">
                <a:latin typeface="Martel Sans" panose="020B0604020202020204" charset="0"/>
                <a:cs typeface="Martel Sans" panose="020B0604020202020204" charset="0"/>
              </a:rPr>
              <a:t> “</a:t>
            </a:r>
            <a:r>
              <a:rPr lang="ru-RU" dirty="0">
                <a:latin typeface="Martel Sans" panose="020B0604020202020204" charset="0"/>
                <a:cs typeface="Martel Sans" panose="020B0604020202020204" charset="0"/>
              </a:rPr>
              <a:t>МАОУ СОШ</a:t>
            </a:r>
            <a:r>
              <a:rPr lang="en-US" dirty="0">
                <a:latin typeface="Martel Sans" panose="020B0604020202020204" charset="0"/>
                <a:cs typeface="Martel Sans" panose="020B0604020202020204" charset="0"/>
              </a:rPr>
              <a:t> </a:t>
            </a:r>
            <a:r>
              <a:rPr lang="ru-RU" dirty="0">
                <a:latin typeface="Martel Sans" panose="020B0604020202020204" charset="0"/>
                <a:cs typeface="Martel Sans" panose="020B0604020202020204" charset="0"/>
              </a:rPr>
              <a:t>№ </a:t>
            </a:r>
            <a:r>
              <a:rPr lang="en-US" dirty="0">
                <a:latin typeface="Martel Sans" panose="020B0604020202020204" charset="0"/>
                <a:cs typeface="Martel Sans" panose="020B0604020202020204" charset="0"/>
              </a:rPr>
              <a:t>80”</a:t>
            </a:r>
            <a:r>
              <a:rPr lang="ru-RU" dirty="0">
                <a:latin typeface="Martel Sans" panose="020B0604020202020204" charset="0"/>
                <a:cs typeface="Martel Sans" panose="020B0604020202020204" charset="0"/>
              </a:rPr>
              <a:t> </a:t>
            </a:r>
            <a:endParaRPr lang="ru-RU" dirty="0">
              <a:cs typeface="Martel Sans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5574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Заключение: Инвестиции в Образование - Инвестиции в Будущее России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622244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Активное внедрение эффективных образовательных технологий в практику. Важность сотрудничества для повышения качества образования. Инвестиции в образование – это инвестиции в будущее.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818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Современное Состояние Российского Образования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62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Основные Проблемы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4386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Неравномерность доступа к образованию.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860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Устаревшие методики.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282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Недостаточная цифровая грамотность.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662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Возможности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24386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Национальные проекты в сфере образования.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6860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Развитие цифровой инфраструктуры.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12826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Повышение квалификации педагогов.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582560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Анализ текущих показателей, таких как PISA, TIMSS, PIRLS, выявляет основные проблемы и перспективы развития образования в России.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7805" y="1111568"/>
            <a:ext cx="7621191" cy="1359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Ключевые Образовательные Технологии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247805" y="3042166"/>
            <a:ext cx="489466" cy="489466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63" y="3082885"/>
            <a:ext cx="326231" cy="40790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54798" y="3042166"/>
            <a:ext cx="2994898" cy="679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Интерактивное обучение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6954798" y="3852505"/>
            <a:ext cx="2994898" cy="69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Онлайн-платформы, виртуальные лаборатории.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10167223" y="3042166"/>
            <a:ext cx="489466" cy="489466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8781" y="3082885"/>
            <a:ext cx="326231" cy="4079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874216" y="3042166"/>
            <a:ext cx="2994898" cy="679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Проектная деятельность</a:t>
            </a:r>
            <a:endParaRPr lang="en-US" sz="2100" dirty="0"/>
          </a:p>
        </p:txBody>
      </p:sp>
      <p:sp>
        <p:nvSpPr>
          <p:cNvPr id="11" name="Text 6"/>
          <p:cNvSpPr/>
          <p:nvPr/>
        </p:nvSpPr>
        <p:spPr>
          <a:xfrm>
            <a:off x="10874216" y="3852505"/>
            <a:ext cx="2994898" cy="69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Успешные проекты в школах.</a:t>
            </a:r>
            <a:endParaRPr lang="en-US" sz="1700" dirty="0"/>
          </a:p>
        </p:txBody>
      </p:sp>
      <p:sp>
        <p:nvSpPr>
          <p:cNvPr id="12" name="Shape 7"/>
          <p:cNvSpPr/>
          <p:nvPr/>
        </p:nvSpPr>
        <p:spPr>
          <a:xfrm>
            <a:off x="6247805" y="5010745"/>
            <a:ext cx="489466" cy="489466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363" y="5051465"/>
            <a:ext cx="326231" cy="40790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54798" y="5010745"/>
            <a:ext cx="4411742" cy="339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Развитие критического мышления</a:t>
            </a:r>
            <a:endParaRPr lang="en-US" sz="2100" dirty="0"/>
          </a:p>
        </p:txBody>
      </p:sp>
      <p:sp>
        <p:nvSpPr>
          <p:cNvPr id="15" name="Text 9"/>
          <p:cNvSpPr/>
          <p:nvPr/>
        </p:nvSpPr>
        <p:spPr>
          <a:xfrm>
            <a:off x="6954798" y="5481161"/>
            <a:ext cx="6914198" cy="348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Методы case-study, дебаты.</a:t>
            </a:r>
            <a:endParaRPr lang="en-US" sz="1700" dirty="0"/>
          </a:p>
        </p:txBody>
      </p:sp>
      <p:sp>
        <p:nvSpPr>
          <p:cNvPr id="16" name="Text 10"/>
          <p:cNvSpPr/>
          <p:nvPr/>
        </p:nvSpPr>
        <p:spPr>
          <a:xfrm>
            <a:off x="6247805" y="6073854"/>
            <a:ext cx="7621191" cy="1044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Обзор и классификация ключевых образовательных технологий. Интерактивное обучение, проектная деятельность и развитие критического мышления играют важную роль.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2128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Цифровые Образовательные Ресурсы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7900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272790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Учи.ру</a:t>
            </a:r>
            <a:endParaRPr lang="en-US" sz="220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2479000"/>
            <a:ext cx="566976" cy="56697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8912304" y="3272790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Skyesmart</a:t>
            </a:r>
            <a:endParaRPr lang="en-US" sz="220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2479000"/>
            <a:ext cx="566976" cy="56697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1544538" y="3272790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ЯКласс</a:t>
            </a:r>
            <a:endParaRPr lang="en-US" sz="2200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4307562"/>
            <a:ext cx="566976" cy="56697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280190" y="5101352"/>
            <a:ext cx="2291953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Российская электронная школа</a:t>
            </a:r>
            <a:endParaRPr lang="en-US" sz="2200" dirty="0"/>
          </a:p>
        </p:txBody>
      </p:sp>
      <p:sp>
        <p:nvSpPr>
          <p:cNvPr id="12" name="Text 5"/>
          <p:cNvSpPr/>
          <p:nvPr/>
        </p:nvSpPr>
        <p:spPr>
          <a:xfrm>
            <a:off x="6280190" y="641949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Обзор популярных российских образовательных платформ. Важность интеграции цифровых ресурсов в традиционный учебный процесс.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96714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Кейс-Стади: Практические Примеры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131695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258579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23585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Школа №X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848928"/>
            <a:ext cx="585311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Проектная деятельность, повышение успеваемости.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423404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3551992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08089" y="400609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5368171" y="37788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Гимназия №Z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269224"/>
            <a:ext cx="545949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Интерактивные технологии, интерес к предмету.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4843701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4972288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895011" y="542639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7542014" y="51991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Детский сад №А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5689521"/>
            <a:ext cx="41325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Игровые технологии, развитие речи.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93790" y="653438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Анализ факторов успеха и трудностей внедрения технологий. Кейсы демонстрируют успешное внедрение технологий в различных образовательных учреждениях.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30647" y="507087"/>
            <a:ext cx="7855506" cy="17255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STEM-образование: Интеграция Науки, Технологий, Инженерии и Математики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647" y="2508766"/>
            <a:ext cx="920353" cy="110442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27106" y="2692837"/>
            <a:ext cx="2300883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Наука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7327106" y="3090863"/>
            <a:ext cx="6659047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Изучение фундаментальных законов природы.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647" y="3613190"/>
            <a:ext cx="920353" cy="110442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27106" y="3797260"/>
            <a:ext cx="2300883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Технологии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7327106" y="4195286"/>
            <a:ext cx="6659047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Применение научных знаний для решения задач.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647" y="4717613"/>
            <a:ext cx="920353" cy="110442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27106" y="4901684"/>
            <a:ext cx="2300883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Инженерия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7327106" y="5299710"/>
            <a:ext cx="6659047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Разработка и создание новых систем и устройств.</a:t>
            </a:r>
            <a:endParaRPr lang="en-US" sz="14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647" y="5822037"/>
            <a:ext cx="920353" cy="110442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27106" y="6006108"/>
            <a:ext cx="2300883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Математика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7327106" y="6404134"/>
            <a:ext cx="6659047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Инструмент для анализа и моделирования.</a:t>
            </a:r>
            <a:endParaRPr lang="en-US" sz="1400" dirty="0"/>
          </a:p>
        </p:txBody>
      </p:sp>
      <p:sp>
        <p:nvSpPr>
          <p:cNvPr id="16" name="Text 9"/>
          <p:cNvSpPr/>
          <p:nvPr/>
        </p:nvSpPr>
        <p:spPr>
          <a:xfrm>
            <a:off x="6130647" y="7133511"/>
            <a:ext cx="7855506" cy="588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Роль STEM-образования в развитии инновационного мышления и подготовке кадров для экономики будущего. Примеры STEM-проектов в российских школах.</a:t>
            </a:r>
            <a:endParaRPr lang="en-US" sz="1400" dirty="0"/>
          </a:p>
        </p:txBody>
      </p:sp>
      <p:pic>
        <p:nvPicPr>
          <p:cNvPr id="1026" name="Picture 2" descr="Что такое STEM образование и почему оно важно! | Академия Технического  Обучения">
            <a:extLst>
              <a:ext uri="{FF2B5EF4-FFF2-40B4-BE49-F238E27FC236}">
                <a16:creationId xmlns:a16="http://schemas.microsoft.com/office/drawing/2014/main" id="{DAD2FBFD-4311-956B-396B-B785BE35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" y="1942705"/>
            <a:ext cx="5797561" cy="32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4690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Развитие "мягких навыков" (Soft Skills)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04624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9390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Коммуникация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429476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Дебаты, ролевые игры.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704624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9390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Креативность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42947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Проектная деятельность, дизайн-мышление.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61652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48509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Командная работа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34138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Групповые проекты.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619386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Важность развития "мягких навыков" для успешной адаптации в современном мире. Развитие креативности, коммуникации и командной работы.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023" y="592455"/>
            <a:ext cx="13122354" cy="1346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Подготовка Педагогов к Использованию Технологий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002512" y="3032046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Курсы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54023" y="3497818"/>
            <a:ext cx="394168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Повышение квалификации.</a:t>
            </a:r>
            <a:endParaRPr lang="en-US" sz="16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42" y="2369939"/>
            <a:ext cx="4592717" cy="45927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17300" y="3328154"/>
            <a:ext cx="322302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2500" dirty="0"/>
          </a:p>
        </p:txBody>
      </p:sp>
      <p:sp>
        <p:nvSpPr>
          <p:cNvPr id="7" name="Text 4"/>
          <p:cNvSpPr/>
          <p:nvPr/>
        </p:nvSpPr>
        <p:spPr>
          <a:xfrm>
            <a:off x="9934694" y="3032046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Семинары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9934694" y="3497818"/>
            <a:ext cx="394168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Обмен опытом.</a:t>
            </a:r>
            <a:endParaRPr lang="en-US" sz="16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842" y="2369939"/>
            <a:ext cx="4592717" cy="459271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290560" y="3328154"/>
            <a:ext cx="322302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2500" dirty="0"/>
          </a:p>
        </p:txBody>
      </p:sp>
      <p:sp>
        <p:nvSpPr>
          <p:cNvPr id="11" name="Text 7"/>
          <p:cNvSpPr/>
          <p:nvPr/>
        </p:nvSpPr>
        <p:spPr>
          <a:xfrm>
            <a:off x="9934694" y="5489972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Мастер-классы</a:t>
            </a:r>
            <a:endParaRPr lang="en-US" sz="2100" dirty="0"/>
          </a:p>
        </p:txBody>
      </p:sp>
      <p:sp>
        <p:nvSpPr>
          <p:cNvPr id="12" name="Text 8"/>
          <p:cNvSpPr/>
          <p:nvPr/>
        </p:nvSpPr>
        <p:spPr>
          <a:xfrm>
            <a:off x="9934694" y="5955744"/>
            <a:ext cx="394168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Практические навыки.</a:t>
            </a:r>
            <a:endParaRPr lang="en-US" sz="16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842" y="2369939"/>
            <a:ext cx="4592717" cy="459271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90560" y="5601414"/>
            <a:ext cx="322302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2002512" y="5489972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Стажировки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754023" y="5955744"/>
            <a:ext cx="3941683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Освоение новых технологий.</a:t>
            </a:r>
            <a:endParaRPr lang="en-US" sz="16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842" y="2369939"/>
            <a:ext cx="4592717" cy="459271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017300" y="5601414"/>
            <a:ext cx="322302" cy="402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2500" dirty="0"/>
          </a:p>
        </p:txBody>
      </p:sp>
      <p:sp>
        <p:nvSpPr>
          <p:cNvPr id="19" name="Text 13"/>
          <p:cNvSpPr/>
          <p:nvPr/>
        </p:nvSpPr>
        <p:spPr>
          <a:xfrm>
            <a:off x="754023" y="7204948"/>
            <a:ext cx="13122354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Необходимость непрерывного профессионального развития педагогов. Важность обмена опытом между педагогами и наставничества.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7156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Будущее Образовательных Технологий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86752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AI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793790" y="3618548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Персонализация обучения.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4742021" y="2586752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VR</a:t>
            </a:r>
            <a:endParaRPr lang="en-US" sz="5850" dirty="0"/>
          </a:p>
        </p:txBody>
      </p:sp>
      <p:sp>
        <p:nvSpPr>
          <p:cNvPr id="7" name="Text 4"/>
          <p:cNvSpPr/>
          <p:nvPr/>
        </p:nvSpPr>
        <p:spPr>
          <a:xfrm>
            <a:off x="4742021" y="3618548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Иммерсивные среды.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767846" y="4775240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Big Data</a:t>
            </a:r>
            <a:endParaRPr lang="en-US" sz="5850" dirty="0"/>
          </a:p>
        </p:txBody>
      </p:sp>
      <p:sp>
        <p:nvSpPr>
          <p:cNvPr id="9" name="Text 6"/>
          <p:cNvSpPr/>
          <p:nvPr/>
        </p:nvSpPr>
        <p:spPr>
          <a:xfrm>
            <a:off x="2767846" y="5807035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Анализ успеваемости.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64250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Искусственный интеллект, виртуальная и дополненная реальность, большие данные в образовании. Тренды и перспективы развития образовательных технологий.</a:t>
            </a:r>
            <a:endParaRPr lang="en-US" sz="1750" dirty="0"/>
          </a:p>
        </p:txBody>
      </p:sp>
      <p:pic>
        <p:nvPicPr>
          <p:cNvPr id="2050" name="Picture 2" descr="VR и AR: расскажем о виртуальной и дополненной реальности в билайне">
            <a:extLst>
              <a:ext uri="{FF2B5EF4-FFF2-40B4-BE49-F238E27FC236}">
                <a16:creationId xmlns:a16="http://schemas.microsoft.com/office/drawing/2014/main" id="{A3E2F748-676A-6E20-3796-F43676B8D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67" y="1571946"/>
            <a:ext cx="6376033" cy="441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457</Words>
  <Application>Microsoft Office PowerPoint</Application>
  <PresentationFormat>Произвольный</PresentationFormat>
  <Paragraphs>91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Aptos Display</vt:lpstr>
      <vt:lpstr>Kanit Light</vt:lpstr>
      <vt:lpstr>Aptos</vt:lpstr>
      <vt:lpstr>Martel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Королев Артем</cp:lastModifiedBy>
  <cp:revision>4</cp:revision>
  <dcterms:created xsi:type="dcterms:W3CDTF">2025-03-31T07:48:23Z</dcterms:created>
  <dcterms:modified xsi:type="dcterms:W3CDTF">2025-03-31T08:27:16Z</dcterms:modified>
</cp:coreProperties>
</file>