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99"/>
    <a:srgbClr val="008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t="-8000" r="-1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28604"/>
            <a:ext cx="8429684" cy="5572164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детский сад комбинированного вида №17 г. Сердобска</a:t>
            </a: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Исполнитель: Щетинин Илья, 6 лет</a:t>
            </a:r>
          </a:p>
          <a:p>
            <a:pPr algn="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Руководитель: Михайлова М.В.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357430"/>
            <a:ext cx="6599086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Краски без вреда </a:t>
            </a:r>
            <a:endParaRPr lang="ru-RU" sz="6600" b="1" cap="none" spc="0" dirty="0">
              <a:ln w="12700">
                <a:solidFill>
                  <a:srgbClr val="002060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11000" t="-8000" r="-1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40295"/>
            <a:ext cx="8229600" cy="47734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  <a:latin typeface="Arial Black" panose="020B0A04020102020204" pitchFamily="34" charset="0"/>
              </a:rPr>
              <a:t>Эксперимент № 4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355207" y="3069729"/>
            <a:ext cx="4038600" cy="3028950"/>
          </a:xfrm>
          <a:ln w="38100">
            <a:solidFill>
              <a:srgbClr val="7030A0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7637"/>
            <a:ext cx="4038600" cy="4708526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Зелёнка</a:t>
            </a:r>
          </a:p>
          <a:p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Сметана</a:t>
            </a: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41688" y="2054862"/>
            <a:ext cx="5097793" cy="3823345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472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11000" t="-8000" r="-1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экспериментов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2072053"/>
              </p:ext>
            </p:extLst>
          </p:nvPr>
        </p:nvGraphicFramePr>
        <p:xfrm>
          <a:off x="539552" y="1196754"/>
          <a:ext cx="8147247" cy="57332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47976"/>
                <a:gridCol w="1086471"/>
                <a:gridCol w="1383723"/>
                <a:gridCol w="1455234"/>
                <a:gridCol w="1491422"/>
                <a:gridCol w="2182421"/>
              </a:tblGrid>
              <a:tr h="576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Сырье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Связующее вещество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Консистенция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краски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</a:tr>
              <a:tr h="7680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Куркума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Коричневый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Жидкая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Растекается, слегка осыпается, жирные пятна, долго сохнет.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</a:tr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Куркума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Жёлтый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Жидкая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 высыхает, чуть осыпается.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</a:tr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Куркума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Яйцо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Горчичный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Густая, вязкая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 высыхает, не осыпается.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</a:tr>
              <a:tr h="576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 свеклы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Мука, вода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Красный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вязкая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 сохнет, насыщенный цвет, не осыпается.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</a:tr>
              <a:tr h="576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 свеклы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Бордовый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Жидкая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 сохнет, не   осыпается, жирное пятно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</a:tr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 свеклы 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Яйцо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Малиновый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Густая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 сохнет, не осыпается.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</a:tr>
              <a:tr h="3840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 моркови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Вода, мёд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Ярко жёлтый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Густая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Быстро сохнет, не осыпается, яркая.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</a:tr>
              <a:tr h="576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 моркови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 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Желтый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Жидкая 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Растекается, жирные пятна, долго сохнет.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</a:tr>
              <a:tr h="57606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Зелёнка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Сметана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Бирюзовый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Густая</a:t>
                      </a:r>
                      <a:endParaRPr lang="ru-RU" sz="105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Долго сохнет, яркий цвет,          не осыпается.</a:t>
                      </a:r>
                      <a:endParaRPr lang="ru-RU" sz="105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20" marR="3592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890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11000" t="-8000" r="-1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рисунков 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623" y="2348880"/>
            <a:ext cx="4320480" cy="3240360"/>
          </a:xfrm>
          <a:ln w="38100">
            <a:solidFill>
              <a:srgbClr val="002060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106572" y="2218165"/>
            <a:ext cx="5234546" cy="3925909"/>
          </a:xfr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369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l="-11000" t="-8000" r="-1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и недостатки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6453" y="1628800"/>
            <a:ext cx="8277655" cy="45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49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428604"/>
            <a:ext cx="8429684" cy="5572164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детский сад комбинированного вида №17 г. Сердобска</a:t>
            </a: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</a:pPr>
            <a:r>
              <a:rPr lang="ru-RU" sz="6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</a:rPr>
              <a:t>Краски без вреда </a:t>
            </a: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Исполнитель: Щетинин Илья, 6 лет</a:t>
            </a:r>
          </a:p>
          <a:p>
            <a:pPr algn="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Руководитель: Михайлова М.В. 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11000" t="-8000" r="-1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896544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00FF"/>
                </a:solidFill>
              </a:rPr>
              <a:t>я увлекаюсь рисованием, и больше всего мне нравится рисовать красками.  В магазинах сейчас огромный выбор красок. Мне стало интересно – а где же люди раньше брали краски? </a:t>
            </a:r>
            <a:r>
              <a:rPr lang="ru-RU" dirty="0" smtClean="0">
                <a:solidFill>
                  <a:srgbClr val="0000FF"/>
                </a:solidFill>
              </a:rPr>
              <a:t>Захотелось </a:t>
            </a:r>
            <a:r>
              <a:rPr lang="ru-RU" dirty="0">
                <a:solidFill>
                  <a:srgbClr val="0000FF"/>
                </a:solidFill>
              </a:rPr>
              <a:t>узнать – как изготавливали краски, из каких материалов, можно ли самому сделать краски в домашних условиях? 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030216" y="1810544"/>
            <a:ext cx="4910336" cy="3682752"/>
          </a:xfrm>
          <a:ln w="57150">
            <a:solidFill>
              <a:schemeClr val="tx1"/>
            </a:solidFill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1591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11000" t="-8000" r="-1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964488" cy="6669360"/>
          </a:xfrm>
        </p:spPr>
        <p:txBody>
          <a:bodyPr>
            <a:normAutofit fontScale="25000" lnSpcReduction="20000"/>
          </a:bodyPr>
          <a:lstStyle/>
          <a:p>
            <a:pPr indent="467995" algn="just">
              <a:lnSpc>
                <a:spcPct val="150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8000" b="1" dirty="0">
                <a:solidFill>
                  <a:srgbClr val="4A442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изучить </a:t>
            </a:r>
            <a:r>
              <a:rPr lang="ru-RU" sz="8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8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описать способы </a:t>
            </a:r>
            <a:r>
              <a:rPr lang="ru-RU" sz="8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изготовления красок в домашних условиях.</a:t>
            </a:r>
            <a:endParaRPr lang="ru-RU" sz="8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 </a:t>
            </a:r>
          </a:p>
          <a:p>
            <a:pPr indent="467995" algn="just">
              <a:lnSpc>
                <a:spcPct val="150000"/>
              </a:lnSpc>
              <a:spcAft>
                <a:spcPts val="0"/>
              </a:spcAft>
            </a:pPr>
            <a:r>
              <a:rPr lang="ru-RU" sz="8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ознакомиться </a:t>
            </a:r>
            <a:r>
              <a:rPr lang="ru-RU" sz="8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литературой об истории возникновения красок;</a:t>
            </a:r>
          </a:p>
          <a:p>
            <a:pPr indent="467995" algn="just">
              <a:lnSpc>
                <a:spcPct val="150000"/>
              </a:lnSpc>
              <a:spcAft>
                <a:spcPts val="0"/>
              </a:spcAft>
            </a:pPr>
            <a:r>
              <a:rPr lang="ru-RU" sz="8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изучить из каких веществ состоят краски;</a:t>
            </a:r>
          </a:p>
          <a:p>
            <a:pPr indent="467995" algn="just">
              <a:lnSpc>
                <a:spcPct val="150000"/>
              </a:lnSpc>
              <a:spcAft>
                <a:spcPts val="0"/>
              </a:spcAft>
            </a:pPr>
            <a:r>
              <a:rPr lang="ru-RU" sz="8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изготовить </a:t>
            </a:r>
            <a:r>
              <a:rPr lang="ru-RU" sz="8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краски в домашних условиях;</a:t>
            </a:r>
          </a:p>
          <a:p>
            <a:pPr indent="467995" algn="just">
              <a:lnSpc>
                <a:spcPct val="150000"/>
              </a:lnSpc>
              <a:spcAft>
                <a:spcPts val="0"/>
              </a:spcAft>
            </a:pPr>
            <a:r>
              <a:rPr lang="ru-RU" sz="8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сравнить </a:t>
            </a:r>
            <a:r>
              <a:rPr lang="ru-RU" sz="8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краски, сделанные дома и купленные в магазине;</a:t>
            </a:r>
          </a:p>
          <a:p>
            <a:pPr indent="467995" algn="just">
              <a:lnSpc>
                <a:spcPct val="150000"/>
              </a:lnSpc>
              <a:spcAft>
                <a:spcPts val="0"/>
              </a:spcAft>
            </a:pPr>
            <a:r>
              <a:rPr lang="ru-RU" sz="8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нарисовать </a:t>
            </a:r>
            <a:r>
              <a:rPr lang="ru-RU" sz="8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из полученных красок;</a:t>
            </a:r>
          </a:p>
          <a:p>
            <a:pPr indent="467995" algn="just">
              <a:lnSpc>
                <a:spcPct val="150000"/>
              </a:lnSpc>
              <a:spcAft>
                <a:spcPts val="0"/>
              </a:spcAft>
            </a:pPr>
            <a:r>
              <a:rPr lang="ru-RU" sz="8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сделать выводы.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Объектом </a:t>
            </a:r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исследования </a:t>
            </a:r>
            <a:r>
              <a:rPr lang="ru-RU" sz="8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возможность изготовления красок в домашних условиях из доступных и </a:t>
            </a:r>
            <a:r>
              <a:rPr lang="ru-RU" sz="8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экологичных</a:t>
            </a:r>
            <a:r>
              <a:rPr lang="ru-RU" sz="8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материалов на основе различных пигментов и связующих веществ.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9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 исследования </a:t>
            </a:r>
            <a:r>
              <a:rPr lang="ru-RU" sz="8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краски, изготовленные в домашних условиях из доступных и </a:t>
            </a:r>
            <a:r>
              <a:rPr lang="ru-RU" sz="8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экологичных</a:t>
            </a:r>
            <a:r>
              <a:rPr lang="ru-RU" sz="8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материалов.</a:t>
            </a:r>
            <a:endParaRPr lang="ru-RU" sz="8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45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152127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</a:t>
            </a:r>
            <a:r>
              <a:rPr lang="ru-RU" sz="5400" b="1" dirty="0" smtClean="0">
                <a:solidFill>
                  <a:srgbClr val="C00000"/>
                </a:solidFill>
              </a:rPr>
              <a:t>Гипотеза: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rmAutofit fontScale="85000" lnSpcReduction="20000"/>
          </a:bodyPr>
          <a:lstStyle/>
          <a:p>
            <a:r>
              <a:rPr lang="ru-RU" sz="4300" dirty="0" smtClean="0">
                <a:solidFill>
                  <a:schemeClr val="tx2"/>
                </a:solidFill>
              </a:rPr>
              <a:t>- </a:t>
            </a:r>
            <a:r>
              <a:rPr lang="ru-RU" sz="4300" dirty="0">
                <a:solidFill>
                  <a:schemeClr val="tx2"/>
                </a:solidFill>
              </a:rPr>
              <a:t>используя природные красители и связующее вещество в домашних условиях, можно  изготовить экологически чистые краски и нарисовать  ими рисунок. Так ли это?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65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l="-11000" t="-8000" r="-1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4861" y="404664"/>
            <a:ext cx="65771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МЕТОДЫ ИССЛЕДОВАНИЯ</a:t>
            </a:r>
            <a:endParaRPr lang="ru-RU" sz="4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35496" y="1052737"/>
            <a:ext cx="23762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познавательной </a:t>
            </a:r>
          </a:p>
          <a:p>
            <a:pPr algn="ctr"/>
            <a:r>
              <a:rPr lang="ru-RU" sz="1600" b="1" cap="none" spc="0" dirty="0" smtClean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endParaRPr lang="ru-RU" sz="16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59497" y="1637512"/>
            <a:ext cx="19239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cap="none" spc="0" dirty="0" smtClean="0">
                <a:ln w="0"/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ресурсов</a:t>
            </a:r>
          </a:p>
          <a:p>
            <a:pPr algn="ctr"/>
            <a:r>
              <a:rPr lang="ru-RU" sz="1600" b="1" dirty="0" smtClean="0">
                <a:ln w="0"/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интернета</a:t>
            </a:r>
            <a:endParaRPr lang="ru-RU" sz="1600" b="1" cap="none" spc="0" dirty="0">
              <a:ln w="0"/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31159" y="2222287"/>
            <a:ext cx="1973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Наблюдение, </a:t>
            </a:r>
          </a:p>
          <a:p>
            <a:pPr algn="ctr"/>
            <a:r>
              <a:rPr lang="ru-RU" b="1" dirty="0" smtClean="0">
                <a:ln w="0"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</a:t>
            </a:r>
            <a:endParaRPr lang="ru-RU" b="1" dirty="0">
              <a:ln w="0"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3049885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0"/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</a:t>
            </a:r>
          </a:p>
          <a:p>
            <a:pPr algn="ctr"/>
            <a:r>
              <a:rPr lang="ru-RU" b="1" dirty="0">
                <a:ln w="0"/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</a:t>
            </a:r>
          </a:p>
          <a:p>
            <a:pPr algn="ctr"/>
            <a:r>
              <a:rPr lang="ru-RU" b="1" dirty="0">
                <a:ln w="0"/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229970" y="2037463"/>
            <a:ext cx="2699792" cy="2024844"/>
          </a:xfrm>
          <a:prstGeom prst="rect">
            <a:avLst/>
          </a:prstGeom>
          <a:ln w="38100">
            <a:solidFill>
              <a:srgbClr val="00B050"/>
            </a:solidFill>
            <a:prstDash val="solid"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074758" y="2752235"/>
            <a:ext cx="2650770" cy="1988077"/>
          </a:xfrm>
          <a:prstGeom prst="rect">
            <a:avLst/>
          </a:prstGeom>
          <a:ln w="38100">
            <a:solidFill>
              <a:srgbClr val="FFC000"/>
            </a:solidFill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261255" y="3424448"/>
            <a:ext cx="2741687" cy="2056266"/>
          </a:xfrm>
          <a:prstGeom prst="rect">
            <a:avLst/>
          </a:prstGeom>
          <a:ln w="38100">
            <a:solidFill>
              <a:srgbClr val="0000FF"/>
            </a:solidFill>
          </a:ln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537443" y="4414761"/>
            <a:ext cx="2660580" cy="1995435"/>
          </a:xfrm>
          <a:prstGeom prst="rect">
            <a:avLst/>
          </a:prstGeom>
          <a:ln w="38100">
            <a:solidFill>
              <a:srgbClr val="CC0099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xmlns="" val="4112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11000" t="-8000" r="-1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КРАСОК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5838" y="1772816"/>
            <a:ext cx="4236993" cy="4176464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336328"/>
            <a:ext cx="3366293" cy="2524720"/>
          </a:xfrm>
          <a:ln w="38100">
            <a:solidFill>
              <a:srgbClr val="00B05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077071"/>
            <a:ext cx="3366293" cy="2524719"/>
          </a:xfrm>
          <a:prstGeom prst="rect">
            <a:avLst/>
          </a:prstGeom>
          <a:ln w="38100"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967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l="-11000" t="-8000" r="-1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800" b="1" dirty="0">
                <a:solidFill>
                  <a:srgbClr val="C00000"/>
                </a:solidFill>
              </a:rPr>
              <a:t>Проведение исследований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40221" y="3237748"/>
            <a:ext cx="3654557" cy="2740918"/>
          </a:xfrm>
          <a:ln w="38100">
            <a:solidFill>
              <a:srgbClr val="00B050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b="1" dirty="0">
                <a:solidFill>
                  <a:srgbClr val="008000"/>
                </a:solidFill>
                <a:latin typeface="Arial Black" panose="020B0A04020102020204" pitchFamily="34" charset="0"/>
              </a:rPr>
              <a:t>Эксперимент № 1</a:t>
            </a:r>
          </a:p>
          <a:p>
            <a:pPr>
              <a:defRPr/>
            </a:pPr>
            <a:r>
              <a:rPr lang="ru-RU" dirty="0">
                <a:solidFill>
                  <a:srgbClr val="008000"/>
                </a:solidFill>
                <a:latin typeface="Arial Black" panose="020B0A04020102020204" pitchFamily="34" charset="0"/>
              </a:rPr>
              <a:t>Куркума</a:t>
            </a:r>
          </a:p>
          <a:p>
            <a:pPr>
              <a:defRPr/>
            </a:pPr>
            <a:r>
              <a:rPr lang="ru-RU" dirty="0">
                <a:solidFill>
                  <a:srgbClr val="008000"/>
                </a:solidFill>
                <a:latin typeface="Arial Black" panose="020B0A04020102020204" pitchFamily="34" charset="0"/>
              </a:rPr>
              <a:t>Вода/масло/яйцо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03956" y="1930931"/>
            <a:ext cx="5148064" cy="386104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984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l="-11000" t="-8000" r="-1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99"/>
                </a:solidFill>
                <a:latin typeface="Arial Black" panose="020B0A04020102020204" pitchFamily="34" charset="0"/>
              </a:rPr>
              <a:t>Эксперимент № 2</a:t>
            </a:r>
            <a:endParaRPr lang="ru-RU" dirty="0">
              <a:solidFill>
                <a:srgbClr val="CC0099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00025" y="3200975"/>
            <a:ext cx="3936437" cy="2952328"/>
          </a:xfrm>
          <a:ln w="38100">
            <a:solidFill>
              <a:srgbClr val="00B0F0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Сок свеклы</a:t>
            </a:r>
          </a:p>
          <a:p>
            <a:pPr>
              <a:defRPr/>
            </a:pPr>
            <a:r>
              <a:rPr lang="ru-RU" dirty="0" err="1" smtClean="0">
                <a:solidFill>
                  <a:srgbClr val="00B0F0"/>
                </a:solidFill>
                <a:latin typeface="Arial Black" panose="020B0A04020102020204" pitchFamily="34" charset="0"/>
              </a:rPr>
              <a:t>Вода,мука</a:t>
            </a:r>
            <a:r>
              <a:rPr lang="ru-RU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/масло/яйцо</a:t>
            </a:r>
            <a:endParaRPr lang="ru-RU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8342" y="1869776"/>
            <a:ext cx="4681803" cy="3511352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7899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11000" t="-8000" r="-12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defRPr/>
            </a:pPr>
            <a:r>
              <a:rPr lang="ru-RU" b="1" dirty="0">
                <a:solidFill>
                  <a:srgbClr val="FF6600"/>
                </a:solidFill>
                <a:latin typeface="Arial Black" panose="020B0A04020102020204" pitchFamily="34" charset="0"/>
              </a:rPr>
              <a:t>Эксперимент № 3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704015" y="2930333"/>
            <a:ext cx="4128457" cy="3096343"/>
          </a:xfrm>
          <a:ln w="38100">
            <a:solidFill>
              <a:srgbClr val="CC0099"/>
            </a:solidFill>
          </a:ln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9772"/>
            <a:ext cx="4038600" cy="4776391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C0099"/>
                </a:solidFill>
                <a:latin typeface="Arial Black" panose="020B0A04020102020204" pitchFamily="34" charset="0"/>
              </a:rPr>
              <a:t>Сок моркови</a:t>
            </a:r>
          </a:p>
          <a:p>
            <a:pPr>
              <a:defRPr/>
            </a:pPr>
            <a:r>
              <a:rPr lang="ru-RU" dirty="0" smtClean="0">
                <a:solidFill>
                  <a:srgbClr val="CC0099"/>
                </a:solidFill>
                <a:latin typeface="Arial Black" panose="020B0A04020102020204" pitchFamily="34" charset="0"/>
              </a:rPr>
              <a:t>Мёд/масло</a:t>
            </a:r>
            <a:endParaRPr lang="ru-RU" dirty="0">
              <a:solidFill>
                <a:srgbClr val="CC0099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96596" y="1998893"/>
            <a:ext cx="5192960" cy="389472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9882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408</Words>
  <Application>Microsoft Office PowerPoint</Application>
  <PresentationFormat>Экран (4:3)</PresentationFormat>
  <Paragraphs>135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АКТУАЛЬНОСТЬ</vt:lpstr>
      <vt:lpstr>Слайд 3</vt:lpstr>
      <vt:lpstr>         Гипотеза:</vt:lpstr>
      <vt:lpstr>Слайд 5</vt:lpstr>
      <vt:lpstr>СОСТАВ КРАСОК</vt:lpstr>
      <vt:lpstr>Проведение исследований</vt:lpstr>
      <vt:lpstr>Эксперимент № 2</vt:lpstr>
      <vt:lpstr>Эксперимент № 3</vt:lpstr>
      <vt:lpstr>Эксперимент № 4 </vt:lpstr>
      <vt:lpstr>Результаты экспериментов</vt:lpstr>
      <vt:lpstr>Сравнение рисунков </vt:lpstr>
      <vt:lpstr>Преимущества и недостатки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Пользователь Windows</cp:lastModifiedBy>
  <cp:revision>22</cp:revision>
  <dcterms:created xsi:type="dcterms:W3CDTF">2022-01-29T08:28:38Z</dcterms:created>
  <dcterms:modified xsi:type="dcterms:W3CDTF">2022-02-21T06:32:59Z</dcterms:modified>
</cp:coreProperties>
</file>