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  <p:sldId id="262" r:id="rId6"/>
    <p:sldId id="264" r:id="rId7"/>
    <p:sldId id="266" r:id="rId8"/>
    <p:sldId id="265" r:id="rId9"/>
    <p:sldId id="268" r:id="rId10"/>
    <p:sldId id="271" r:id="rId11"/>
    <p:sldId id="269" r:id="rId12"/>
    <p:sldId id="267" r:id="rId13"/>
    <p:sldId id="270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585" autoAdjust="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C7FDC-6A3B-4163-A0A2-34B81DDC37AF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C6FE7-0B16-47F7-9B7A-9BB0E01552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Pictures\depositphotos_12119661-stock-photo-potatoes-with-sprou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40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214290"/>
            <a:ext cx="77153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сад комбинированного вида  № 17 г. Сердобска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Проращивание картошки</a:t>
            </a:r>
            <a:r>
              <a:rPr lang="ru-RU" sz="4000" dirty="0" smtClean="0">
                <a:solidFill>
                  <a:srgbClr val="FF0000"/>
                </a:solidFill>
              </a:rPr>
              <a:t> - </a:t>
            </a:r>
            <a:r>
              <a:rPr lang="ru-RU" sz="4000" b="1" dirty="0" smtClean="0">
                <a:solidFill>
                  <a:srgbClr val="FF0000"/>
                </a:solidFill>
              </a:rPr>
              <a:t>узнаем секреты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Выполнила: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Хахулина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В. А.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Руководитель: Макеева Е. 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Павлова Е. В.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58346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r>
              <a:rPr lang="ru-RU" sz="1800" b="1" dirty="0" smtClean="0"/>
              <a:t>Наблюдение № 1 </a:t>
            </a:r>
            <a:r>
              <a:rPr lang="ru-RU" sz="1800" dirty="0" smtClean="0"/>
              <a:t>– 1 день (начало)</a:t>
            </a:r>
            <a:r>
              <a:rPr lang="ru-RU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Условия: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1 – </a:t>
            </a:r>
            <a:r>
              <a:rPr lang="ru-RU" sz="1600" dirty="0" smtClean="0"/>
              <a:t>солнечный свет, открытое место, на подоконнике</a:t>
            </a:r>
            <a:br>
              <a:rPr lang="ru-RU" sz="1600" dirty="0" smtClean="0"/>
            </a:br>
            <a:r>
              <a:rPr lang="ru-RU" sz="1600" b="1" dirty="0" smtClean="0"/>
              <a:t>2 – </a:t>
            </a:r>
            <a:r>
              <a:rPr lang="ru-RU" sz="1600" dirty="0" smtClean="0"/>
              <a:t>темное место, коробка с крышкой, около батареи</a:t>
            </a:r>
            <a:br>
              <a:rPr lang="ru-RU" sz="1600" dirty="0" smtClean="0"/>
            </a:br>
            <a:r>
              <a:rPr lang="ru-RU" sz="1600" b="1" dirty="0" smtClean="0"/>
              <a:t>3 – </a:t>
            </a:r>
            <a:r>
              <a:rPr lang="ru-RU" sz="1600" dirty="0" smtClean="0"/>
              <a:t>солнечный свет, стеклянная банка, на подоконнике</a:t>
            </a:r>
            <a:br>
              <a:rPr lang="ru-RU" sz="1600" dirty="0" smtClean="0"/>
            </a:br>
            <a:r>
              <a:rPr lang="ru-RU" sz="1600" b="1" dirty="0" smtClean="0"/>
              <a:t>4 – </a:t>
            </a:r>
            <a:r>
              <a:rPr lang="ru-RU" sz="1600" dirty="0" smtClean="0"/>
              <a:t>солнечный свет, горшочек с землей, на подоконнике, полив водой</a:t>
            </a:r>
            <a:br>
              <a:rPr lang="ru-RU" sz="1600" dirty="0" smtClean="0"/>
            </a:br>
            <a:r>
              <a:rPr lang="ru-RU" sz="1600" b="1" dirty="0" smtClean="0"/>
              <a:t>5 – </a:t>
            </a:r>
            <a:r>
              <a:rPr lang="ru-RU" sz="1600" dirty="0" smtClean="0"/>
              <a:t>темное, холодное место (в холодильнике)</a:t>
            </a:r>
            <a:endParaRPr lang="ru-RU" sz="1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2357430"/>
          <a:ext cx="9144001" cy="4500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698"/>
                <a:gridCol w="1855303"/>
                <a:gridCol w="1524000"/>
                <a:gridCol w="1524000"/>
                <a:gridCol w="1524000"/>
                <a:gridCol w="1524000"/>
              </a:tblGrid>
              <a:tr h="508073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5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 содержания картофеля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883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солнечный свет, открытое место, на подоконнике</a:t>
                      </a:r>
                      <a:endParaRPr lang="ru-RU" sz="1800" dirty="0"/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темное место, коробка с крышкой, около батареи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25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солнечный свет, стеклянная банка, на подоконнике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солнечный свет, горшочек с землей, на подоконнике, полив водой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темное, холодное место (в холодильнике)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129366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28.01.21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твердый,</a:t>
                      </a:r>
                      <a:endParaRPr lang="ru-RU" sz="1600" dirty="0" smtClean="0">
                        <a:solidFill>
                          <a:srgbClr val="33333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ростков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твердый,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ростков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твердый,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ростков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твердый,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ростков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твердый,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25"/>
                        </a:spcAft>
                      </a:pP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ростков </a:t>
                      </a:r>
                      <a:r>
                        <a:rPr lang="ru-RU" sz="16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-6215130"/>
          <a:ext cx="9286939" cy="553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1342"/>
                <a:gridCol w="1884305"/>
                <a:gridCol w="1547823"/>
                <a:gridCol w="1547823"/>
                <a:gridCol w="1547823"/>
                <a:gridCol w="1547823"/>
              </a:tblGrid>
              <a:tr h="151446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5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 содержания картофеля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883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солнечный свет, открытое место, на подоконнике</a:t>
                      </a:r>
                      <a:endParaRPr lang="ru-RU" sz="1800" dirty="0"/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темное место, коробка с крышкой, около батареи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25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солнечный свет, стеклянная банка, на подоконнике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солнечный свет, горшочек с землей, на подоконнике, полив водой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темное, холодное место (в холодильнике)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129366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02.02.21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мягкий,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сухой,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позеленел,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наклюнулись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почки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(глазки)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 наклюнулись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почки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(глазки)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появились, толстые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побеги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0,3 мм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наклюнулись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почки (глазки),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появились толстые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побеги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0,6 мм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появились два толстых,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белых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побега: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см 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 мм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ростков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3" descr="D:\фотки садик картошка\IMG-20210203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25602" name="Picture 2" descr="D:\фотки садик картошка\IMG-20210203-WA0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endParaRPr lang="ru-RU" dirty="0"/>
          </a:p>
        </p:txBody>
      </p:sp>
      <p:pic>
        <p:nvPicPr>
          <p:cNvPr id="23554" name="Picture 2" descr="D:\фотки садик картошка\IMG-20210203-WA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pic>
        <p:nvPicPr>
          <p:cNvPr id="23556" name="Picture 4" descr="D:\фотки садик картошка\IMG-20210203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r>
              <a:rPr lang="ru-RU" sz="3600" b="1" dirty="0" smtClean="0"/>
              <a:t>ТАБЛИЦА БЛЮДЕНИЙ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(отмечают дети)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Условные обозначения: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Цвет картофеля – </a:t>
            </a:r>
            <a:r>
              <a:rPr lang="ru-RU" sz="1600" b="1" dirty="0" smtClean="0"/>
              <a:t>круг</a:t>
            </a:r>
            <a:r>
              <a:rPr lang="ru-RU" sz="1600" dirty="0" smtClean="0"/>
              <a:t> (зеленый, коричневый, черный)</a:t>
            </a:r>
            <a:br>
              <a:rPr lang="ru-RU" sz="1600" dirty="0" smtClean="0"/>
            </a:br>
            <a:r>
              <a:rPr lang="ru-RU" sz="1600" dirty="0" smtClean="0"/>
              <a:t>Почки – </a:t>
            </a:r>
            <a:r>
              <a:rPr lang="ru-RU" sz="1600" b="1" dirty="0" smtClean="0"/>
              <a:t>точки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Ростки – </a:t>
            </a:r>
            <a:r>
              <a:rPr lang="ru-RU" sz="1600" b="1" dirty="0" smtClean="0"/>
              <a:t>зеленые листочки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Мягкий (на ощупь) – </a:t>
            </a:r>
            <a:r>
              <a:rPr lang="ru-RU" sz="1600" b="1" dirty="0" smtClean="0"/>
              <a:t>М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Твердый – </a:t>
            </a:r>
            <a:r>
              <a:rPr lang="ru-RU" sz="1600" b="1" dirty="0" smtClean="0"/>
              <a:t>Т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Сухой - </a:t>
            </a:r>
            <a:r>
              <a:rPr lang="ru-RU" sz="1600" b="1" dirty="0" smtClean="0"/>
              <a:t>С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Влажный - </a:t>
            </a:r>
            <a:r>
              <a:rPr lang="ru-RU" sz="1600" b="1" dirty="0" smtClean="0"/>
              <a:t>В</a:t>
            </a:r>
            <a:endParaRPr lang="ru-RU" sz="1600" dirty="0"/>
          </a:p>
        </p:txBody>
      </p:sp>
      <p:pic>
        <p:nvPicPr>
          <p:cNvPr id="3" name="Рисунок 2" descr="https://fsd.kopilkaurokov.ru/uploads/user_file_55fc12c6db2fc/issliedovatiel-skaia-rabota-zdravstvui-milaia-kartoshka_10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84296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85720" y="1785926"/>
            <a:ext cx="642942" cy="35719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28/01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pPr fontAlgn="t"/>
            <a:r>
              <a:rPr lang="ru-RU" b="1" dirty="0"/>
              <a:t>Наблюдение № 2 </a:t>
            </a:r>
            <a:r>
              <a:rPr lang="ru-RU" dirty="0"/>
              <a:t>– 6день</a:t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000" b="1" dirty="0" smtClean="0"/>
              <a:t>Лучшие </a:t>
            </a:r>
            <a:r>
              <a:rPr lang="ru-RU" sz="2000" b="1" dirty="0"/>
              <a:t>условия для проращивания – теплое, светлое помещение. Ростки появляются на 6 день независимо от места проращивания, исключая холодильник</a:t>
            </a:r>
            <a:endParaRPr lang="ru-RU" sz="2000" dirty="0"/>
          </a:p>
        </p:txBody>
      </p:sp>
      <p:pic>
        <p:nvPicPr>
          <p:cNvPr id="26627" name="Picture 3" descr="C:\Users\User\Pictures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27652" name="Picture 4" descr="D:\фотки садик картошка\20210210_1143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8" cy="6858000"/>
          </a:xfrm>
          <a:prstGeom prst="rect">
            <a:avLst/>
          </a:prstGeom>
          <a:noFill/>
        </p:spPr>
      </p:pic>
      <p:pic>
        <p:nvPicPr>
          <p:cNvPr id="7" name="Picture 3" descr="D:\фотки садик картошка\20210210_114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0"/>
            <a:ext cx="3929058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43504" y="0"/>
            <a:ext cx="714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2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1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5" name="Picture 3" descr="D:\фотки садик картошка\20210210_114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321470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3</a:t>
            </a:r>
            <a:endParaRPr lang="ru-RU" sz="6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0"/>
            <a:ext cx="33575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0"/>
            <a:ext cx="30718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857496"/>
            <a:ext cx="285752" cy="2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215074" y="0"/>
            <a:ext cx="642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5</a:t>
            </a:r>
            <a:endParaRPr lang="ru-RU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4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>
            <a:normAutofit/>
          </a:bodyPr>
          <a:lstStyle/>
          <a:p>
            <a:r>
              <a:rPr lang="ru-RU" sz="3200" b="1" dirty="0" smtClean="0"/>
              <a:t>ТАБЛИЦА НАБЛЮДЕНИЙ</a:t>
            </a:r>
            <a:endParaRPr lang="ru-RU" sz="3200" dirty="0"/>
          </a:p>
        </p:txBody>
      </p:sp>
      <p:pic>
        <p:nvPicPr>
          <p:cNvPr id="3" name="Рисунок 2" descr="https://fsd.kopilkaurokov.ru/uploads/user_file_55fc12c6db2fc/issliedovatiel-skaia-rabota-zdravstvui-milaia-kartoshka_16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842968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2214555"/>
            <a:ext cx="5715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02/02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571613"/>
            <a:ext cx="71438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28/01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 anchor="t">
            <a:normAutofit/>
          </a:bodyPr>
          <a:lstStyle/>
          <a:p>
            <a:r>
              <a:rPr lang="ru-RU" b="1" dirty="0" smtClean="0"/>
              <a:t>Наблюдение № </a:t>
            </a:r>
            <a:r>
              <a:rPr lang="ru-RU" b="1" dirty="0" smtClean="0"/>
              <a:t>3</a:t>
            </a:r>
            <a:r>
              <a:rPr lang="ru-RU" b="1" dirty="0" smtClean="0"/>
              <a:t> </a:t>
            </a:r>
            <a:r>
              <a:rPr lang="ru-RU" dirty="0" smtClean="0"/>
              <a:t>– </a:t>
            </a:r>
            <a:r>
              <a:rPr lang="ru-RU" dirty="0" smtClean="0"/>
              <a:t>день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857232"/>
          <a:ext cx="8929716" cy="576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789"/>
                <a:gridCol w="1795783"/>
                <a:gridCol w="1488286"/>
                <a:gridCol w="1488286"/>
                <a:gridCol w="1488286"/>
                <a:gridCol w="1488286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 содержания картофеля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солнечный свет, открытое место, на подоконнике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темное место, коробка с крышкой, около батареи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солнечный свет, стеклянная банка, на подоконнике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солнечный свет, горшочек с землей, на подоконнике, полив водой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темное, холодное место (в холодильнике)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17.02.21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мягкий,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сухой,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зеленоватый,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сморщенный,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побеги мелкие,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зеленые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0,2 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слегка мягкий,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сухой,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появились толстые,</a:t>
                      </a:r>
                    </a:p>
                    <a:p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розовые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ростки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0,8 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много толстых,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белых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твердых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ростков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0,5 -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 мм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слегка мягкий,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появились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почки (глазки),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два толстых,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бледно-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зеленых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ростка: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1,3 см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1 см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картофель твердый,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ростков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\IMG-20210218-WA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00496" cy="6858000"/>
          </a:xfrm>
          <a:prstGeom prst="rect">
            <a:avLst/>
          </a:prstGeom>
          <a:noFill/>
        </p:spPr>
      </p:pic>
      <p:pic>
        <p:nvPicPr>
          <p:cNvPr id="6" name="Picture 3" descr="F:\фото\IMG-20210218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0"/>
            <a:ext cx="5214942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28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1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3929058" y="0"/>
            <a:ext cx="928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2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2.infourok.ru/uploads/ex/0ce1/0004eee0-dc7cb2e9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F:\фото\IMG-20210218-WA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</p:spPr>
      </p:pic>
      <p:pic>
        <p:nvPicPr>
          <p:cNvPr id="6" name="Picture 4" descr="F:\фото\IMG-20210218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56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00562" y="0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4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3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0"/>
            <a:ext cx="4214842" cy="6858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2643174" y="0"/>
            <a:ext cx="714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5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ТАБЛИЦА НАБЛЮДЕНИЙ</a:t>
            </a:r>
            <a:endParaRPr lang="ru-RU" dirty="0"/>
          </a:p>
        </p:txBody>
      </p:sp>
      <p:pic>
        <p:nvPicPr>
          <p:cNvPr id="3" name="Рисунок 2" descr="https://fsd.kopilkaurokov.ru/uploads/user_file_55fc12c6db2fc/issliedovatiel-skaia-rabota-zdravstvui-milaia-kartoshka_22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14393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253996">
            <a:off x="785719" y="3010704"/>
            <a:ext cx="57147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300" spc="-150" dirty="0" smtClean="0"/>
              <a:t>02/02</a:t>
            </a:r>
          </a:p>
          <a:p>
            <a:endParaRPr lang="ru-RU" sz="900" dirty="0"/>
          </a:p>
        </p:txBody>
      </p:sp>
      <p:sp>
        <p:nvSpPr>
          <p:cNvPr id="6" name="TextBox 5"/>
          <p:cNvSpPr txBox="1"/>
          <p:nvPr/>
        </p:nvSpPr>
        <p:spPr>
          <a:xfrm rot="241733">
            <a:off x="729030" y="3476004"/>
            <a:ext cx="594105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spc="-150" dirty="0" smtClean="0"/>
              <a:t>17/02</a:t>
            </a:r>
          </a:p>
          <a:p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 rot="189881">
            <a:off x="797882" y="2515693"/>
            <a:ext cx="569999" cy="453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300" spc="-150" dirty="0" smtClean="0"/>
              <a:t>28/01</a:t>
            </a:r>
          </a:p>
          <a:p>
            <a:endParaRPr lang="ru-RU" sz="1050" spc="-1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92D050"/>
          </a:solidFill>
          <a:ln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pPr algn="l"/>
            <a:r>
              <a:rPr lang="ru-RU" sz="4000" b="1" dirty="0" smtClean="0"/>
              <a:t>                Результаты исследования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2200" dirty="0" smtClean="0"/>
              <a:t>Исходя из проведенных за картофелем наблюдений, отмечаем, что конечные результаты исследования таковы:</a:t>
            </a:r>
            <a:br>
              <a:rPr lang="ru-RU" sz="2200" dirty="0" smtClean="0"/>
            </a:br>
            <a:r>
              <a:rPr lang="ru-RU" sz="2200" dirty="0" smtClean="0"/>
              <a:t>- 1 условия (солнечный свет, открытое место, на подоконнике)</a:t>
            </a:r>
            <a:r>
              <a:rPr lang="ru-RU" sz="2200" b="1" dirty="0" smtClean="0"/>
              <a:t> </a:t>
            </a:r>
            <a:r>
              <a:rPr lang="ru-RU" sz="2200" dirty="0" smtClean="0"/>
              <a:t>– у картофеля слабенькие, мелкие ростки;</a:t>
            </a:r>
            <a:br>
              <a:rPr lang="ru-RU" sz="2200" dirty="0" smtClean="0"/>
            </a:br>
            <a:r>
              <a:rPr lang="ru-RU" sz="2200" dirty="0" smtClean="0"/>
              <a:t>- 2 условия (темное </a:t>
            </a:r>
            <a:r>
              <a:rPr lang="ru-RU" sz="2200" dirty="0" smtClean="0"/>
              <a:t>теплое место</a:t>
            </a:r>
            <a:r>
              <a:rPr lang="ru-RU" sz="2200" dirty="0" smtClean="0"/>
              <a:t>, коробка с </a:t>
            </a:r>
            <a:r>
              <a:rPr lang="ru-RU" sz="2200" dirty="0" smtClean="0"/>
              <a:t>крышкой) </a:t>
            </a:r>
            <a:r>
              <a:rPr lang="ru-RU" sz="2200" dirty="0" smtClean="0"/>
              <a:t>- у картофеля много сильных, </a:t>
            </a:r>
            <a:r>
              <a:rPr lang="ru-RU" sz="2200" dirty="0" smtClean="0"/>
              <a:t>твердых, белых ростков;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- 3 условия (солнечный свет, стеклянная банка, на подоконнике) – у картофеля слабенькие, </a:t>
            </a:r>
            <a:r>
              <a:rPr lang="ru-RU" sz="2200" dirty="0" smtClean="0"/>
              <a:t>зеленые ростки;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- 4 условия (солнечный свет, горшочек с землей, на подоконнике, полив водой) – у картофеля </a:t>
            </a:r>
            <a:r>
              <a:rPr lang="ru-RU" sz="2200" dirty="0" smtClean="0"/>
              <a:t>несколько </a:t>
            </a:r>
            <a:r>
              <a:rPr lang="ru-RU" sz="2200" dirty="0" smtClean="0"/>
              <a:t>зеленых </a:t>
            </a:r>
            <a:r>
              <a:rPr lang="ru-RU" sz="2200" dirty="0" smtClean="0"/>
              <a:t>ростков </a:t>
            </a:r>
            <a:r>
              <a:rPr lang="ru-RU" sz="2200" dirty="0" smtClean="0"/>
              <a:t>с побегами;</a:t>
            </a:r>
            <a:br>
              <a:rPr lang="ru-RU" sz="2200" dirty="0" smtClean="0"/>
            </a:br>
            <a:r>
              <a:rPr lang="ru-RU" sz="2200" dirty="0" smtClean="0"/>
              <a:t>- 5 условия (темное место, холодное место) – у картофеля нет ростков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5122" name="Picture 2" descr="F:\фото\IMG-20210218-WA0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5722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r>
              <a:rPr lang="ru-RU" sz="2800" b="1" dirty="0" smtClean="0"/>
              <a:t>Итог исследования</a:t>
            </a:r>
            <a:r>
              <a:rPr lang="ru-RU" sz="2800" b="1" dirty="0" smtClean="0"/>
              <a:t>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b="1" dirty="0" smtClean="0"/>
              <a:t>на I месте – </a:t>
            </a:r>
            <a:r>
              <a:rPr lang="ru-RU" sz="2000" dirty="0" smtClean="0"/>
              <a:t>картофель, который находился в условиях № 2, быстрее всех дал побеги и много сильных, крепких ростков.</a:t>
            </a:r>
            <a:r>
              <a:rPr lang="ru-RU" sz="2000" b="1" dirty="0" smtClean="0"/>
              <a:t>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" name="Picture 2" descr="F:\фото\IMG-20210218-WA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7143800" cy="5643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357430"/>
            <a:ext cx="5360763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ВНИМАНИЕ!</a:t>
            </a:r>
            <a:endParaRPr lang="ru-RU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Potato-Field-2560x1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1"/>
            <a:ext cx="885828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  <a:ea typeface="BatangChe" pitchFamily="49" charset="-127"/>
              </a:rPr>
              <a:t>               Картофель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600" b="1" dirty="0" smtClean="0"/>
              <a:t>Является самой распространенной овощной культурой, занимая одно из первых мест в питании. Недаром он получил в народе звание: второй хлеб. Без картофеля не обходиться ни одна семья. Поэтому, каждый год весной люди сажают, а осенью собирают картофель. Но не каждый знает, что перед посадкой клубни картофеля желательно прорастить. </a:t>
            </a:r>
            <a:r>
              <a:rPr lang="ru-RU" sz="2600" b="1" dirty="0" smtClean="0"/>
              <a:t> </a:t>
            </a:r>
            <a:r>
              <a:rPr lang="ru-RU" sz="2600" b="1" dirty="0" smtClean="0"/>
              <a:t>Если клубни не проросли заранее, то время всходов ростков  затянется и картофель долго пролежит в земле. Вот я и задумалась, а что же влияет на всхожесть семян и каковы должны быть условия для  его прорастания. В каких условиях  лучше проращивать картофель мы  и постараемся найти в процессе исследовательской работы о подготовке картофеля к посадке.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/>
          <a:lstStyle/>
          <a:p>
            <a:r>
              <a:rPr lang="ru-RU" b="1" dirty="0" smtClean="0">
                <a:solidFill>
                  <a:schemeClr val="tx1"/>
                </a:solidFill>
              </a:rPr>
              <a:t>Объект исследования</a:t>
            </a:r>
            <a:r>
              <a:rPr lang="ru-RU" b="1" dirty="0" smtClean="0"/>
              <a:t>: картофель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chemeClr val="tx1"/>
                </a:solidFill>
              </a:rPr>
              <a:t>Цель </a:t>
            </a:r>
            <a:r>
              <a:rPr lang="ru-RU" b="1" dirty="0">
                <a:solidFill>
                  <a:schemeClr val="tx1"/>
                </a:solidFill>
              </a:rPr>
              <a:t>исследования</a:t>
            </a:r>
            <a:r>
              <a:rPr lang="ru-RU" b="1" dirty="0"/>
              <a:t>:</a:t>
            </a:r>
            <a:r>
              <a:rPr lang="ru-RU" dirty="0"/>
              <a:t> выяснить, какие условия наиболее благоприятны для проращивания картофеля перед высадкой в грунт.</a:t>
            </a:r>
          </a:p>
        </p:txBody>
      </p:sp>
      <p:pic>
        <p:nvPicPr>
          <p:cNvPr id="11266" name="Picture 2" descr="https://zanmsk.ru/wp-content/uploads/2020/04/origina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5" y="3741737"/>
            <a:ext cx="4786315" cy="3116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0" scaled="1"/>
            <a:tileRect/>
          </a:gradFill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pPr lvl="0" algn="l" fontAlgn="base"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Задачи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образовательные:</a:t>
            </a:r>
            <a:r>
              <a:rPr kumimoji="0" lang="ru-RU" sz="2000" b="0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-определить  опытным путем влияет ли свет на проращивание клубней картофеля;</a:t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определить, как температура окружающей среды влияет на активный рост побегов картофеля; </a:t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выяснить влияние влажности на активный рост побегов картофеля; </a:t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результаты экспериментов оформить в виде дневника наблюдений</a:t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развивающие:</a:t>
            </a:r>
            <a:r>
              <a:rPr kumimoji="0" lang="ru-RU" sz="2000" b="1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развивать  способности к поисковой деятельности: выдвижению простейших гипотез, определению задач эксперимента, планированию этапов своих действий;</a:t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развивать  любознательность, речь, память, логическое мышление, внимание</a:t>
            </a: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2000" b="1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воспитательные: </a:t>
            </a:r>
            <a:r>
              <a:rPr kumimoji="0" lang="ru-RU" sz="2000" b="1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воспитывать у детей любовь к земле, труду.</a:t>
            </a:r>
            <a:r>
              <a:rPr kumimoji="0" lang="ru-RU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ostrnum.com/wp-content/uploads/2017/11/unnamed-file-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000504"/>
            <a:ext cx="3714744" cy="2857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Гипотеза</a:t>
            </a:r>
            <a:r>
              <a:rPr lang="ru-RU" sz="2000" dirty="0">
                <a:solidFill>
                  <a:schemeClr val="tx1"/>
                </a:solidFill>
              </a:rPr>
              <a:t>: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существует мнение, что клубни картофеля, хотя и помещены в разные условия, прорастают (дают ростки) одновременно.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1506" name="Picture 2" descr="C:\Users\User\Desktop\20210210_114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noAutofit/>
          </a:bodyPr>
          <a:lstStyle/>
          <a:p>
            <a:pPr algn="l"/>
            <a:r>
              <a:rPr lang="ru-RU" sz="2400" b="1" dirty="0" smtClean="0"/>
              <a:t>                                  </a:t>
            </a:r>
            <a:r>
              <a:rPr lang="ru-RU" sz="3600" b="1" dirty="0" smtClean="0">
                <a:solidFill>
                  <a:schemeClr val="tx1"/>
                </a:solidFill>
              </a:rPr>
              <a:t>Историческая </a:t>
            </a:r>
            <a:r>
              <a:rPr lang="ru-RU" sz="3600" b="1" dirty="0">
                <a:solidFill>
                  <a:schemeClr val="tx1"/>
                </a:solidFill>
              </a:rPr>
              <a:t>справка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Родина картофеля Южная Америка.</a:t>
            </a:r>
            <a:b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18 веке картофель в Россию завез Петр I. </a:t>
            </a:r>
            <a:b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Его распробовали и оценили по достоинству. </a:t>
            </a: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Картофель 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стал «королем овощей».</a:t>
            </a:r>
            <a:b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октябрь 1995 г. - картофель стал первым </a:t>
            </a: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овощем</a:t>
            </a: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выращенным 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космосе.</a:t>
            </a:r>
            <a:b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23 июля 2005 г. - в России День </a:t>
            </a: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молодой </a:t>
            </a:r>
            <a:r>
              <a:rPr lang="ru-RU" sz="2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картошки</a:t>
            </a:r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b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 descr="https://fsd.kopilkaurokov.ru/uploads/user_file_55fc12c6db2fc/issliedovatiel-skaia-rabota-zdravstvui-milaia-kartoshka_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84" y="357166"/>
            <a:ext cx="228601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1800" b="1" dirty="0" smtClean="0"/>
              <a:t> </a:t>
            </a:r>
            <a:r>
              <a:rPr lang="ru-RU" sz="2800" b="1" dirty="0">
                <a:solidFill>
                  <a:schemeClr val="tx1"/>
                </a:solidFill>
              </a:rPr>
              <a:t>Подготовка к исследованию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 </a:t>
            </a:r>
            <a:br>
              <a:rPr lang="ru-RU" sz="1800" dirty="0"/>
            </a:br>
            <a:r>
              <a:rPr lang="ru-RU" sz="2400" b="1" dirty="0"/>
              <a:t>Материал: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>1. Клубни картофеля – 5 шт.</a:t>
            </a:r>
            <a:br>
              <a:rPr lang="ru-RU" sz="2400" dirty="0"/>
            </a:br>
            <a:r>
              <a:rPr lang="ru-RU" sz="2400" dirty="0"/>
              <a:t>2. Коробка с крышкой</a:t>
            </a:r>
            <a:br>
              <a:rPr lang="ru-RU" sz="2400" dirty="0"/>
            </a:br>
            <a:r>
              <a:rPr lang="ru-RU" sz="2400" dirty="0"/>
              <a:t>3. Стеклянная емкость (банка)</a:t>
            </a:r>
            <a:br>
              <a:rPr lang="ru-RU" sz="2400" dirty="0"/>
            </a:br>
            <a:r>
              <a:rPr lang="ru-RU" sz="2400" dirty="0"/>
              <a:t>4. Горшочек с землей</a:t>
            </a:r>
            <a:br>
              <a:rPr lang="ru-RU" sz="2400" dirty="0"/>
            </a:br>
            <a:r>
              <a:rPr lang="ru-RU" sz="2400" dirty="0"/>
              <a:t>5. </a:t>
            </a:r>
            <a:r>
              <a:rPr lang="ru-RU" sz="2400" dirty="0" smtClean="0"/>
              <a:t>Фото наблюдений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6. </a:t>
            </a:r>
            <a:r>
              <a:rPr lang="ru-RU" sz="2400" dirty="0" smtClean="0"/>
              <a:t>Таблицы</a:t>
            </a:r>
            <a:r>
              <a:rPr lang="ru-RU" sz="2400" dirty="0" smtClean="0"/>
              <a:t>, </a:t>
            </a:r>
            <a:r>
              <a:rPr lang="ru-RU" sz="2400" dirty="0"/>
              <a:t>с описанием условий содержания картофеля - </a:t>
            </a:r>
            <a:r>
              <a:rPr lang="ru-RU" sz="2400" dirty="0" smtClean="0"/>
              <a:t>3 шт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7 Таблица </a:t>
            </a:r>
            <a:r>
              <a:rPr lang="ru-RU" sz="2400" dirty="0" smtClean="0"/>
              <a:t>наблюдений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8. </a:t>
            </a:r>
            <a:r>
              <a:rPr lang="ru-RU" sz="2400" dirty="0" smtClean="0"/>
              <a:t>Фотоаппара</a:t>
            </a:r>
            <a:r>
              <a:rPr lang="ru-RU" sz="2400" dirty="0"/>
              <a:t>т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Проведение исследования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4578" name="Picture 2" descr="D:\фотки садик картошка\IMG-20210203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857232"/>
            <a:ext cx="6572296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415</Words>
  <Application>Microsoft Office PowerPoint</Application>
  <PresentationFormat>Экран (4:3)</PresentationFormat>
  <Paragraphs>140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Объект исследования: картофель Цель исследования: выяснить, какие условия наиболее благоприятны для проращивания картофеля перед высадкой в грунт.</vt:lpstr>
      <vt:lpstr>                                                Задачи       образовательные: -определить  опытным путем влияет ли свет на проращивание клубней картофеля; - определить, как температура окружающей среды влияет на активный рост побегов картофеля;  - выяснить влияние влажности на активный рост побегов картофеля;  - результаты экспериментов оформить в виде дневника наблюдений      развивающие: - развивать  способности к поисковой деятельности: выдвижению простейших гипотез, определению задач эксперимента, планированию этапов своих действий; - развивать  любознательность, речь, память, логическое мышление, внимание.       воспитательные:  воспитывать у детей любовь к земле, труду. </vt:lpstr>
      <vt:lpstr>                 Гипотеза: существует мнение, что клубни картофеля, хотя и помещены в разные условия, прорастают (дают ростки) одновременно. </vt:lpstr>
      <vt:lpstr>                                  Историческая справка   Родина картофеля Южная Америка. В 18 веке картофель в Россию завез Петр I.  Его распробовали и оценили по достоинству.  Картофель стал «королем овощей». октябрь 1995 г. - картофель стал первым  овощем, выращенным в космосе. 23 июля 2005 г. - в России День молодой картошки.  </vt:lpstr>
      <vt:lpstr> Подготовка к исследованию   Материал:   1. Клубни картофеля – 5 шт. 2. Коробка с крышкой 3. Стеклянная емкость (банка) 4. Горшочек с землей 5. Фото наблюдений 6. Таблицы, с описанием условий содержания картофеля - 3 шт. 7 Таблица наблюдений 8. Фотоаппарат</vt:lpstr>
      <vt:lpstr>Проведение исследования </vt:lpstr>
      <vt:lpstr>Наблюдение № 1 – 1 день (начало)  Условия: 1 – солнечный свет, открытое место, на подоконнике 2 – темное место, коробка с крышкой, около батареи 3 – солнечный свет, стеклянная банка, на подоконнике 4 – солнечный свет, горшочек с землей, на подоконнике, полив водой 5 – темное, холодное место (в холодильнике)</vt:lpstr>
      <vt:lpstr>Слайд 11</vt:lpstr>
      <vt:lpstr>Слайд 12</vt:lpstr>
      <vt:lpstr>ТАБЛИЦА БЛЮДЕНИЙ (отмечают дети)             Условные обозначения: Цвет картофеля – круг (зеленый, коричневый, черный) Почки – точки Ростки – зеленые листочки Мягкий (на ощупь) – М Твердый – Т Сухой - С Влажный - В</vt:lpstr>
      <vt:lpstr>Наблюдение № 2 – 6день          Лучшие условия для проращивания – теплое, светлое помещение. Ростки появляются на 6 день независимо от места проращивания, исключая холодильник</vt:lpstr>
      <vt:lpstr>Слайд 15</vt:lpstr>
      <vt:lpstr>Слайд 16</vt:lpstr>
      <vt:lpstr>ТАБЛИЦА НАБЛЮДЕНИЙ</vt:lpstr>
      <vt:lpstr>Наблюдение № 3 – день</vt:lpstr>
      <vt:lpstr>Слайд 19</vt:lpstr>
      <vt:lpstr>Слайд 20</vt:lpstr>
      <vt:lpstr>Слайд 21</vt:lpstr>
      <vt:lpstr>ТАБЛИЦА НАБЛЮДЕНИЙ</vt:lpstr>
      <vt:lpstr>                Результаты исследования  Исходя из проведенных за картофелем наблюдений, отмечаем, что конечные результаты исследования таковы: - 1 условия (солнечный свет, открытое место, на подоконнике) – у картофеля слабенькие, мелкие ростки; - 2 условия (темное теплое место, коробка с крышкой) - у картофеля много сильных, твердых, белых ростков; - 3 условия (солнечный свет, стеклянная банка, на подоконнике) – у картофеля слабенькие, зеленые ростки; - 4 условия (солнечный свет, горшочек с землей, на подоконнике, полив водой) – у картофеля несколько зеленых ростков с побегами; - 5 условия (темное место, холодное место) – у картофеля нет ростков</vt:lpstr>
      <vt:lpstr>Слайд 24</vt:lpstr>
      <vt:lpstr>Итог исследования: на I месте – картофель, который находился в условиях № 2, быстрее всех дал побеги и много сильных, крепких ростков.  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2021-02-10T14:50:26Z</dcterms:created>
  <dcterms:modified xsi:type="dcterms:W3CDTF">2021-02-18T17:27:23Z</dcterms:modified>
</cp:coreProperties>
</file>