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492896"/>
            <a:ext cx="7772400" cy="147002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Сложноподчинённое предложение</a:t>
            </a:r>
            <a:endParaRPr lang="ru-RU" sz="5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endParaRPr>
          </a:p>
        </p:txBody>
      </p:sp>
      <p:sp>
        <p:nvSpPr>
          <p:cNvPr id="3" name="Подзаголовок 2"/>
          <p:cNvSpPr>
            <a:spLocks noGrp="1"/>
          </p:cNvSpPr>
          <p:nvPr>
            <p:ph type="subTitle" idx="1"/>
          </p:nvPr>
        </p:nvSpPr>
        <p:spPr>
          <a:xfrm>
            <a:off x="2051720" y="692696"/>
            <a:ext cx="6400800" cy="17526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ru-RU" b="1" dirty="0" smtClean="0">
                <a:ln w="11430"/>
                <a:solidFill>
                  <a:schemeClr val="accent6">
                    <a:lumMod val="75000"/>
                  </a:schemeClr>
                </a:solidFill>
                <a:effectLst>
                  <a:outerShdw blurRad="80000" dist="40000" dir="5040000" algn="tl">
                    <a:srgbClr val="000000">
                      <a:alpha val="30000"/>
                    </a:srgbClr>
                  </a:outerShdw>
                </a:effectLst>
              </a:rPr>
              <a:t>Готовимся к ЕГЭ – </a:t>
            </a:r>
            <a:r>
              <a:rPr lang="ru-RU" b="1" dirty="0" smtClean="0">
                <a:ln w="11430"/>
                <a:solidFill>
                  <a:schemeClr val="accent6">
                    <a:lumMod val="75000"/>
                  </a:schemeClr>
                </a:solidFill>
                <a:effectLst>
                  <a:outerShdw blurRad="80000" dist="40000" dir="5040000" algn="tl">
                    <a:srgbClr val="000000">
                      <a:alpha val="30000"/>
                    </a:srgbClr>
                  </a:outerShdw>
                </a:effectLst>
              </a:rPr>
              <a:t>2014</a:t>
            </a:r>
            <a:r>
              <a:rPr lang="en-US" b="1" dirty="0" smtClean="0">
                <a:ln w="11430"/>
                <a:solidFill>
                  <a:schemeClr val="accent6">
                    <a:lumMod val="75000"/>
                  </a:schemeClr>
                </a:solidFill>
                <a:effectLst>
                  <a:outerShdw blurRad="80000" dist="40000" dir="5040000" algn="tl">
                    <a:srgbClr val="000000">
                      <a:alpha val="30000"/>
                    </a:srgbClr>
                  </a:outerShdw>
                </a:effectLst>
              </a:rPr>
              <a:t> (</a:t>
            </a:r>
            <a:r>
              <a:rPr lang="ru-RU" b="1" dirty="0" smtClean="0">
                <a:ln w="11430"/>
                <a:solidFill>
                  <a:schemeClr val="accent6">
                    <a:lumMod val="75000"/>
                  </a:schemeClr>
                </a:solidFill>
                <a:effectLst>
                  <a:outerShdw blurRad="80000" dist="40000" dir="5040000" algn="tl">
                    <a:srgbClr val="000000">
                      <a:alpha val="30000"/>
                    </a:srgbClr>
                  </a:outerShdw>
                </a:effectLst>
              </a:rPr>
              <a:t>В6) </a:t>
            </a:r>
            <a:endParaRPr lang="ru-RU" b="1" dirty="0" smtClean="0">
              <a:ln w="11430"/>
              <a:solidFill>
                <a:schemeClr val="accent6">
                  <a:lumMod val="75000"/>
                </a:schemeClr>
              </a:solidFill>
              <a:effectLst>
                <a:outerShdw blurRad="80000" dist="40000" dir="5040000" algn="tl">
                  <a:srgbClr val="000000">
                    <a:alpha val="30000"/>
                  </a:srgbClr>
                </a:outerShdw>
              </a:effectLst>
            </a:endParaRPr>
          </a:p>
          <a:p>
            <a:pPr algn="r"/>
            <a:r>
              <a:rPr lang="ru-RU" b="1" dirty="0" smtClean="0">
                <a:ln w="11430"/>
                <a:solidFill>
                  <a:schemeClr val="accent6">
                    <a:lumMod val="75000"/>
                  </a:schemeClr>
                </a:solidFill>
                <a:effectLst>
                  <a:outerShdw blurRad="80000" dist="40000" dir="5040000" algn="tl">
                    <a:srgbClr val="000000">
                      <a:alpha val="30000"/>
                    </a:srgbClr>
                  </a:outerShdw>
                </a:effectLst>
              </a:rPr>
              <a:t>По материалам открытого банка заданий ФИПИ</a:t>
            </a:r>
            <a:endParaRPr lang="ru-RU" b="1" dirty="0">
              <a:ln w="11430"/>
              <a:solidFill>
                <a:schemeClr val="accent6">
                  <a:lumMod val="75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310376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8075240" cy="1143000"/>
          </a:xfrm>
        </p:spPr>
        <p:txBody>
          <a:bodyPr>
            <a:noAutofit/>
          </a:bodyPr>
          <a:lstStyle/>
          <a:p>
            <a:pPr algn="l"/>
            <a:r>
              <a:rPr lang="ru-RU" sz="2400" b="1" i="1" dirty="0" smtClean="0">
                <a:solidFill>
                  <a:srgbClr val="C00000"/>
                </a:solidFill>
                <a:latin typeface="Book Antiqua" pitchFamily="18" charset="0"/>
              </a:rPr>
              <a:t>      9) </a:t>
            </a:r>
            <a:r>
              <a:rPr lang="ru-RU" sz="2400" b="1" i="1" dirty="0">
                <a:solidFill>
                  <a:srgbClr val="C00000"/>
                </a:solidFill>
                <a:latin typeface="Book Antiqua" pitchFamily="18" charset="0"/>
              </a:rPr>
              <a:t>Среди предложений 17–22 найдите сложное предложение с последовательным подчинением придаточных. Напишите номер этого сложного предложения.</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i="1" dirty="0">
              <a:solidFill>
                <a:srgbClr val="C00000"/>
              </a:solidFill>
              <a:latin typeface="Book Antiqua" pitchFamily="18" charset="0"/>
            </a:endParaRPr>
          </a:p>
        </p:txBody>
      </p:sp>
      <p:sp>
        <p:nvSpPr>
          <p:cNvPr id="3" name="Объект 2"/>
          <p:cNvSpPr>
            <a:spLocks noGrp="1"/>
          </p:cNvSpPr>
          <p:nvPr>
            <p:ph idx="1"/>
          </p:nvPr>
        </p:nvSpPr>
        <p:spPr>
          <a:xfrm>
            <a:off x="457200" y="1772816"/>
            <a:ext cx="8229600" cy="4353347"/>
          </a:xfrm>
        </p:spPr>
        <p:txBody>
          <a:bodyPr>
            <a:normAutofit fontScale="77500" lnSpcReduction="20000"/>
          </a:bodyPr>
          <a:lstStyle/>
          <a:p>
            <a:pPr marL="0" indent="0" algn="just">
              <a:buNone/>
            </a:pPr>
            <a:r>
              <a:rPr lang="ru-RU" dirty="0"/>
              <a:t>(17)Слов нет, беспардонные себялюбцы вызывают чувство осуждения. (18)Однако не лучше и те, кто разменивает своё достоинство, как мелкую монету. (19)В жизни каждого человека, наверное, бывают моменты, когда он просто обязан проявить своё самолюбие, утвердить своё «я». (20)И, конечно, сделать это не всегда просто.</a:t>
            </a:r>
          </a:p>
          <a:p>
            <a:pPr marL="0" indent="0" algn="just">
              <a:buNone/>
            </a:pPr>
            <a:r>
              <a:rPr lang="ru-RU" dirty="0"/>
              <a:t>(21)Одним из семи чудес света, о которых писали древние, был александрийский маяк – сооружение грандиозное и необычное. (22)Рассказывают, что сферическое зеркало маяка под определённым углом собирало в пучок столько солнечного света, что могло сжигать корабли, плывущие далеко в море.</a:t>
            </a:r>
          </a:p>
          <a:p>
            <a:pPr marL="0" indent="0" algn="just">
              <a:buNone/>
            </a:pPr>
            <a:endParaRPr lang="ru-RU" dirty="0"/>
          </a:p>
        </p:txBody>
      </p:sp>
      <p:sp>
        <p:nvSpPr>
          <p:cNvPr id="4" name="Скругленный прямоугольник 3"/>
          <p:cNvSpPr/>
          <p:nvPr/>
        </p:nvSpPr>
        <p:spPr>
          <a:xfrm>
            <a:off x="5940152" y="5517232"/>
            <a:ext cx="1296144" cy="864096"/>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5400" b="1" i="1" dirty="0" smtClean="0">
                <a:solidFill>
                  <a:srgbClr val="C00000"/>
                </a:solidFill>
                <a:latin typeface="Book Antiqua" pitchFamily="18" charset="0"/>
              </a:rPr>
              <a:t>22</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9947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Autofit/>
          </a:bodyPr>
          <a:lstStyle/>
          <a:p>
            <a:pPr algn="l"/>
            <a:r>
              <a:rPr lang="ru-RU" sz="2400" b="1" i="1" dirty="0" smtClean="0">
                <a:solidFill>
                  <a:srgbClr val="C00000"/>
                </a:solidFill>
                <a:latin typeface="Book Antiqua" pitchFamily="18" charset="0"/>
              </a:rPr>
              <a:t>       10) </a:t>
            </a:r>
            <a:r>
              <a:rPr lang="ru-RU" sz="2400" b="1" i="1" dirty="0">
                <a:solidFill>
                  <a:srgbClr val="C00000"/>
                </a:solidFill>
                <a:latin typeface="Book Antiqua" pitchFamily="18" charset="0"/>
              </a:rPr>
              <a:t>Среди предложений 30–39 найдите сложное предложение, в состав которого входят </a:t>
            </a:r>
            <a:r>
              <a:rPr lang="ru-RU" sz="2400" b="1" i="1" dirty="0" smtClean="0">
                <a:solidFill>
                  <a:srgbClr val="C00000"/>
                </a:solidFill>
                <a:latin typeface="Book Antiqua" pitchFamily="18" charset="0"/>
              </a:rPr>
              <a:t>сравни-тельные </a:t>
            </a:r>
            <a:r>
              <a:rPr lang="ru-RU" sz="2400" b="1" i="1" dirty="0">
                <a:solidFill>
                  <a:srgbClr val="C00000"/>
                </a:solidFill>
                <a:latin typeface="Book Antiqua" pitchFamily="18" charset="0"/>
              </a:rPr>
              <a:t>придаточные. Напишите номер этого сложного предложения.</a:t>
            </a:r>
            <a:endParaRPr lang="ru-RU" sz="2400" i="1" dirty="0">
              <a:solidFill>
                <a:srgbClr val="C00000"/>
              </a:solidFill>
              <a:latin typeface="Book Antiqua" pitchFamily="18" charset="0"/>
            </a:endParaRPr>
          </a:p>
        </p:txBody>
      </p:sp>
      <p:sp>
        <p:nvSpPr>
          <p:cNvPr id="3" name="Объект 2"/>
          <p:cNvSpPr>
            <a:spLocks noGrp="1"/>
          </p:cNvSpPr>
          <p:nvPr>
            <p:ph idx="1"/>
          </p:nvPr>
        </p:nvSpPr>
        <p:spPr>
          <a:xfrm>
            <a:off x="107504" y="1844824"/>
            <a:ext cx="8928992" cy="4896544"/>
          </a:xfrm>
          <a:solidFill>
            <a:schemeClr val="accent6">
              <a:lumMod val="20000"/>
              <a:lumOff val="80000"/>
            </a:schemeClr>
          </a:solidFill>
        </p:spPr>
        <p:txBody>
          <a:bodyPr>
            <a:normAutofit fontScale="77500" lnSpcReduction="20000"/>
          </a:bodyPr>
          <a:lstStyle/>
          <a:p>
            <a:pPr marL="0" indent="0" algn="just">
              <a:buNone/>
            </a:pPr>
            <a:r>
              <a:rPr lang="ru-RU" dirty="0"/>
              <a:t>(30)Я, как ни силился, не мог представить, что здесь когда-то стояли дома, бегали шумные дети, росли яблони, женщины сушили бельё… (31)Никакого знака былой жизни! (32)Ничего! (33)Только печальный ковыль скорбно качал стеблями и умирающая речушка едва шевелилась среди камышей…</a:t>
            </a:r>
          </a:p>
          <a:p>
            <a:pPr marL="0" indent="0" algn="just">
              <a:buNone/>
            </a:pPr>
            <a:r>
              <a:rPr lang="ru-RU" dirty="0"/>
              <a:t>(34)Мне вдруг стало страшно, как будто подо мной рухнула земля и я оказался на краю бездонной пропасти. (35)Не может быть! (36)Неужели человеку нечего противопоставить этой глухой, равнодушной вечности?</a:t>
            </a:r>
          </a:p>
          <a:p>
            <a:pPr marL="0" indent="0" algn="just">
              <a:buNone/>
            </a:pPr>
            <a:r>
              <a:rPr lang="ru-RU" dirty="0"/>
              <a:t>(37)Вечером я варил уху. (38)Мишка подбрасывал дрова в костёр и лез своей циклопической ложкой в котелок – снимать пробу. (39)Рядом с нами робко шевелились тени, и мне казалось, что сюда из прошлого несмело пришли некогда жившие здесь люди, чтобы погреться у огня и рассказать о своей жизни. </a:t>
            </a:r>
          </a:p>
          <a:p>
            <a:pPr marL="0" indent="0" algn="just">
              <a:buNone/>
            </a:pPr>
            <a:endParaRPr lang="ru-RU" dirty="0"/>
          </a:p>
        </p:txBody>
      </p:sp>
      <p:sp>
        <p:nvSpPr>
          <p:cNvPr id="4" name="Скругленный прямоугольник 3"/>
          <p:cNvSpPr/>
          <p:nvPr/>
        </p:nvSpPr>
        <p:spPr>
          <a:xfrm>
            <a:off x="7236296" y="5589240"/>
            <a:ext cx="1296144" cy="1008112"/>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5400" b="1" i="1" dirty="0" smtClean="0">
                <a:solidFill>
                  <a:srgbClr val="C00000"/>
                </a:solidFill>
                <a:latin typeface="Book Antiqua" pitchFamily="18" charset="0"/>
              </a:rPr>
              <a:t>35</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120451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157592" cy="1143000"/>
          </a:xfrm>
        </p:spPr>
        <p:txBody>
          <a:bodyPr>
            <a:noAutofit/>
          </a:bodyPr>
          <a:lstStyle/>
          <a:p>
            <a:pPr algn="l"/>
            <a:r>
              <a:rPr lang="ru-RU" sz="2400" b="1" i="1" dirty="0" smtClean="0">
                <a:solidFill>
                  <a:srgbClr val="C00000"/>
                </a:solidFill>
                <a:latin typeface="Book Antiqua" pitchFamily="18" charset="0"/>
              </a:rPr>
              <a:t>       1)Среди </a:t>
            </a:r>
            <a:r>
              <a:rPr lang="ru-RU" sz="2400" b="1" i="1" dirty="0">
                <a:solidFill>
                  <a:srgbClr val="C00000"/>
                </a:solidFill>
                <a:latin typeface="Book Antiqua" pitchFamily="18" charset="0"/>
              </a:rPr>
              <a:t>предложений 10 – 19 найдите </a:t>
            </a:r>
            <a:r>
              <a:rPr lang="ru-RU" sz="2400" b="1" i="1" dirty="0" err="1" smtClean="0">
                <a:solidFill>
                  <a:srgbClr val="C00000"/>
                </a:solidFill>
                <a:latin typeface="Book Antiqua" pitchFamily="18" charset="0"/>
              </a:rPr>
              <a:t>сложнопод</a:t>
            </a:r>
            <a:r>
              <a:rPr lang="ru-RU" sz="2400" b="1" i="1" dirty="0" smtClean="0">
                <a:solidFill>
                  <a:srgbClr val="C00000"/>
                </a:solidFill>
                <a:latin typeface="Book Antiqua" pitchFamily="18" charset="0"/>
              </a:rPr>
              <a:t>-чинённое </a:t>
            </a:r>
            <a:r>
              <a:rPr lang="ru-RU" sz="2400" b="1" i="1" dirty="0">
                <a:solidFill>
                  <a:srgbClr val="C00000"/>
                </a:solidFill>
                <a:latin typeface="Book Antiqua" pitchFamily="18" charset="0"/>
              </a:rPr>
              <a:t>предложение с последовательным </a:t>
            </a:r>
            <a:r>
              <a:rPr lang="ru-RU" sz="2400" b="1" i="1" dirty="0" err="1" smtClean="0">
                <a:solidFill>
                  <a:srgbClr val="C00000"/>
                </a:solidFill>
                <a:latin typeface="Book Antiqua" pitchFamily="18" charset="0"/>
              </a:rPr>
              <a:t>подчине-нием</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придаточных. </a:t>
            </a:r>
            <a:r>
              <a:rPr lang="ru-RU" sz="2400" b="1" i="1" dirty="0" smtClean="0">
                <a:solidFill>
                  <a:srgbClr val="C00000"/>
                </a:solidFill>
                <a:latin typeface="Book Antiqua" pitchFamily="18" charset="0"/>
              </a:rPr>
              <a:t>Напишите </a:t>
            </a:r>
            <a:r>
              <a:rPr lang="ru-RU" sz="2400" b="1" i="1" dirty="0">
                <a:solidFill>
                  <a:srgbClr val="C00000"/>
                </a:solidFill>
                <a:latin typeface="Book Antiqua" pitchFamily="18" charset="0"/>
              </a:rPr>
              <a:t>номер этого </a:t>
            </a:r>
            <a:r>
              <a:rPr lang="ru-RU" sz="2400" b="1" i="1" dirty="0" smtClean="0">
                <a:solidFill>
                  <a:srgbClr val="C00000"/>
                </a:solidFill>
                <a:latin typeface="Book Antiqua" pitchFamily="18" charset="0"/>
              </a:rPr>
              <a:t>сложного предложения</a:t>
            </a:r>
            <a:r>
              <a:rPr lang="ru-RU" sz="2400" b="1" i="1" dirty="0">
                <a:solidFill>
                  <a:srgbClr val="C00000"/>
                </a:solidFill>
                <a:latin typeface="Book Antiqua" pitchFamily="18" charset="0"/>
              </a:rPr>
              <a:t>.</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i="1" dirty="0">
              <a:solidFill>
                <a:srgbClr val="C00000"/>
              </a:solidFill>
              <a:latin typeface="Book Antiqua" pitchFamily="18" charset="0"/>
            </a:endParaRPr>
          </a:p>
        </p:txBody>
      </p:sp>
      <p:sp>
        <p:nvSpPr>
          <p:cNvPr id="3" name="Объект 2"/>
          <p:cNvSpPr>
            <a:spLocks noGrp="1"/>
          </p:cNvSpPr>
          <p:nvPr>
            <p:ph idx="1"/>
          </p:nvPr>
        </p:nvSpPr>
        <p:spPr>
          <a:xfrm>
            <a:off x="539552" y="1988841"/>
            <a:ext cx="8064896" cy="3600399"/>
          </a:xfrm>
        </p:spPr>
        <p:txBody>
          <a:bodyPr>
            <a:normAutofit fontScale="77500" lnSpcReduction="20000"/>
          </a:bodyPr>
          <a:lstStyle/>
          <a:p>
            <a:pPr marL="0" indent="0" algn="just">
              <a:buNone/>
            </a:pPr>
            <a:r>
              <a:rPr lang="ru-RU" dirty="0"/>
              <a:t>(10)Мы сказали бы: не именем, а прозвищем. (11)Смысл слова </a:t>
            </a:r>
            <a:r>
              <a:rPr lang="ru-RU" i="1" dirty="0"/>
              <a:t>прозвище </a:t>
            </a:r>
            <a:r>
              <a:rPr lang="ru-RU" dirty="0"/>
              <a:t>ясен: </a:t>
            </a:r>
            <a:r>
              <a:rPr lang="ru-RU" i="1" dirty="0"/>
              <a:t>про – зов – </a:t>
            </a:r>
            <a:r>
              <a:rPr lang="ru-RU" i="1" dirty="0" err="1"/>
              <a:t>ище</a:t>
            </a:r>
            <a:r>
              <a:rPr lang="ru-RU" dirty="0"/>
              <a:t>. (12)Корень</a:t>
            </a:r>
            <a:r>
              <a:rPr lang="ru-RU" i="1" dirty="0"/>
              <a:t> -зов-</a:t>
            </a:r>
            <a:r>
              <a:rPr lang="ru-RU" dirty="0"/>
              <a:t> тот же, что в словах </a:t>
            </a:r>
            <a:r>
              <a:rPr lang="ru-RU" i="1" dirty="0"/>
              <a:t>звать, и зов, и призыв. </a:t>
            </a:r>
            <a:r>
              <a:rPr lang="ru-RU" dirty="0"/>
              <a:t>(13)Зовом призывают человека, зовут его. (14)Важнее приставка </a:t>
            </a:r>
            <a:r>
              <a:rPr lang="ru-RU" i="1" dirty="0"/>
              <a:t>про-</a:t>
            </a:r>
            <a:r>
              <a:rPr lang="ru-RU" dirty="0"/>
              <a:t>. (15)</a:t>
            </a:r>
            <a:r>
              <a:rPr lang="ru-RU" i="1" dirty="0"/>
              <a:t>Про</a:t>
            </a:r>
            <a:r>
              <a:rPr lang="ru-RU" dirty="0"/>
              <a:t>- – это то, что будет, что находится «перед» чем-то. (16)</a:t>
            </a:r>
            <a:r>
              <a:rPr lang="ru-RU" i="1" dirty="0"/>
              <a:t>Про-</a:t>
            </a:r>
            <a:r>
              <a:rPr lang="ru-RU" dirty="0"/>
              <a:t> всегда в движении. (17)Это то, чего ещё нужно достичь. (18)Следовательно, прозвище – то, что дают впрок, на всякий случай, чтобы не только звать человека, но и призвать на него все добрые силы. (19)Потому имена давались хорошие, светлые, добрые.</a:t>
            </a:r>
          </a:p>
          <a:p>
            <a:pPr marL="0" indent="0" algn="just">
              <a:buNone/>
            </a:pPr>
            <a:endParaRPr lang="ru-RU" dirty="0"/>
          </a:p>
        </p:txBody>
      </p:sp>
      <p:sp>
        <p:nvSpPr>
          <p:cNvPr id="4" name="Скругленный прямоугольник 3"/>
          <p:cNvSpPr/>
          <p:nvPr/>
        </p:nvSpPr>
        <p:spPr>
          <a:xfrm>
            <a:off x="5940152" y="5373216"/>
            <a:ext cx="1296144" cy="1008112"/>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18</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2115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764704"/>
            <a:ext cx="8157592" cy="1143000"/>
          </a:xfrm>
        </p:spPr>
        <p:txBody>
          <a:bodyPr>
            <a:noAutofit/>
          </a:bodyPr>
          <a:lstStyle/>
          <a:p>
            <a:pPr algn="l"/>
            <a:r>
              <a:rPr lang="ru-RU" sz="2400" b="1" i="1" dirty="0" smtClean="0">
                <a:solidFill>
                  <a:srgbClr val="C00000"/>
                </a:solidFill>
                <a:latin typeface="Book Antiqua" pitchFamily="18" charset="0"/>
              </a:rPr>
              <a:t>         2</a:t>
            </a:r>
            <a:r>
              <a:rPr lang="ru-RU" sz="2400" b="1" i="1" dirty="0">
                <a:solidFill>
                  <a:srgbClr val="C00000"/>
                </a:solidFill>
                <a:latin typeface="Book Antiqua" pitchFamily="18" charset="0"/>
              </a:rPr>
              <a:t>) Среди предложений 9 – 14 найдите сложное предложение, в состав которого входят два </a:t>
            </a:r>
            <a:r>
              <a:rPr lang="ru-RU" sz="2400" b="1" i="1" dirty="0" err="1" smtClean="0">
                <a:solidFill>
                  <a:srgbClr val="C00000"/>
                </a:solidFill>
                <a:latin typeface="Book Antiqua" pitchFamily="18" charset="0"/>
              </a:rPr>
              <a:t>придато-чных</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условия. </a:t>
            </a:r>
            <a:r>
              <a:rPr lang="ru-RU" sz="2400" b="1" i="1" dirty="0" smtClean="0">
                <a:solidFill>
                  <a:srgbClr val="C00000"/>
                </a:solidFill>
                <a:latin typeface="Book Antiqua" pitchFamily="18" charset="0"/>
              </a:rPr>
              <a:t>  Напишите </a:t>
            </a:r>
            <a:r>
              <a:rPr lang="ru-RU" sz="2400" b="1" i="1" dirty="0">
                <a:solidFill>
                  <a:srgbClr val="C00000"/>
                </a:solidFill>
                <a:latin typeface="Book Antiqua" pitchFamily="18" charset="0"/>
              </a:rPr>
              <a:t>номер этого сложного предложения.</a:t>
            </a:r>
            <a:br>
              <a:rPr lang="ru-RU" sz="2400" b="1" i="1" dirty="0">
                <a:solidFill>
                  <a:srgbClr val="C00000"/>
                </a:solidFill>
                <a:latin typeface="Book Antiqua" pitchFamily="18" charset="0"/>
              </a:rPr>
            </a:br>
            <a:endParaRPr lang="ru-RU" sz="2400" b="1" i="1" dirty="0">
              <a:solidFill>
                <a:srgbClr val="C00000"/>
              </a:solidFill>
              <a:latin typeface="Book Antiqua" pitchFamily="18" charset="0"/>
            </a:endParaRPr>
          </a:p>
        </p:txBody>
      </p:sp>
      <p:sp>
        <p:nvSpPr>
          <p:cNvPr id="3" name="Объект 2"/>
          <p:cNvSpPr>
            <a:spLocks noGrp="1"/>
          </p:cNvSpPr>
          <p:nvPr>
            <p:ph idx="1"/>
          </p:nvPr>
        </p:nvSpPr>
        <p:spPr>
          <a:xfrm>
            <a:off x="251520" y="1916832"/>
            <a:ext cx="8784976" cy="4824536"/>
          </a:xfrm>
          <a:solidFill>
            <a:schemeClr val="accent6">
              <a:lumMod val="20000"/>
              <a:lumOff val="80000"/>
            </a:schemeClr>
          </a:solidFill>
        </p:spPr>
        <p:txBody>
          <a:bodyPr>
            <a:normAutofit fontScale="70000" lnSpcReduction="20000"/>
          </a:bodyPr>
          <a:lstStyle/>
          <a:p>
            <a:pPr marL="0" indent="0" algn="just">
              <a:buNone/>
            </a:pPr>
            <a:r>
              <a:rPr lang="ru-RU" dirty="0"/>
              <a:t>(9)Многие при изучении на­ук преследуют только одни материальные выгоды, и в их осознании достижение известного «об­разования» всегда соединяется с получением матери­альных преимуществ. (10)В этом случае «плоды учения» ещё более очевидны. (11)Раз человек достиг известного по­ложения в обществе, если он обеспечил себе безбедное су­ществование, то «сладкий плод» учения становится для него прямой реальной действительностью. (12)Но можно нередко встретить таких людей, которые, по своей ли ви­не или просто из-за дурных условий существо­вания, не получив в молодости достаточного образования, вступили в жизнь без всяких познаний и под­готовки для деятельности в качестве полезного члена общества. (13)Эти люди, если они не испытали всех трудностей первых лет учения по своей лености, всегда упрекают самих себя и начина­ют «учиться» уже в зрелых годах. (14)Пока не сделаются образованными, они не могут рассчитывать на те выгоды и ту пользу, которую другие люди получа­ют после многих лет труда и лишений ради образования.</a:t>
            </a:r>
          </a:p>
          <a:p>
            <a:pPr marL="0" indent="0" algn="just">
              <a:buNone/>
            </a:pPr>
            <a:endParaRPr lang="ru-RU" dirty="0"/>
          </a:p>
        </p:txBody>
      </p:sp>
      <p:sp>
        <p:nvSpPr>
          <p:cNvPr id="4" name="Скругленный прямоугольник 3"/>
          <p:cNvSpPr/>
          <p:nvPr/>
        </p:nvSpPr>
        <p:spPr>
          <a:xfrm>
            <a:off x="7254552" y="5589240"/>
            <a:ext cx="1296144" cy="1008112"/>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11</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209935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8003232" cy="1354162"/>
          </a:xfrm>
        </p:spPr>
        <p:txBody>
          <a:bodyPr>
            <a:noAutofit/>
          </a:bodyPr>
          <a:lstStyle/>
          <a:p>
            <a:pPr algn="l"/>
            <a:r>
              <a:rPr lang="ru-RU" sz="2400" b="1" i="1" dirty="0" smtClean="0">
                <a:solidFill>
                  <a:srgbClr val="C00000"/>
                </a:solidFill>
                <a:latin typeface="Book Antiqua" pitchFamily="18" charset="0"/>
              </a:rPr>
              <a:t>     3</a:t>
            </a:r>
            <a:r>
              <a:rPr lang="ru-RU" sz="2400" b="1" i="1" dirty="0">
                <a:solidFill>
                  <a:srgbClr val="C00000"/>
                </a:solidFill>
                <a:latin typeface="Book Antiqua" pitchFamily="18" charset="0"/>
              </a:rPr>
              <a:t>) Среди предложений 1 – 6 найдите сложные </a:t>
            </a:r>
            <a:r>
              <a:rPr lang="ru-RU" sz="2400" b="1" i="1" dirty="0" smtClean="0">
                <a:solidFill>
                  <a:srgbClr val="C00000"/>
                </a:solidFill>
                <a:latin typeface="Book Antiqua" pitchFamily="18" charset="0"/>
              </a:rPr>
              <a:t>предложения</a:t>
            </a:r>
            <a:r>
              <a:rPr lang="ru-RU" sz="2400" b="1" i="1" dirty="0">
                <a:solidFill>
                  <a:srgbClr val="C00000"/>
                </a:solidFill>
                <a:latin typeface="Book Antiqua" pitchFamily="18" charset="0"/>
              </a:rPr>
              <a:t>, в состав которых входит(-</a:t>
            </a:r>
            <a:r>
              <a:rPr lang="ru-RU" sz="2400" b="1" i="1" dirty="0" err="1">
                <a:solidFill>
                  <a:srgbClr val="C00000"/>
                </a:solidFill>
                <a:latin typeface="Book Antiqua" pitchFamily="18" charset="0"/>
              </a:rPr>
              <a:t>ят</a:t>
            </a:r>
            <a:r>
              <a:rPr lang="ru-RU" sz="2400" b="1" i="1" dirty="0">
                <a:solidFill>
                  <a:srgbClr val="C00000"/>
                </a:solidFill>
                <a:latin typeface="Book Antiqua" pitchFamily="18" charset="0"/>
              </a:rPr>
              <a:t>) придаточное(-</a:t>
            </a:r>
            <a:r>
              <a:rPr lang="ru-RU" sz="2400" b="1" i="1" dirty="0" err="1">
                <a:solidFill>
                  <a:srgbClr val="C00000"/>
                </a:solidFill>
                <a:latin typeface="Book Antiqua" pitchFamily="18" charset="0"/>
              </a:rPr>
              <a:t>ые</a:t>
            </a:r>
            <a:r>
              <a:rPr lang="ru-RU" sz="2400" b="1" i="1" dirty="0">
                <a:solidFill>
                  <a:srgbClr val="C00000"/>
                </a:solidFill>
                <a:latin typeface="Book Antiqua" pitchFamily="18" charset="0"/>
              </a:rPr>
              <a:t>) определительное(-</a:t>
            </a:r>
            <a:r>
              <a:rPr lang="ru-RU" sz="2400" b="1" i="1" dirty="0" err="1">
                <a:solidFill>
                  <a:srgbClr val="C00000"/>
                </a:solidFill>
                <a:latin typeface="Book Antiqua" pitchFamily="18" charset="0"/>
              </a:rPr>
              <a:t>ые</a:t>
            </a:r>
            <a:r>
              <a:rPr lang="ru-RU" sz="2400" b="1" i="1" dirty="0">
                <a:solidFill>
                  <a:srgbClr val="C00000"/>
                </a:solidFill>
                <a:latin typeface="Book Antiqua" pitchFamily="18" charset="0"/>
              </a:rPr>
              <a:t>). </a:t>
            </a:r>
            <a:r>
              <a:rPr lang="ru-RU" sz="2400" b="1" i="1" dirty="0" smtClean="0">
                <a:solidFill>
                  <a:srgbClr val="C00000"/>
                </a:solidFill>
                <a:latin typeface="Book Antiqua" pitchFamily="18" charset="0"/>
              </a:rPr>
              <a:t> Напишите </a:t>
            </a:r>
            <a:r>
              <a:rPr lang="ru-RU" sz="2400" b="1" i="1" dirty="0">
                <a:solidFill>
                  <a:srgbClr val="C00000"/>
                </a:solidFill>
                <a:latin typeface="Book Antiqua" pitchFamily="18" charset="0"/>
              </a:rPr>
              <a:t>номера этих сложных предложений.</a:t>
            </a:r>
            <a:br>
              <a:rPr lang="ru-RU" sz="2400" b="1" i="1" dirty="0">
                <a:solidFill>
                  <a:srgbClr val="C00000"/>
                </a:solidFill>
                <a:latin typeface="Book Antiqua" pitchFamily="18" charset="0"/>
              </a:rPr>
            </a:br>
            <a:endParaRPr lang="ru-RU" sz="2400" b="1" i="1" dirty="0">
              <a:solidFill>
                <a:srgbClr val="C00000"/>
              </a:solidFill>
              <a:latin typeface="Book Antiqua" pitchFamily="18" charset="0"/>
            </a:endParaRPr>
          </a:p>
        </p:txBody>
      </p:sp>
      <p:sp>
        <p:nvSpPr>
          <p:cNvPr id="3" name="Объект 2"/>
          <p:cNvSpPr>
            <a:spLocks noGrp="1"/>
          </p:cNvSpPr>
          <p:nvPr>
            <p:ph idx="1"/>
          </p:nvPr>
        </p:nvSpPr>
        <p:spPr>
          <a:xfrm>
            <a:off x="539552" y="2060849"/>
            <a:ext cx="8147248" cy="3744416"/>
          </a:xfrm>
        </p:spPr>
        <p:txBody>
          <a:bodyPr>
            <a:normAutofit fontScale="85000" lnSpcReduction="10000"/>
          </a:bodyPr>
          <a:lstStyle/>
          <a:p>
            <a:pPr marL="0" indent="0" algn="just">
              <a:buNone/>
            </a:pPr>
            <a:r>
              <a:rPr lang="ru-RU" dirty="0"/>
              <a:t>(1)Любите ли вы литературу так, как люблю её я? (2)То есть любите ли вы читать книги?</a:t>
            </a:r>
          </a:p>
          <a:p>
            <a:pPr marL="0" indent="0" algn="just">
              <a:buNone/>
            </a:pPr>
            <a:r>
              <a:rPr lang="ru-RU" dirty="0"/>
              <a:t>(3)Затратное занятие. (4)Но это как посмотреть. (5)Есть книги, </a:t>
            </a:r>
            <a:r>
              <a:rPr lang="ru-RU" dirty="0" smtClean="0"/>
              <a:t>не </a:t>
            </a:r>
            <a:r>
              <a:rPr lang="ru-RU" dirty="0"/>
              <a:t>сокращающие жизнь на часы, что потрачены на их чтение, а удлиняющие её. (6)Словно побывал в местах, где никогда не был, сошёлся с людьми, с которыми никогда бы не пересёкся, они стали близкими, часто ближе друзей, реальнее друзей, откровеннее самых близких людей. </a:t>
            </a:r>
          </a:p>
        </p:txBody>
      </p:sp>
      <p:sp>
        <p:nvSpPr>
          <p:cNvPr id="4" name="Скругленный прямоугольник 3"/>
          <p:cNvSpPr/>
          <p:nvPr/>
        </p:nvSpPr>
        <p:spPr>
          <a:xfrm>
            <a:off x="6732240" y="5373216"/>
            <a:ext cx="1440160" cy="1008112"/>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5</a:t>
            </a:r>
            <a:r>
              <a:rPr lang="ru-RU" sz="5400" b="1" i="1" dirty="0" smtClean="0">
                <a:solidFill>
                  <a:srgbClr val="C00000"/>
                </a:solidFill>
                <a:latin typeface="Book Antiqua" pitchFamily="18" charset="0"/>
              </a:rPr>
              <a:t>,</a:t>
            </a:r>
            <a:r>
              <a:rPr lang="en-US" sz="5400" b="1" i="1" dirty="0" smtClean="0">
                <a:solidFill>
                  <a:srgbClr val="C00000"/>
                </a:solidFill>
                <a:latin typeface="Book Antiqua" pitchFamily="18" charset="0"/>
              </a:rPr>
              <a:t> 6</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251988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085584" cy="1143000"/>
          </a:xfrm>
        </p:spPr>
        <p:txBody>
          <a:bodyPr>
            <a:noAutofit/>
          </a:bodyPr>
          <a:lstStyle/>
          <a:p>
            <a:pPr algn="l"/>
            <a:r>
              <a:rPr lang="ru-RU" sz="2400" b="1" i="1" dirty="0" smtClean="0">
                <a:solidFill>
                  <a:srgbClr val="C00000"/>
                </a:solidFill>
                <a:latin typeface="Book Antiqua" pitchFamily="18" charset="0"/>
              </a:rPr>
              <a:t>     4) </a:t>
            </a:r>
            <a:r>
              <a:rPr lang="ru-RU" sz="2400" b="1" i="1" dirty="0">
                <a:solidFill>
                  <a:srgbClr val="C00000"/>
                </a:solidFill>
                <a:latin typeface="Book Antiqua" pitchFamily="18" charset="0"/>
              </a:rPr>
              <a:t>Среди предложений 1 – 10 найдите </a:t>
            </a:r>
            <a:r>
              <a:rPr lang="ru-RU" sz="2400" b="1" i="1" dirty="0" err="1" smtClean="0">
                <a:solidFill>
                  <a:srgbClr val="C00000"/>
                </a:solidFill>
                <a:latin typeface="Book Antiqua" pitchFamily="18" charset="0"/>
              </a:rPr>
              <a:t>сложноподчи-нённое</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предложение с последовательным подчинением придаточных. Напишите номер этого предложения.</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b="1" i="1" dirty="0">
              <a:solidFill>
                <a:srgbClr val="C00000"/>
              </a:solidFill>
              <a:latin typeface="Book Antiqua" pitchFamily="18" charset="0"/>
            </a:endParaRPr>
          </a:p>
        </p:txBody>
      </p:sp>
      <p:sp>
        <p:nvSpPr>
          <p:cNvPr id="3" name="Объект 2"/>
          <p:cNvSpPr>
            <a:spLocks noGrp="1"/>
          </p:cNvSpPr>
          <p:nvPr>
            <p:ph idx="1"/>
          </p:nvPr>
        </p:nvSpPr>
        <p:spPr>
          <a:xfrm>
            <a:off x="611560" y="1628800"/>
            <a:ext cx="8075240" cy="4497363"/>
          </a:xfrm>
        </p:spPr>
        <p:txBody>
          <a:bodyPr>
            <a:normAutofit fontScale="70000" lnSpcReduction="20000"/>
          </a:bodyPr>
          <a:lstStyle/>
          <a:p>
            <a:pPr marL="0" indent="0" algn="just">
              <a:buNone/>
            </a:pPr>
            <a:r>
              <a:rPr lang="ru-RU" dirty="0"/>
              <a:t>(1)Все знают, что часовая стрелка на циферблате движется, но увидеть, как она движется, нельзя. (2)То же происходит и с языком. (3)Он изменяется. (4)Но мы не чувствуем, как это происходит. (5)Сейчас в нашей истории наступил такой момент, когда мы видим, как меняется русский язык. (6)И это не может не пугать. (7)Мы так хотим во что бы то ни стало отойти от предшествующей эпохи нашей жизни, построить новые общественные отношения, новую экономику, что нам даже хотелось бы иметь новый язык. (8)Когда-то говорили «отмежеваться», теперь – «дистанцироваться», нам надоело выражение «сойти с ума» – мы говорим «крыша поехала». (9)Или разонравилось слово «встреча», стали говорить «тусовка».(10)Русский язык, по словам А.С. Пушкина, «переимчив и </a:t>
            </a:r>
            <a:r>
              <a:rPr lang="ru-RU" dirty="0" err="1"/>
              <a:t>общежителен</a:t>
            </a:r>
            <a:r>
              <a:rPr lang="ru-RU" dirty="0"/>
              <a:t>», он легко принимает иностранные слова, если они нужны.</a:t>
            </a:r>
          </a:p>
          <a:p>
            <a:pPr marL="0" indent="0" algn="just">
              <a:buNone/>
            </a:pPr>
            <a:endParaRPr lang="ru-RU" dirty="0"/>
          </a:p>
        </p:txBody>
      </p:sp>
      <p:sp>
        <p:nvSpPr>
          <p:cNvPr id="4" name="Скругленный прямоугольник 3"/>
          <p:cNvSpPr/>
          <p:nvPr/>
        </p:nvSpPr>
        <p:spPr>
          <a:xfrm>
            <a:off x="6300192" y="5517232"/>
            <a:ext cx="1296144" cy="864096"/>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5400" b="1" i="1" dirty="0" smtClean="0">
                <a:solidFill>
                  <a:srgbClr val="C00000"/>
                </a:solidFill>
                <a:latin typeface="Book Antiqua" pitchFamily="18" charset="0"/>
              </a:rPr>
              <a:t>5</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355978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8075240" cy="1143000"/>
          </a:xfrm>
        </p:spPr>
        <p:txBody>
          <a:bodyPr>
            <a:noAutofit/>
          </a:bodyPr>
          <a:lstStyle/>
          <a:p>
            <a:pPr algn="l"/>
            <a:r>
              <a:rPr lang="ru-RU" sz="2400" b="1" i="1" dirty="0" smtClean="0">
                <a:solidFill>
                  <a:srgbClr val="C00000"/>
                </a:solidFill>
                <a:latin typeface="Book Antiqua" pitchFamily="18" charset="0"/>
              </a:rPr>
              <a:t>       5) </a:t>
            </a:r>
            <a:r>
              <a:rPr lang="ru-RU" sz="2400" b="1" i="1" dirty="0">
                <a:solidFill>
                  <a:srgbClr val="C00000"/>
                </a:solidFill>
                <a:latin typeface="Book Antiqua" pitchFamily="18" charset="0"/>
              </a:rPr>
              <a:t>Среди предложений 13 – 18 найдите </a:t>
            </a:r>
            <a:r>
              <a:rPr lang="ru-RU" sz="2400" b="1" i="1" dirty="0" smtClean="0">
                <a:solidFill>
                  <a:srgbClr val="C00000"/>
                </a:solidFill>
                <a:latin typeface="Book Antiqua" pitchFamily="18" charset="0"/>
              </a:rPr>
              <a:t>сложно-подчинённое </a:t>
            </a:r>
            <a:r>
              <a:rPr lang="ru-RU" sz="2400" b="1" i="1" dirty="0">
                <a:solidFill>
                  <a:srgbClr val="C00000"/>
                </a:solidFill>
                <a:latin typeface="Book Antiqua" pitchFamily="18" charset="0"/>
              </a:rPr>
              <a:t>предложение с придаточным </a:t>
            </a:r>
            <a:r>
              <a:rPr lang="ru-RU" sz="2400" b="1" i="1" dirty="0" smtClean="0">
                <a:solidFill>
                  <a:srgbClr val="C00000"/>
                </a:solidFill>
                <a:latin typeface="Book Antiqua" pitchFamily="18" charset="0"/>
              </a:rPr>
              <a:t>обстоя-</a:t>
            </a:r>
            <a:r>
              <a:rPr lang="ru-RU" sz="2400" b="1" i="1" dirty="0" err="1" smtClean="0">
                <a:solidFill>
                  <a:srgbClr val="C00000"/>
                </a:solidFill>
                <a:latin typeface="Book Antiqua" pitchFamily="18" charset="0"/>
              </a:rPr>
              <a:t>тельственным</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цели. Напишите номер этого сложного предложения.</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b="1" i="1" dirty="0">
              <a:solidFill>
                <a:srgbClr val="C00000"/>
              </a:solidFill>
              <a:latin typeface="Book Antiqua" pitchFamily="18" charset="0"/>
            </a:endParaRPr>
          </a:p>
        </p:txBody>
      </p:sp>
      <p:sp>
        <p:nvSpPr>
          <p:cNvPr id="3" name="Объект 2"/>
          <p:cNvSpPr>
            <a:spLocks noGrp="1"/>
          </p:cNvSpPr>
          <p:nvPr>
            <p:ph idx="1"/>
          </p:nvPr>
        </p:nvSpPr>
        <p:spPr>
          <a:xfrm>
            <a:off x="539552" y="1844824"/>
            <a:ext cx="8147248" cy="4608512"/>
          </a:xfrm>
        </p:spPr>
        <p:txBody>
          <a:bodyPr>
            <a:normAutofit fontScale="70000" lnSpcReduction="20000"/>
          </a:bodyPr>
          <a:lstStyle/>
          <a:p>
            <a:pPr marL="0" indent="0" algn="just">
              <a:buNone/>
            </a:pPr>
            <a:r>
              <a:rPr lang="ru-RU" dirty="0"/>
              <a:t>(13)Несколько веков тому назад, когда информационная сторона человеческих знаний была не столь обширна, встречались учёные мужи, «капсула» которых приближалась к «капсуле» всего человечества и, может быть, даже совпадала с ней: Аристотель, Архимед, Леонардо да Винчи... (14)Теперь такого мудреца, который знал бы столько же, сколько знает человечество как таковое, найти нельзя. (15)Следовательно, про каждого можно сказать, что он ограниченный человек. (16)Но очень важно разделять знания и представления. (17)Чтобы пояснить свою мысль, возвращаюсь к нашему горняку в каменноугольном пласте.</a:t>
            </a:r>
          </a:p>
          <a:p>
            <a:pPr marL="0" indent="0" algn="just">
              <a:buNone/>
            </a:pPr>
            <a:r>
              <a:rPr lang="ru-RU" dirty="0"/>
              <a:t>(18)Допустим условно и теоретически, что некоторые из горняков родились там, под землей, и ни разу не вылезали наружу.</a:t>
            </a:r>
            <a:r>
              <a:rPr lang="ru-RU" b="1" dirty="0"/>
              <a:t> </a:t>
            </a:r>
            <a:endParaRPr lang="ru-RU" dirty="0"/>
          </a:p>
          <a:p>
            <a:pPr marL="0" indent="0" algn="just">
              <a:buNone/>
            </a:pPr>
            <a:endParaRPr lang="ru-RU" dirty="0"/>
          </a:p>
        </p:txBody>
      </p:sp>
      <p:sp>
        <p:nvSpPr>
          <p:cNvPr id="4" name="Скругленный прямоугольник 3"/>
          <p:cNvSpPr/>
          <p:nvPr/>
        </p:nvSpPr>
        <p:spPr>
          <a:xfrm>
            <a:off x="5940152" y="5517232"/>
            <a:ext cx="1296144" cy="864096"/>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1</a:t>
            </a:r>
            <a:r>
              <a:rPr lang="ru-RU" sz="5400" b="1" i="1" dirty="0" smtClean="0">
                <a:solidFill>
                  <a:srgbClr val="C00000"/>
                </a:solidFill>
                <a:latin typeface="Book Antiqua" pitchFamily="18" charset="0"/>
              </a:rPr>
              <a:t>7</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174366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085584" cy="1143000"/>
          </a:xfrm>
        </p:spPr>
        <p:txBody>
          <a:bodyPr>
            <a:noAutofit/>
          </a:bodyPr>
          <a:lstStyle/>
          <a:p>
            <a:pPr algn="l"/>
            <a:r>
              <a:rPr lang="ru-RU" sz="2400" b="1" i="1" dirty="0" smtClean="0">
                <a:solidFill>
                  <a:srgbClr val="C00000"/>
                </a:solidFill>
                <a:latin typeface="Book Antiqua" pitchFamily="18" charset="0"/>
              </a:rPr>
              <a:t>     6) </a:t>
            </a:r>
            <a:r>
              <a:rPr lang="ru-RU" sz="2400" b="1" i="1" dirty="0">
                <a:solidFill>
                  <a:srgbClr val="C00000"/>
                </a:solidFill>
                <a:latin typeface="Book Antiqua" pitchFamily="18" charset="0"/>
              </a:rPr>
              <a:t>Среди предложений 6–15 найдите </a:t>
            </a:r>
            <a:r>
              <a:rPr lang="ru-RU" sz="2400" b="1" i="1" dirty="0" smtClean="0">
                <a:solidFill>
                  <a:srgbClr val="C00000"/>
                </a:solidFill>
                <a:latin typeface="Book Antiqua" pitchFamily="18" charset="0"/>
              </a:rPr>
              <a:t>сложно-подчинённое </a:t>
            </a:r>
            <a:r>
              <a:rPr lang="ru-RU" sz="2400" b="1" i="1" dirty="0">
                <a:solidFill>
                  <a:srgbClr val="C00000"/>
                </a:solidFill>
                <a:latin typeface="Book Antiqua" pitchFamily="18" charset="0"/>
              </a:rPr>
              <a:t>предложение с последовательным </a:t>
            </a:r>
            <a:r>
              <a:rPr lang="ru-RU" sz="2400" b="1" i="1" dirty="0" smtClean="0">
                <a:solidFill>
                  <a:srgbClr val="C00000"/>
                </a:solidFill>
                <a:latin typeface="Book Antiqua" pitchFamily="18" charset="0"/>
              </a:rPr>
              <a:t> </a:t>
            </a:r>
            <a:r>
              <a:rPr lang="ru-RU" sz="2400" b="1" i="1" dirty="0" err="1" smtClean="0">
                <a:solidFill>
                  <a:srgbClr val="C00000"/>
                </a:solidFill>
                <a:latin typeface="Book Antiqua" pitchFamily="18" charset="0"/>
              </a:rPr>
              <a:t>подчи-нением</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придаточных. Напишите номер этого сложного предложения.  </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b="1" i="1" dirty="0">
              <a:solidFill>
                <a:srgbClr val="C00000"/>
              </a:solidFill>
              <a:latin typeface="Book Antiqua" pitchFamily="18" charset="0"/>
            </a:endParaRPr>
          </a:p>
        </p:txBody>
      </p:sp>
      <p:sp>
        <p:nvSpPr>
          <p:cNvPr id="3" name="Объект 2"/>
          <p:cNvSpPr>
            <a:spLocks noGrp="1"/>
          </p:cNvSpPr>
          <p:nvPr>
            <p:ph idx="1"/>
          </p:nvPr>
        </p:nvSpPr>
        <p:spPr>
          <a:xfrm>
            <a:off x="179512" y="1916832"/>
            <a:ext cx="8784976" cy="4824536"/>
          </a:xfrm>
          <a:solidFill>
            <a:schemeClr val="accent6">
              <a:lumMod val="20000"/>
              <a:lumOff val="80000"/>
            </a:schemeClr>
          </a:solidFill>
        </p:spPr>
        <p:txBody>
          <a:bodyPr>
            <a:normAutofit fontScale="85000" lnSpcReduction="20000"/>
          </a:bodyPr>
          <a:lstStyle/>
          <a:p>
            <a:pPr marL="0" indent="0" algn="just">
              <a:buNone/>
            </a:pPr>
            <a:r>
              <a:rPr lang="ru-RU" dirty="0"/>
              <a:t>(6)Они во многом хитрее и практичнее взрослых и искренне убеждены, что взрослые существуют лишь для удовлетворения их потребностей. (7)Всё возрастающих. (8)Дети хотят быстрее вырасти. (9)Почему спешат? (10)Чтоб свободно распоряжаться деньгами. (11)Как заработать, пока не знают, не задумываются.</a:t>
            </a:r>
          </a:p>
          <a:p>
            <a:pPr marL="0" indent="0" algn="just">
              <a:buNone/>
            </a:pPr>
            <a:r>
              <a:rPr lang="ru-RU" dirty="0"/>
              <a:t>(12)Сейчас воспитывают сверстники, телевидение, улица. (13)Российские психологи считают, что самая большая проблема заключается в том, что и сами взрослые нацелены на потребление. (14)Однако не всё так плохо. (15)В целом молодёжь очень разношёрстная, а болезненные перекосы имеют объективную основу: свойственные подростковому возрасту кризисы совпали с кризисом ценностных ориентаций в стране.</a:t>
            </a:r>
          </a:p>
        </p:txBody>
      </p:sp>
      <p:sp>
        <p:nvSpPr>
          <p:cNvPr id="4" name="Скругленный прямоугольник 3"/>
          <p:cNvSpPr/>
          <p:nvPr/>
        </p:nvSpPr>
        <p:spPr>
          <a:xfrm>
            <a:off x="7596336" y="5661248"/>
            <a:ext cx="1296144" cy="1008112"/>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1</a:t>
            </a:r>
            <a:r>
              <a:rPr lang="ru-RU" sz="5400" b="1" i="1" dirty="0" smtClean="0">
                <a:solidFill>
                  <a:srgbClr val="C00000"/>
                </a:solidFill>
                <a:latin typeface="Book Antiqua" pitchFamily="18" charset="0"/>
              </a:rPr>
              <a:t>3</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331779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1143000"/>
          </a:xfrm>
        </p:spPr>
        <p:txBody>
          <a:bodyPr>
            <a:noAutofit/>
          </a:bodyPr>
          <a:lstStyle/>
          <a:p>
            <a:pPr algn="l"/>
            <a:r>
              <a:rPr lang="ru-RU" sz="2400" b="1" i="1" dirty="0" smtClean="0">
                <a:solidFill>
                  <a:srgbClr val="C00000"/>
                </a:solidFill>
                <a:latin typeface="Book Antiqua" pitchFamily="18" charset="0"/>
              </a:rPr>
              <a:t>      7) </a:t>
            </a:r>
            <a:r>
              <a:rPr lang="ru-RU" sz="2400" b="1" i="1" dirty="0">
                <a:solidFill>
                  <a:srgbClr val="C00000"/>
                </a:solidFill>
                <a:latin typeface="Book Antiqua" pitchFamily="18" charset="0"/>
              </a:rPr>
              <a:t>Среди предложений 7–19 найдите бессоюзные сложные предложения</a:t>
            </a:r>
            <a:r>
              <a:rPr lang="ru-RU" sz="2400" b="1" i="1" dirty="0" smtClean="0">
                <a:solidFill>
                  <a:srgbClr val="C00000"/>
                </a:solidFill>
                <a:latin typeface="Book Antiqua" pitchFamily="18" charset="0"/>
              </a:rPr>
              <a:t>.  </a:t>
            </a:r>
            <a:r>
              <a:rPr lang="ru-RU" sz="2400" b="1" i="1" dirty="0">
                <a:solidFill>
                  <a:srgbClr val="C00000"/>
                </a:solidFill>
                <a:latin typeface="Book Antiqua" pitchFamily="18" charset="0"/>
              </a:rPr>
              <a:t>Напишите номера этих предложений.</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i="1" dirty="0">
              <a:solidFill>
                <a:srgbClr val="C00000"/>
              </a:solidFill>
              <a:latin typeface="Book Antiqua" pitchFamily="18" charset="0"/>
            </a:endParaRPr>
          </a:p>
        </p:txBody>
      </p:sp>
      <p:sp>
        <p:nvSpPr>
          <p:cNvPr id="3" name="Объект 2"/>
          <p:cNvSpPr>
            <a:spLocks noGrp="1"/>
          </p:cNvSpPr>
          <p:nvPr>
            <p:ph idx="1"/>
          </p:nvPr>
        </p:nvSpPr>
        <p:spPr>
          <a:xfrm>
            <a:off x="539552" y="1412776"/>
            <a:ext cx="8147248" cy="4896544"/>
          </a:xfrm>
        </p:spPr>
        <p:txBody>
          <a:bodyPr>
            <a:normAutofit fontScale="70000" lnSpcReduction="20000"/>
          </a:bodyPr>
          <a:lstStyle/>
          <a:p>
            <a:pPr marL="0" indent="0" algn="just">
              <a:buNone/>
            </a:pPr>
            <a:r>
              <a:rPr lang="ru-RU" dirty="0"/>
              <a:t>(7)Недавно над этими местами летал самолёт и опрыскивал лес химической жидкостью. (8)Было задумано расширить площадь лугов. (9)Подсчитали, что корчевать живой лес дороже, чем отравить его с самолёта, а потом уж корчевать. (10)Дело не новое, оно привлекательно дешевизной и потому считается прогрессивным и выгодным. (11)Несомненно, есть в этом деле значительные плюсы. (12)Но есть и очень большие минусы. (13)Их не всегда замечают. (14)А ведь здесь погибло двадцать семь лосей, загублены тетерева, мелкие птицы, спасавшие окрестные поля и лес от вредителей. (15)Гибнут насекомые, многие из которых – наши друзья. (16)Какой бухгалтер возьмётся теперь подсчитывать выгоду операции?! (17)И это ещё не всё. (18)Тысячи людей большого города едут в лес. (19)Пение птиц, всякое проявление жизни составляют радость этих прогулок.</a:t>
            </a:r>
          </a:p>
          <a:p>
            <a:pPr marL="0" indent="0" algn="just">
              <a:buNone/>
            </a:pPr>
            <a:endParaRPr lang="ru-RU" dirty="0"/>
          </a:p>
        </p:txBody>
      </p:sp>
      <p:sp>
        <p:nvSpPr>
          <p:cNvPr id="4" name="Скругленный прямоугольник 3"/>
          <p:cNvSpPr/>
          <p:nvPr/>
        </p:nvSpPr>
        <p:spPr>
          <a:xfrm>
            <a:off x="5220072" y="5445224"/>
            <a:ext cx="2448272" cy="792088"/>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5400" b="1" i="1" dirty="0" smtClean="0">
                <a:solidFill>
                  <a:srgbClr val="C00000"/>
                </a:solidFill>
                <a:latin typeface="Book Antiqua" pitchFamily="18" charset="0"/>
              </a:rPr>
              <a:t>1</a:t>
            </a:r>
            <a:r>
              <a:rPr lang="ru-RU" sz="5400" b="1" i="1" dirty="0" smtClean="0">
                <a:solidFill>
                  <a:srgbClr val="C00000"/>
                </a:solidFill>
                <a:latin typeface="Book Antiqua" pitchFamily="18" charset="0"/>
              </a:rPr>
              <a:t>0, 14</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171061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36712"/>
            <a:ext cx="8229600" cy="1143000"/>
          </a:xfrm>
        </p:spPr>
        <p:txBody>
          <a:bodyPr>
            <a:noAutofit/>
          </a:bodyPr>
          <a:lstStyle/>
          <a:p>
            <a:pPr algn="l"/>
            <a:r>
              <a:rPr lang="ru-RU" sz="2400" b="1" i="1" dirty="0" smtClean="0">
                <a:solidFill>
                  <a:srgbClr val="C00000"/>
                </a:solidFill>
                <a:latin typeface="Book Antiqua" pitchFamily="18" charset="0"/>
              </a:rPr>
              <a:t>      8) </a:t>
            </a:r>
            <a:r>
              <a:rPr lang="ru-RU" sz="2400" b="1" i="1" dirty="0">
                <a:solidFill>
                  <a:srgbClr val="C00000"/>
                </a:solidFill>
                <a:latin typeface="Book Antiqua" pitchFamily="18" charset="0"/>
              </a:rPr>
              <a:t>Среди предложений 24–31 найдите </a:t>
            </a:r>
            <a:r>
              <a:rPr lang="ru-RU" sz="2400" b="1" i="1" dirty="0" smtClean="0">
                <a:solidFill>
                  <a:srgbClr val="C00000"/>
                </a:solidFill>
                <a:latin typeface="Book Antiqua" pitchFamily="18" charset="0"/>
              </a:rPr>
              <a:t>сложно-подчинённые </a:t>
            </a:r>
            <a:r>
              <a:rPr lang="ru-RU" sz="2400" b="1" i="1" dirty="0">
                <a:solidFill>
                  <a:srgbClr val="C00000"/>
                </a:solidFill>
                <a:latin typeface="Book Antiqua" pitchFamily="18" charset="0"/>
              </a:rPr>
              <a:t>предложения с придаточным </a:t>
            </a:r>
            <a:r>
              <a:rPr lang="ru-RU" sz="2400" b="1" i="1" dirty="0" smtClean="0">
                <a:solidFill>
                  <a:srgbClr val="C00000"/>
                </a:solidFill>
                <a:latin typeface="Book Antiqua" pitchFamily="18" charset="0"/>
              </a:rPr>
              <a:t>изъясни-тельным</a:t>
            </a:r>
            <a:r>
              <a:rPr lang="ru-RU" sz="2400" b="1" i="1" dirty="0">
                <a:solidFill>
                  <a:srgbClr val="C00000"/>
                </a:solidFill>
                <a:latin typeface="Book Antiqua" pitchFamily="18" charset="0"/>
              </a:rPr>
              <a:t>. Напишите номера этих сложных предложений.</a:t>
            </a:r>
            <a:r>
              <a:rPr lang="ru-RU" sz="2400" i="1" dirty="0">
                <a:solidFill>
                  <a:srgbClr val="C00000"/>
                </a:solidFill>
                <a:latin typeface="Book Antiqua" pitchFamily="18" charset="0"/>
              </a:rPr>
              <a:t/>
            </a:r>
            <a:br>
              <a:rPr lang="ru-RU" sz="2400" i="1" dirty="0">
                <a:solidFill>
                  <a:srgbClr val="C00000"/>
                </a:solidFill>
                <a:latin typeface="Book Antiqua" pitchFamily="18" charset="0"/>
              </a:rPr>
            </a:br>
            <a:endParaRPr lang="ru-RU" sz="2400" i="1" dirty="0">
              <a:solidFill>
                <a:srgbClr val="C00000"/>
              </a:solidFill>
              <a:latin typeface="Book Antiqua" pitchFamily="18" charset="0"/>
            </a:endParaRPr>
          </a:p>
        </p:txBody>
      </p:sp>
      <p:sp>
        <p:nvSpPr>
          <p:cNvPr id="3" name="Объект 2"/>
          <p:cNvSpPr>
            <a:spLocks noGrp="1"/>
          </p:cNvSpPr>
          <p:nvPr>
            <p:ph idx="1"/>
          </p:nvPr>
        </p:nvSpPr>
        <p:spPr>
          <a:xfrm>
            <a:off x="539552" y="1916832"/>
            <a:ext cx="8147248" cy="4320479"/>
          </a:xfrm>
        </p:spPr>
        <p:txBody>
          <a:bodyPr>
            <a:normAutofit fontScale="77500" lnSpcReduction="20000"/>
          </a:bodyPr>
          <a:lstStyle/>
          <a:p>
            <a:pPr marL="0" indent="0" algn="just">
              <a:buNone/>
            </a:pPr>
            <a:r>
              <a:rPr lang="ru-RU" dirty="0"/>
              <a:t>(24)Суждено видеть стеклянные глаза девочки, которая с тоской смотрит куда-то внутрь себя, как будто чувствует, как по её крошечному телу крадётся боль. (25)Боль, похожая на большую чёрную кошку. </a:t>
            </a:r>
          </a:p>
          <a:p>
            <a:pPr marL="0" indent="0" algn="just">
              <a:buNone/>
            </a:pPr>
            <a:r>
              <a:rPr lang="ru-RU" dirty="0"/>
              <a:t>(26)Нещадно палило полуденное солнце, и воздух, словно горячий жир, стекал густыми струями на землю. (27)Нужно было возвращаться назад. (28)Савушкин спустился с холма и заплакал. (29)По его лицу, мешаясь с потом, текли слёзы и, будто кислота, разъедали кожу… (30)Она молчит, просто смотрит внутрь себя и молчит, потому что знает: никто не поможет. (31)И ты видишь, как твой ребёнок в одиночестве блуждает по бесконечным лабиринтам боли. </a:t>
            </a:r>
          </a:p>
          <a:p>
            <a:pPr marL="0" indent="0" algn="just">
              <a:buNone/>
            </a:pPr>
            <a:endParaRPr lang="ru-RU" dirty="0"/>
          </a:p>
        </p:txBody>
      </p:sp>
      <p:sp>
        <p:nvSpPr>
          <p:cNvPr id="4" name="Скругленный прямоугольник 3"/>
          <p:cNvSpPr/>
          <p:nvPr/>
        </p:nvSpPr>
        <p:spPr>
          <a:xfrm>
            <a:off x="5220072" y="5661248"/>
            <a:ext cx="2016224" cy="864096"/>
          </a:xfrm>
          <a:prstGeom prst="round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5400" b="1" i="1" dirty="0" smtClean="0">
                <a:solidFill>
                  <a:srgbClr val="C00000"/>
                </a:solidFill>
                <a:latin typeface="Book Antiqua" pitchFamily="18" charset="0"/>
              </a:rPr>
              <a:t>24, 31</a:t>
            </a:r>
            <a:endParaRPr lang="ru-RU" sz="5400" b="1" i="1" dirty="0">
              <a:solidFill>
                <a:srgbClr val="C00000"/>
              </a:solidFill>
              <a:latin typeface="Book Antiqua" pitchFamily="18" charset="0"/>
            </a:endParaRPr>
          </a:p>
        </p:txBody>
      </p:sp>
    </p:spTree>
    <p:extLst>
      <p:ext uri="{BB962C8B-B14F-4D97-AF65-F5344CB8AC3E}">
        <p14:creationId xmlns:p14="http://schemas.microsoft.com/office/powerpoint/2010/main" val="61724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книги">
  <a:themeElements>
    <a:clrScheme name="Другая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книги</Template>
  <TotalTime>76</TotalTime>
  <Words>1505</Words>
  <Application>Microsoft Office PowerPoint</Application>
  <PresentationFormat>Экран (4:3)</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книги</vt:lpstr>
      <vt:lpstr>Сложноподчинённое предложение</vt:lpstr>
      <vt:lpstr>       1)Среди предложений 10 – 19 найдите сложнопод-чинённое предложение с последовательным подчине-нием придаточных. Напишите номер этого сложного предложения. </vt:lpstr>
      <vt:lpstr>         2) Среди предложений 9 – 14 найдите сложное предложение, в состав которого входят два придато-чных условия.   Напишите номер этого сложного предложения. </vt:lpstr>
      <vt:lpstr>     3) Среди предложений 1 – 6 найдите сложные предложения, в состав которых входит(-ят) придаточное(-ые) определительное(-ые).  Напишите номера этих сложных предложений. </vt:lpstr>
      <vt:lpstr>     4) Среди предложений 1 – 10 найдите сложноподчи-нённое предложение с последовательным подчинением придаточных. Напишите номер этого предложения. </vt:lpstr>
      <vt:lpstr>       5) Среди предложений 13 – 18 найдите сложно-подчинённое предложение с придаточным обстоя-тельственным цели. Напишите номер этого сложного предложения. </vt:lpstr>
      <vt:lpstr>     6) Среди предложений 6–15 найдите сложно-подчинённое предложение с последовательным  подчи-нением придаточных. Напишите номер этого сложного предложения.   </vt:lpstr>
      <vt:lpstr>      7) Среди предложений 7–19 найдите бессоюзные сложные предложения.  Напишите номера этих предложений. </vt:lpstr>
      <vt:lpstr>      8) Среди предложений 24–31 найдите сложно-подчинённые предложения с придаточным изъясни-тельным. Напишите номера этих сложных предложений. </vt:lpstr>
      <vt:lpstr>      9) Среди предложений 17–22 найдите сложное предложение с последовательным подчинением придаточных. Напишите номер этого сложного предложения. </vt:lpstr>
      <vt:lpstr>       10) Среди предложений 30–39 найдите сложное предложение, в состав которого входят сравни-тельные придаточные. Напишите номер этого сложного предложения.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Сложноподчинённое предложение</dc:title>
  <dc:creator>Администратор</dc:creator>
  <cp:lastModifiedBy>XTreme.ws</cp:lastModifiedBy>
  <cp:revision>10</cp:revision>
  <dcterms:created xsi:type="dcterms:W3CDTF">2014-04-22T14:03:20Z</dcterms:created>
  <dcterms:modified xsi:type="dcterms:W3CDTF">2014-04-23T14:09:59Z</dcterms:modified>
</cp:coreProperties>
</file>