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496944" cy="2334121"/>
          </a:xfrm>
        </p:spPr>
        <p:txBody>
          <a:bodyPr>
            <a:no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astasiaScript" pitchFamily="2" charset="0"/>
              </a:rPr>
              <a:t>МОРФОЛОГИЧЕСКАЯ РАЗМИНКА</a:t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astasiaScript" pitchFamily="2" charset="0"/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astasiaScript" pitchFamily="2" charset="0"/>
              </a:rPr>
              <a:t>(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союзы сочинительные и подчинительные)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nastasiaScrip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501008"/>
            <a:ext cx="64008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материалам ФИПИ. </a:t>
            </a:r>
          </a:p>
          <a:p>
            <a:pPr algn="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ЕГЭ 2014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1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14.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2 – 3 выпишите сочинительные союзы</a:t>
            </a:r>
          </a:p>
          <a:p>
            <a:pPr marL="0" indent="0" algn="just">
              <a:buNone/>
            </a:pPr>
            <a:r>
              <a:rPr lang="ru-RU" sz="2400" b="1" dirty="0"/>
              <a:t>2)Даниил, по-видимому, был живописцем первой величины. 3)Однако самая большая заслуга его в том, что он не только увидел одаренность Рублева, но и воспитал в нем самостоятельную творческую мысль и манеру, не подавляя своим авторитетом, понимая, что каждый должен идти своим путем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endParaRPr lang="ru-RU" sz="1200" b="1" dirty="0"/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15.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Из предложений 4 – 5 выпишите союз(-ы)</a:t>
            </a:r>
          </a:p>
          <a:p>
            <a:pPr marL="0" indent="0" algn="just">
              <a:buNone/>
            </a:pPr>
            <a:r>
              <a:rPr lang="ru-RU" sz="2400" b="1" dirty="0"/>
              <a:t>4)Он не мог бы сказать, о чем он думал все это время. (5)Не то мысли, не то воспоминания, не то мечты бродили в его голове</a:t>
            </a:r>
          </a:p>
        </p:txBody>
      </p:sp>
      <p:sp>
        <p:nvSpPr>
          <p:cNvPr id="4" name="Овал 3"/>
          <p:cNvSpPr/>
          <p:nvPr/>
        </p:nvSpPr>
        <p:spPr>
          <a:xfrm>
            <a:off x="2627784" y="1654371"/>
            <a:ext cx="122413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028384" y="1953225"/>
            <a:ext cx="720080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47664" y="2708920"/>
            <a:ext cx="576064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71600" y="4581128"/>
            <a:ext cx="1008112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11232" y="4581128"/>
            <a:ext cx="1000728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16216" y="4581128"/>
            <a:ext cx="1008112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0034" y="2428868"/>
            <a:ext cx="50006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285984" y="2000240"/>
            <a:ext cx="1500198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44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62646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16.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1 - 3 выпишите подчинительный(-</a:t>
            </a:r>
            <a:r>
              <a:rPr lang="ru-RU" sz="2400" b="1" i="1" dirty="0" err="1">
                <a:solidFill>
                  <a:srgbClr val="660033"/>
                </a:solidFill>
                <a:latin typeface="Book Antiqua" pitchFamily="18" charset="0"/>
              </a:rPr>
              <a:t>ые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) союз(-ы</a:t>
            </a: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)</a:t>
            </a:r>
            <a:endParaRPr lang="ru-RU" sz="2400" b="1" i="1" dirty="0">
              <a:solidFill>
                <a:srgbClr val="660033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/>
              <a:t>1)Старый скрипач любил играть у подножия памятника Пушкину, что стоит в начале Тверского бульвара. 2)Поднявшись по ступенькам к самому пьедесталу, музыкант трогал смычком струны на скрипке. 3)У памятника сейчас же собирались дети, прохожие, и все они умолкали в ожидании музыки, потому что она утешает людей, обещает им счастье и славную жизнь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17. 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1 – 3 выпишите союз</a:t>
            </a:r>
          </a:p>
          <a:p>
            <a:pPr marL="0" indent="0" algn="just">
              <a:buNone/>
            </a:pPr>
            <a:r>
              <a:rPr lang="ru-RU" sz="2400" b="1" dirty="0"/>
              <a:t>(1)В первом батальоне нашего полка был знаменитый связист. (2)Фамилии его я уже не помню, звали Лешкой. (3)Маленький, худенький, с детской шеей, вылезающей из непомерно широкого воротника шинели, он казался совсем ребенком, хотя было ему не меньше семнадцати – девятнадцати лет.</a:t>
            </a:r>
          </a:p>
        </p:txBody>
      </p:sp>
      <p:sp>
        <p:nvSpPr>
          <p:cNvPr id="4" name="Овал 3"/>
          <p:cNvSpPr/>
          <p:nvPr/>
        </p:nvSpPr>
        <p:spPr>
          <a:xfrm>
            <a:off x="539552" y="3117111"/>
            <a:ext cx="1872208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89019" y="5949280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640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807524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18.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1–3 выпишите подчинительные союзы.</a:t>
            </a:r>
          </a:p>
          <a:p>
            <a:pPr marL="0" indent="0" algn="just">
              <a:buNone/>
            </a:pPr>
            <a:r>
              <a:rPr lang="ru-RU" sz="2400" b="1" dirty="0"/>
              <a:t>(1) Свобода человека становится высочайшей человеческой ценностью только на путях добра. (2) Нет этого сочетания — и она может оказаться свободой самых античеловечных, противоречащих природе человека, проявлений, свободой умирания человека в человеке. (3)И это подтверждает опыт жизни Печорина, ибо, как ни ценны и </a:t>
            </a:r>
            <a:r>
              <a:rPr lang="ru-RU" sz="2400" b="1" dirty="0" smtClean="0"/>
              <a:t>ни </a:t>
            </a:r>
            <a:r>
              <a:rPr lang="ru-RU" sz="2400" b="1" dirty="0"/>
              <a:t>близки нам те истинные обретения, что есть в этом опыте, он не может быть истинным в своей цельности.</a:t>
            </a:r>
          </a:p>
        </p:txBody>
      </p:sp>
      <p:sp>
        <p:nvSpPr>
          <p:cNvPr id="4" name="Овал 3"/>
          <p:cNvSpPr/>
          <p:nvPr/>
        </p:nvSpPr>
        <p:spPr>
          <a:xfrm>
            <a:off x="3203848" y="3386927"/>
            <a:ext cx="720080" cy="36004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32618" y="3368925"/>
            <a:ext cx="720080" cy="396044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351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332656"/>
            <a:ext cx="8064896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1. 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12-13 выпишите подчинительный союз.</a:t>
            </a:r>
          </a:p>
          <a:p>
            <a:pPr marL="0" indent="0" algn="just">
              <a:buNone/>
            </a:pPr>
            <a:r>
              <a:rPr lang="ru-RU" sz="2400" b="1" dirty="0"/>
              <a:t>12)Юрочка спросил, как прошло обсуждение выставки. 13)Он слышал, что картину Николая Ивановича очень хвалили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endParaRPr lang="ru-RU" sz="1100" b="1" dirty="0"/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2.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7 – 8 выпишите подчинительный(-</a:t>
            </a:r>
            <a:r>
              <a:rPr lang="ru-RU" sz="2400" b="1" i="1" dirty="0" err="1">
                <a:solidFill>
                  <a:srgbClr val="660033"/>
                </a:solidFill>
                <a:latin typeface="Book Antiqua" pitchFamily="18" charset="0"/>
              </a:rPr>
              <a:t>ые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) союз(-ы)</a:t>
            </a:r>
          </a:p>
          <a:p>
            <a:pPr marL="0" indent="0" algn="just">
              <a:buNone/>
            </a:pPr>
            <a:r>
              <a:rPr lang="ru-RU" sz="2400" b="1" dirty="0"/>
              <a:t>7)Пожалуй, самой первой в жизни ребенка ситуацией, вызывающей у него нерешительность, является ситуация выбора.  8)Она знакома и нам взрослым, например, когда мы не можем решить: пойти ли сегодня в кино или театр, какое платье, машину и т.п. купить.</a:t>
            </a:r>
          </a:p>
        </p:txBody>
      </p:sp>
      <p:sp>
        <p:nvSpPr>
          <p:cNvPr id="6" name="Овал 5"/>
          <p:cNvSpPr/>
          <p:nvPr/>
        </p:nvSpPr>
        <p:spPr>
          <a:xfrm>
            <a:off x="4932040" y="1592796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38676" y="4437112"/>
            <a:ext cx="1008112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19672" y="4832329"/>
            <a:ext cx="696377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230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3.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1 – 4 выпишите союз(-ы)</a:t>
            </a:r>
          </a:p>
          <a:p>
            <a:pPr marL="0" indent="0" algn="just">
              <a:buNone/>
            </a:pPr>
            <a:r>
              <a:rPr lang="ru-RU" sz="2400" b="1" dirty="0"/>
              <a:t> (1)Лоси населяют самые различные леса, заросли ивняка по берегам степных рек и озер. (2)Как в степи, так и в тундре они встречаются летом иногда на несколько километров вдали от леса. (3)Зима – трудный период в жизни лося. (4)Высокие снега затрудняют движение этого огромного оленя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endParaRPr lang="ru-RU" sz="1100" b="1" dirty="0"/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4.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4 – 5 выпишите сочинительный(-</a:t>
            </a:r>
            <a:r>
              <a:rPr lang="ru-RU" sz="2400" b="1" i="1" dirty="0" err="1">
                <a:solidFill>
                  <a:srgbClr val="660033"/>
                </a:solidFill>
                <a:latin typeface="Book Antiqua" pitchFamily="18" charset="0"/>
              </a:rPr>
              <a:t>ые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) союз(-ы)</a:t>
            </a:r>
          </a:p>
          <a:p>
            <a:pPr marL="0" indent="0" algn="just">
              <a:buNone/>
            </a:pPr>
            <a:r>
              <a:rPr lang="ru-RU" sz="2400" b="1" dirty="0"/>
              <a:t>(4)Реформаторская деятельность, в той или иной степени, была характерна для всех императоров, царивших в России в XIX веке. (5)Однако периоды преобразований сменялись более осторожной политикой, нередко сопровождались откатом назад.</a:t>
            </a:r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endParaRPr lang="ru-RU" sz="2400" b="1" dirty="0"/>
          </a:p>
        </p:txBody>
      </p:sp>
      <p:sp>
        <p:nvSpPr>
          <p:cNvPr id="4" name="Овал 3"/>
          <p:cNvSpPr/>
          <p:nvPr/>
        </p:nvSpPr>
        <p:spPr>
          <a:xfrm>
            <a:off x="5796136" y="1268760"/>
            <a:ext cx="576064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524328" y="1268760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91680" y="1592796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948264" y="4149080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40152" y="4869160"/>
            <a:ext cx="1296144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26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56494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5.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1 – 2 выпишите сочинительные союзы</a:t>
            </a:r>
          </a:p>
          <a:p>
            <a:pPr marL="0" indent="0" algn="just">
              <a:buNone/>
            </a:pPr>
            <a:r>
              <a:rPr lang="ru-RU" sz="2400" b="1" dirty="0"/>
              <a:t>(1)Как художник создает пейзажную картину, так и целый народ постепенно, невольно даже, быть может, штрих за штрихом на протяжении столетий создает ландшафт и пейзаж своей страны. (2)Лицо старой, дореволюционной России определялось, например, в большей степени теми сотнями тысяч церквей и колоколен, которые были расставлены по всем ее просторам на возвышенных преимущественно местах и которые определяли силуэт каждого города – от самого большого до самого маленького, а также сотнями монастырей, бесчисленным количеством ветряных и водяных мельниц.</a:t>
            </a:r>
          </a:p>
        </p:txBody>
      </p:sp>
      <p:sp>
        <p:nvSpPr>
          <p:cNvPr id="4" name="Овал 3"/>
          <p:cNvSpPr/>
          <p:nvPr/>
        </p:nvSpPr>
        <p:spPr>
          <a:xfrm>
            <a:off x="899592" y="1124744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740352" y="1120818"/>
            <a:ext cx="1080120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19872" y="2204864"/>
            <a:ext cx="576064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07704" y="3212976"/>
            <a:ext cx="576064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16016" y="3763858"/>
            <a:ext cx="576064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34810" y="4509120"/>
            <a:ext cx="1557270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8326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6.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предложения 21 выпишите подчинительный союз</a:t>
            </a:r>
          </a:p>
          <a:p>
            <a:pPr marL="0" indent="0" algn="just">
              <a:buNone/>
            </a:pPr>
            <a:r>
              <a:rPr lang="ru-RU" sz="2400" b="1" dirty="0"/>
              <a:t>(21)Следовательно, раз в чем-то нет здравого смысла, надо искать, что исказило его или куда он затерялся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7.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2 - 3 выпишите сочинительные союзы.</a:t>
            </a:r>
          </a:p>
          <a:p>
            <a:pPr marL="0" indent="0" algn="just">
              <a:buNone/>
            </a:pPr>
            <a:r>
              <a:rPr lang="ru-RU" sz="2400" b="1" dirty="0"/>
              <a:t>2)Однако эта физическая изоляция покажется мелочью, если вспомнить о той чудовищной психологической, духовной изоляции, которая существует теперь между Человеком и Землёй. 3)Конечно, стараемся, тщимся, выращиваем на балконе цветочек или пёрышко лука, держим в квартире какое-нибудь растение, обзаводимся дачным клочком земли, летом, во время отпуска, в воскресенье выбираемся в лес, на речку.</a:t>
            </a:r>
          </a:p>
        </p:txBody>
      </p:sp>
      <p:sp>
        <p:nvSpPr>
          <p:cNvPr id="4" name="Овал 3"/>
          <p:cNvSpPr/>
          <p:nvPr/>
        </p:nvSpPr>
        <p:spPr>
          <a:xfrm>
            <a:off x="3707904" y="764704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27584" y="2996952"/>
            <a:ext cx="1368152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876256" y="3969060"/>
            <a:ext cx="576064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563888" y="4653136"/>
            <a:ext cx="720080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827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8.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4-7 выпишите подчинительные союзы.</a:t>
            </a:r>
          </a:p>
          <a:p>
            <a:pPr marL="0" indent="0" algn="just">
              <a:buNone/>
            </a:pPr>
            <a:r>
              <a:rPr lang="ru-RU" sz="2400" b="1" dirty="0"/>
              <a:t>4) Ранней весной я испытывал такое сильное желание странствовать, что становился больным и неспособным к работе. (5) Будь у меня крылья, я улетел бы с птицами, будь средства, поехал бы открывать тогда еще не открытые полюсы, будь специальные знания, примкнул бы к научной экспедиции. (6) Но не говорю уже о крыльях, не было у меня ни денег, ни полезной специальности. (7) Много мне пришлось побороться с жизнью, пока, наконец, я овладел собой и сначала научился путешествовать без денег, а потом и летать без крыльев - писать о своих путешествиях. </a:t>
            </a:r>
          </a:p>
        </p:txBody>
      </p:sp>
      <p:sp>
        <p:nvSpPr>
          <p:cNvPr id="4" name="Овал 3"/>
          <p:cNvSpPr/>
          <p:nvPr/>
        </p:nvSpPr>
        <p:spPr>
          <a:xfrm>
            <a:off x="4322154" y="1556792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740352" y="4149080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393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9.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3 – 5 выпишите  союз(-ы)</a:t>
            </a:r>
          </a:p>
          <a:p>
            <a:pPr marL="0" indent="0" algn="just">
              <a:buNone/>
            </a:pPr>
            <a:r>
              <a:rPr lang="ru-RU" sz="2400" b="1" dirty="0"/>
              <a:t>3) В свежем воздухе чувствовалась, однако, примесь какого-то странного запаха, и я не мог понять, чем пахнет. 4)Оглядев горизонт, я заметил вдалеке полоску от набежавшей тучки. 5)Небо по-прежнему сияло голубизной, и все же там, на блестящей поверхности моря, что-то темнело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endParaRPr lang="ru-RU" sz="1200" b="1" dirty="0"/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10.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Из предложений 28 - 31  выпишите   </a:t>
            </a:r>
            <a:r>
              <a:rPr lang="ru-RU" sz="2400" b="1" i="1" dirty="0" err="1" smtClean="0">
                <a:solidFill>
                  <a:srgbClr val="660033"/>
                </a:solidFill>
                <a:latin typeface="Book Antiqua" pitchFamily="18" charset="0"/>
              </a:rPr>
              <a:t>подчи-нительный</a:t>
            </a: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  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союз</a:t>
            </a:r>
          </a:p>
          <a:p>
            <a:pPr marL="0" indent="0" algn="just">
              <a:buNone/>
            </a:pPr>
            <a:r>
              <a:rPr lang="ru-RU" sz="2400" b="1" dirty="0"/>
              <a:t>(28)Одно из самых важных человеческих чувств - сочувствие. (29)И пусть оно не остаётся просто сочувствием, а станет действием. (30)Содействием. (31)К тому, кто в нём нуждается, кому плохо, хотя он молчит, надо приходить на помощь, не ожидая зова.</a:t>
            </a:r>
          </a:p>
        </p:txBody>
      </p:sp>
      <p:sp>
        <p:nvSpPr>
          <p:cNvPr id="4" name="Овал 3"/>
          <p:cNvSpPr/>
          <p:nvPr/>
        </p:nvSpPr>
        <p:spPr>
          <a:xfrm>
            <a:off x="4845751" y="1124744"/>
            <a:ext cx="583857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35896" y="2276872"/>
            <a:ext cx="497568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5157192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61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11.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7 – 10 выписать все подчинительные союзы</a:t>
            </a:r>
          </a:p>
          <a:p>
            <a:pPr marL="0" indent="0" algn="just">
              <a:buNone/>
            </a:pPr>
            <a:r>
              <a:rPr lang="ru-RU" sz="2400" b="1" dirty="0"/>
              <a:t>(7)Лица у них были полные и круглые, …волос они на голове не носили ни хохлами, ни буклями, ни на манер «черт меня побери», как говорят французы,  - волосы у них были или низко подстрижены, или прилизаны, а черты лица больше закругленные и крепкие. (8)Это были почтенные чиновники в городе. (9)Увы</a:t>
            </a:r>
            <a:r>
              <a:rPr lang="ru-RU" sz="2400" b="1" dirty="0" smtClean="0"/>
              <a:t>! толстые </a:t>
            </a:r>
            <a:r>
              <a:rPr lang="ru-RU" sz="2400" b="1" dirty="0"/>
              <a:t>умеют лучше обделывать дела свои, нежели тоненькие. (10)Тоненькие служат больше по особенным поручениям или только числятся и виляют туда и сюда; их существование как-то слишком легко, воздушно и ненадежно.</a:t>
            </a:r>
          </a:p>
        </p:txBody>
      </p:sp>
      <p:sp>
        <p:nvSpPr>
          <p:cNvPr id="4" name="Овал 3"/>
          <p:cNvSpPr/>
          <p:nvPr/>
        </p:nvSpPr>
        <p:spPr>
          <a:xfrm>
            <a:off x="4662244" y="1916832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67744" y="3789040"/>
            <a:ext cx="1296144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81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192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12. Из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предложений 6 – 8  выпишите все союзы.</a:t>
            </a:r>
          </a:p>
          <a:p>
            <a:pPr marL="0" indent="0" algn="just">
              <a:buNone/>
            </a:pPr>
            <a:r>
              <a:rPr lang="ru-RU" sz="2400" b="1" dirty="0"/>
              <a:t>(6)На ее уроках царила тишина, хотя она отнюдь не принадлежала к «страшилам». (7)Она достигала этого минимумом усилий – ровным поведением, образцовостью внутреннего и внешнего облика. (8)Весь класс в той или иной мере был в нее влюблен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endParaRPr lang="ru-RU" sz="1100" b="1" dirty="0"/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13. </a:t>
            </a:r>
            <a:r>
              <a:rPr lang="ru-RU" sz="2400" b="1" i="1" dirty="0">
                <a:solidFill>
                  <a:srgbClr val="660033"/>
                </a:solidFill>
                <a:latin typeface="Book Antiqua" pitchFamily="18" charset="0"/>
              </a:rPr>
              <a:t>Из предложений 18 - 20  выпишите  все  подчинительные   союзы</a:t>
            </a:r>
          </a:p>
          <a:p>
            <a:pPr marL="0" indent="0" algn="just">
              <a:buNone/>
            </a:pPr>
            <a:r>
              <a:rPr lang="ru-RU" sz="2400" b="1" dirty="0"/>
              <a:t>(18)Я утратил всякие надежды относительно будущего нашей страны, если сегодняшняя молодежь завтра возьмёт в свои руки бразды правления, ибо эта молодёжь невыносима, </a:t>
            </a:r>
            <a:r>
              <a:rPr lang="ru-RU" sz="2400" b="1" dirty="0" err="1"/>
              <a:t>невыдержанна</a:t>
            </a:r>
            <a:r>
              <a:rPr lang="ru-RU" sz="2400" b="1" dirty="0"/>
              <a:t>, просто ужасна. (19)Эти слова произнёс Гесиод ещё в VII веке до нашей эры. (20)Но отцам последующих поколений от столь древнего признания легче не становилось</a:t>
            </a:r>
          </a:p>
        </p:txBody>
      </p:sp>
      <p:sp>
        <p:nvSpPr>
          <p:cNvPr id="4" name="Овал 3"/>
          <p:cNvSpPr/>
          <p:nvPr/>
        </p:nvSpPr>
        <p:spPr>
          <a:xfrm>
            <a:off x="5508104" y="764704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148064" y="1898830"/>
            <a:ext cx="432048" cy="396044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23928" y="2096852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34382" y="4077072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55776" y="4797152"/>
            <a:ext cx="864096" cy="5040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043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1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138</TotalTime>
  <Words>1230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МОРФОЛОГИЧЕСКАЯ РАЗМИНКА (союзы сочинительные и подчинительные)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МОРФОЛОГИЧЕСКАЯ РАЗМИНКА</dc:title>
  <dc:creator>Администратор</dc:creator>
  <cp:lastModifiedBy>Физика</cp:lastModifiedBy>
  <cp:revision>10</cp:revision>
  <dcterms:created xsi:type="dcterms:W3CDTF">2014-04-10T12:49:01Z</dcterms:created>
  <dcterms:modified xsi:type="dcterms:W3CDTF">2014-04-11T04:41:37Z</dcterms:modified>
</cp:coreProperties>
</file>