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7" r:id="rId2"/>
    <p:sldId id="272" r:id="rId3"/>
    <p:sldId id="275" r:id="rId4"/>
    <p:sldId id="274" r:id="rId5"/>
    <p:sldId id="273" r:id="rId6"/>
    <p:sldId id="276" r:id="rId7"/>
    <p:sldId id="277" r:id="rId8"/>
    <p:sldId id="278" r:id="rId9"/>
    <p:sldId id="288" r:id="rId10"/>
    <p:sldId id="289" r:id="rId11"/>
    <p:sldId id="291" r:id="rId12"/>
    <p:sldId id="292" r:id="rId13"/>
    <p:sldId id="293" r:id="rId14"/>
    <p:sldId id="280" r:id="rId15"/>
    <p:sldId id="290" r:id="rId16"/>
    <p:sldId id="294" r:id="rId17"/>
    <p:sldId id="281" r:id="rId18"/>
    <p:sldId id="282" r:id="rId19"/>
    <p:sldId id="285" r:id="rId20"/>
    <p:sldId id="286" r:id="rId21"/>
    <p:sldId id="283" r:id="rId22"/>
    <p:sldId id="296" r:id="rId23"/>
    <p:sldId id="297" r:id="rId24"/>
    <p:sldId id="298" r:id="rId25"/>
    <p:sldId id="301" r:id="rId26"/>
    <p:sldId id="302" r:id="rId27"/>
    <p:sldId id="303" r:id="rId28"/>
    <p:sldId id="260" r:id="rId29"/>
    <p:sldId id="262" r:id="rId30"/>
    <p:sldId id="263" r:id="rId31"/>
    <p:sldId id="264" r:id="rId32"/>
    <p:sldId id="295" r:id="rId33"/>
    <p:sldId id="265" r:id="rId34"/>
    <p:sldId id="299" r:id="rId35"/>
    <p:sldId id="300" r:id="rId36"/>
    <p:sldId id="266" r:id="rId37"/>
    <p:sldId id="268" r:id="rId38"/>
    <p:sldId id="269" r:id="rId39"/>
    <p:sldId id="279" r:id="rId40"/>
    <p:sldId id="27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3399"/>
    <a:srgbClr val="0000FF"/>
    <a:srgbClr val="340AD0"/>
    <a:srgbClr val="6600FF"/>
    <a:srgbClr val="FF0000"/>
    <a:srgbClr val="660033"/>
    <a:srgbClr val="FF6600"/>
    <a:srgbClr val="9B1522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600" dirty="0">
                <a:solidFill>
                  <a:srgbClr val="0070C0"/>
                </a:solidFill>
                <a:latin typeface="Monotype Corsiva" pitchFamily="66" charset="0"/>
              </a:rPr>
            </a:br>
            <a:endParaRPr lang="ru-RU" sz="49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3573017"/>
            <a:ext cx="4618856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rgbClr val="FF0000"/>
                </a:solidFill>
                <a:latin typeface="Monotype Corsiva" pitchFamily="66" charset="0"/>
              </a:rPr>
              <a:t>Мы </a:t>
            </a:r>
            <a:r>
              <a:rPr lang="ru-RU" sz="1800" dirty="0">
                <a:solidFill>
                  <a:srgbClr val="FF0000"/>
                </a:solidFill>
                <a:latin typeface="Monotype Corsiva" pitchFamily="66" charset="0"/>
              </a:rPr>
              <a:t>–патриоты своей страны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FF0000"/>
                </a:solidFill>
                <a:latin typeface="Monotype Corsiva" pitchFamily="66" charset="0"/>
              </a:rPr>
              <a:t>На славу Отчизне творить мы должны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FF0000"/>
                </a:solidFill>
                <a:latin typeface="Monotype Corsiva" pitchFamily="66" charset="0"/>
              </a:rPr>
              <a:t>Помощь окажем всем, кто нуждается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FF0000"/>
                </a:solidFill>
                <a:latin typeface="Monotype Corsiva" pitchFamily="66" charset="0"/>
              </a:rPr>
              <a:t>«Память и Забота» - направление называется. Ничто не забыто, никто не забыт!</a:t>
            </a:r>
          </a:p>
          <a:p>
            <a:endParaRPr lang="ru-RU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80728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</a:rPr>
              <a:t>Краевой конкурс на лучший  добровольческий (волонтерский) проект социальной направленности </a:t>
            </a:r>
            <a:endParaRPr lang="ru-RU" sz="40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«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</a:rPr>
              <a:t>Я - Доброволец»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610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	</a:t>
            </a:r>
            <a:r>
              <a:rPr lang="ru-RU" sz="2400" b="1" dirty="0" smtClean="0">
                <a:solidFill>
                  <a:srgbClr val="0033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преддверии 70-летия великой победы нам хотелось жизнь ветеранов сделать немного ярче.</a:t>
            </a:r>
            <a:br>
              <a:rPr lang="ru-RU" sz="2400" b="1" dirty="0" smtClean="0">
                <a:solidFill>
                  <a:srgbClr val="0033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33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33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Мы совместно с ветеранами и их родственниками сажали цветы и деревья, красили заборы, белили деревья, убирали цветник. Все это сопровождалось хорошей военной песней.</a:t>
            </a:r>
            <a:endParaRPr lang="ru-RU" sz="3200" b="1" dirty="0">
              <a:solidFill>
                <a:srgbClr val="003399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6" name="Picture 8" descr="C:\Users\анастасия\Desktop\фооткиии\ор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6831"/>
            <a:ext cx="4320481" cy="286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анастасия\Desktop\фооткиии\оророро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3487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настасия\Desktop\фооткиии\орор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348745" cy="30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астасия\Desktop\фооткиии\ороророррооо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505"/>
            <a:ext cx="4275297" cy="303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астасия\Desktop\фооткиии\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3448196"/>
            <a:ext cx="4335216" cy="307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настасия\Desktop\фооткиии\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55" y="3457330"/>
            <a:ext cx="4241241" cy="309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настасия\Desktop\фооткиии\р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47558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астасия\Desktop\фооткиии\рр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анастасия\Desktop\фооткиии\ииии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3016"/>
            <a:ext cx="4475586" cy="31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настасия\Desktop\фооткиии\ииииииииииииии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85" y="3626998"/>
            <a:ext cx="4212551" cy="30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настасия\Desktop\фооткиии\иииииииииииииииии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7564"/>
            <a:ext cx="4320478" cy="30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астасия\Desktop\фооткиии\иииииииииииииииииииии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7563"/>
            <a:ext cx="4248472" cy="30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астасия\Desktop\фооткиии\иииииииииииииииииииииииии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4" y="3501008"/>
            <a:ext cx="4279167" cy="31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настасия\Desktop\фооткиии\ииииииииииииииииииииииииииииииииииии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226348" cy="30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026" name="Picture 2" descr="C:\Users\анастасия\Desktop\11111111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8" y="2852936"/>
            <a:ext cx="41044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астасия\Desktop\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104456" cy="35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078" y="18864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  <a:t>В нашем отряде уже стало доброй традицией поздравлять ветеранов  с праздником победы у них дома. Нашим отрядом  в канун праздника была проведена акция «Подарок ветерану». Учащиеся начальных классов изготовили своими руками поздравительные открытки, которые  они подарили ветеранам.</a:t>
            </a:r>
            <a:endParaRPr lang="ru-RU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ветеран Ферко фотографии\DSCN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744"/>
            <a:ext cx="4248472" cy="31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ветеран Ферко фотографии\RSCN0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7744"/>
            <a:ext cx="4248472" cy="32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ерко вв 8 а\ферко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6" y="3490646"/>
            <a:ext cx="4272616" cy="32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астасия\Desktop\фооткиии\111111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52489" cy="31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настасия\Desktop\фооткиии\1111111111111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4392487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астасия\Desktop\фооткиии\444444444444444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3"/>
            <a:ext cx="4248472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настасия\Desktop\фооткиии\иииии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8"/>
            <a:ext cx="4392487" cy="32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настасия\Desktop\фооткиии\ииииииииииииииииииии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490155"/>
            <a:ext cx="4320480" cy="32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>Были проведены общешкольные мероприятия, на которые были приглашены ветераны , труженики тыла, дети войны, учителя-пенсионеры, престарелые граждане.</a:t>
            </a:r>
            <a:endParaRPr lang="ru-RU" sz="28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анастасия\Desktop\фффф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20480" cy="296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астасия\Desktop\н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366078" cy="29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анастасия\Desktop\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7" y="281054"/>
            <a:ext cx="4358754" cy="2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настасия\Desktop\н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08512" cy="310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астасия\Desktop\12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53" y="3429000"/>
            <a:ext cx="4750135" cy="32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>Возложение цветов на мемориальный комплекс</a:t>
            </a:r>
            <a:endParaRPr lang="ru-RU" sz="24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5126" name="Picture 6" descr="C:\Users\анастасия\Desktop\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45769" cy="29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анастасия\Desktop\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8292"/>
            <a:ext cx="4446191" cy="30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3399"/>
                </a:solidFill>
              </a:rPr>
              <a:t/>
            </a:r>
            <a:br>
              <a:rPr lang="ru-RU" dirty="0">
                <a:solidFill>
                  <a:srgbClr val="003399"/>
                </a:solidFill>
              </a:rPr>
            </a:b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5470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800" b="1" u="sng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воспитание социально - гражданской активности детей и подростков через формирование потребности совершать добрые поступки, проявлять заботу о других, бескорыстно помогать людям, сбор материала о ветеранах войны и труда.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42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настасия\Desktop\сс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7" y="116631"/>
            <a:ext cx="4421033" cy="32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астасия\Desktop\ссссс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24" y="176714"/>
            <a:ext cx="4358056" cy="31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настасия\Desktop\фооткиии\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5" y="3566737"/>
            <a:ext cx="4407925" cy="313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настасия\Desktop\е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64" y="3566860"/>
            <a:ext cx="4343934" cy="31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>Акция «Сирень 45»</a:t>
            </a:r>
            <a:endParaRPr lang="ru-RU" sz="24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анастасия\Desktop\уу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5" y="1412776"/>
            <a:ext cx="425906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астасия\Desktop\ууууу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436117" cy="296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28670"/>
            <a:ext cx="8589640" cy="85725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  <a:t>Всем известно, что Тбилисский район знаменит своими героями. Нашими ребятами проведена  большая поисковая работа, из которой выяснено, что в нашей школе обучался Герой Советского Союза Волков </a:t>
            </a:r>
            <a: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  <a:t>Е.Д.. </a:t>
            </a:r>
            <a:r>
              <a:rPr lang="ru-RU" sz="1800" b="1" smtClean="0">
                <a:solidFill>
                  <a:srgbClr val="003399"/>
                </a:solidFill>
                <a:latin typeface="Monotype Corsiva" pitchFamily="66" charset="0"/>
              </a:rPr>
              <a:t>На </a:t>
            </a:r>
            <a: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  <a:t>основе  данного материала было решено, присвоить нашей школе имя Героя Советского Союза Волкова Е.Д.   Также  в ноябре 2015 года состоялось открытие памятной доски Герою. На открытие были приглашены внук героя и правнучка – обучающаяся нашей школы, которая рассказала о прадеде.</a:t>
            </a:r>
            <a:endParaRPr lang="ru-RU" sz="18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F: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857364"/>
            <a:ext cx="442585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615100"/>
            <a:ext cx="4392488" cy="31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4100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4100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276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</a:rPr>
              <a:t>Традиционно в преддверии праздника я со своим отрядом организовываем вахту памяти,   но перед этим мы наводим порядок на захоронениях.</a:t>
            </a:r>
            <a:b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F:\DSC_0348 (1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4500562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SC_03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929065"/>
            <a:ext cx="4751474" cy="28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52" y="476672"/>
            <a:ext cx="8229600" cy="101037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pic>
        <p:nvPicPr>
          <p:cNvPr id="4" name="Объект 3" descr="I:\настя\фотографии\тимуровская работа уборка магил ветеранов вов\DSC_028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4500594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настя\фотографии\тимуровская работа уборка магил ветеранов вов\DSC_03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214686"/>
            <a:ext cx="4286280" cy="3000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1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I:\настя\фотографии\тимуровская работа уборка магил ветеранов вов\DSC_03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4847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настя\фотографии\тимуровская работа уборка магил ветеранов вов\DSC_03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9"/>
            <a:ext cx="409037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Documents and Settings\саня\Local Settings\Temporary Internet Files\Content.Word\DSC_03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135104" cy="335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Documents and Settings\саня\Local Settings\Temporary Internet Files\Content.Word\DSC_04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096344" cy="341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0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:\настя\фотографии\тимуровская работа уборка магил ветеранов вов\DSC_03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026"/>
            <a:ext cx="4176464" cy="288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анастасия\Desktop\фооткиии\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316463" cy="35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настасия\Desktop\фооткиии\йц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025"/>
            <a:ext cx="4176464" cy="28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настасия\Desktop\фооткиии\самммм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69576"/>
            <a:ext cx="3240360" cy="35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7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В  период 2014-2015 года проведена акция «Письмо ветерану».  В акции приняли участие обучающиеся 5-11 классов, в ходе мероприятия ребята написали свои слова признательности и благодарности защитникам нашей Родины, ветеранам . Которые мы потом передавали в руки ветеранам. </a:t>
            </a:r>
            <a:endParaRPr lang="ru-RU" sz="20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месячник 2015\МБОУ СОШ № 4 ФОТОГРАФИИ МЕСЯЧНИКА\Изображение 4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24847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месячник 2015\МБОУ СОШ № 4 ФОТОГРАФИИ МЕСЯЧНИКА\Изображение 4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63822" cy="34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0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C:\месячник 2015\МБОУ СОШ № 4 ФОТОГРАФИИ МЕСЯЧНИКА\Изображение 4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780928"/>
            <a:ext cx="4305886" cy="373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месячник 2015\МБОУ СОШ № 4 ФОТОГРАФИИ МЕСЯЧНИКА\Изображение 4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320480" cy="3744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6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4389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endParaRPr lang="ru-RU" sz="1800" b="1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8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8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br>
              <a:rPr lang="ru-RU" sz="18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 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содействие воспитанию творить добро, действовать бескорыстно по велению сердца;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изучение опыта тимуровского движения предыдущих поколений;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содействие формированию доброго, уважительного отношения к ветеранам Великой Отечественной войны, формированию исторической памяти через осуществление в ходе проектной деятельности связи поколений;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осуществление военно-исторической поисковой работы;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воспитание у детей готовности раскрыть и применить свои способности на пользу Родине, людям, своей семье, себе.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способствовать нравственному и духовному становлению детей и подростков;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формировать социальный опыт детей;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осуществлять взаимодействие с государственными и другими социальными институтами общества;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организовывать работу по привлечению общественного внимания к проблемам пожилых и нуждающихся в помощи людей;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осуществлять волонтёрскую деятельность.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проведение трудовых десантов; </a:t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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пропаганда 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тимуровского движения в </a:t>
            </a:r>
            <a:r>
              <a:rPr lang="ru-RU" sz="1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МБОУ «СОШ № 4» и селе </a:t>
            </a:r>
            <a:r>
              <a:rPr lang="ru-RU" sz="1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Ванновском</a:t>
            </a:r>
            <a: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889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48478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</a:rPr>
              <a:t>19 марта нашим отрядом праведна концертная программа, посвященная вручению юбилейных медалей ветеранам  Великой Отечественной войны в честь 70-летия победы. Было вручено более 70 медалей.</a:t>
            </a:r>
            <a:r>
              <a:rPr lang="ru-RU" sz="2400" dirty="0" smtClean="0">
                <a:solidFill>
                  <a:srgbClr val="003399"/>
                </a:solidFill>
              </a:rPr>
              <a:t/>
            </a:r>
            <a:br>
              <a:rPr lang="ru-RU" sz="2400" dirty="0" smtClean="0">
                <a:solidFill>
                  <a:srgbClr val="003399"/>
                </a:solidFill>
              </a:rPr>
            </a:br>
            <a:endParaRPr lang="ru-RU" sz="2400" dirty="0">
              <a:solidFill>
                <a:srgbClr val="003399"/>
              </a:solidFill>
            </a:endParaRPr>
          </a:p>
        </p:txBody>
      </p:sp>
      <p:pic>
        <p:nvPicPr>
          <p:cNvPr id="5" name="Объект 4" descr="H:\Documents and Settings\саня\Local Settings\Temporary Internet Files\Content.Word\Изображение 7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3"/>
            <a:ext cx="4144099" cy="266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:\Documents and Settings\саня\Local Settings\Temporary Internet Files\Content.Word\Изображение 7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46449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вручение медалей ыетеранам 2015\Изображение 7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3" y="4005064"/>
            <a:ext cx="4396197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вручение медалей ыетеранам 2015\Изображение 7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5"/>
            <a:ext cx="4176464" cy="2721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0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 descr="C:\вручение медалей ыетеранам 2015\Изображение 8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645024"/>
            <a:ext cx="4320480" cy="306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вручение медалей ыетеранам 2015\Изображение 7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7" y="116632"/>
            <a:ext cx="4394785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Documents and Settings\саня\Local Settings\Temporary Internet Files\Content.Word\Изображение 7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309"/>
            <a:ext cx="4320480" cy="333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вручение медалей ыетеранам 2015\Изображение 8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" y="3645025"/>
            <a:ext cx="4392487" cy="306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7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4406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>Час мужества в школьном музее </a:t>
            </a:r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</a:rPr>
              <a:t>с приглашением ветерана Великой Отечественной войны «Мы помним, мы чтим»!</a:t>
            </a:r>
            <a:endParaRPr lang="ru-RU" sz="24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7171" name="Picture 3" descr="C:\Users\анастасия\Desktop\фооткиии\хах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8836"/>
            <a:ext cx="4356484" cy="29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настасия\Desktop\фооткиии\ха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5"/>
            <a:ext cx="4248472" cy="28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настасия\Desktop\фооткиии\хах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89040"/>
            <a:ext cx="4392487" cy="29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анастасия\Desktop\фооткиии\хухух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5"/>
            <a:ext cx="4392487" cy="289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9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9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Аллея Победы фото\P40409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120787"/>
            <a:ext cx="4255031" cy="348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Аллея Победы фото\P40409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" y="2348880"/>
            <a:ext cx="4357194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3265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28 марта наш отряд совместно с обучающиеся 11 классов  принял участие в акции «Аллея славы», в ходе </a:t>
            </a:r>
            <a:r>
              <a:rPr lang="ru-RU" sz="2400" b="1" dirty="0" smtClean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которой ребята совместно </a:t>
            </a:r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со специалистами поселения и главой Ванновского сельского поселения Ильиным Евгением Геннадьевичем посадили березы в честь 70 - </a:t>
            </a:r>
            <a:r>
              <a:rPr lang="ru-RU" sz="2400" b="1" dirty="0" err="1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летия</a:t>
            </a:r>
            <a:r>
              <a:rPr lang="ru-RU" sz="24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 победы в ВОВ.</a:t>
            </a:r>
            <a:r>
              <a:rPr lang="ru-RU" sz="60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30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Monotype Corsiva" pitchFamily="66" charset="0"/>
              </a:rPr>
              <a:t> Много работы было проведено в преддверии 70-летия победы . Нами было собранно большое количество фотографий  с помощью собранных фотографий мною был создан бессмертный полк, с фотографиями героев мы провели шествие по улицам села.</a:t>
            </a:r>
            <a:endParaRPr lang="ru-RU" sz="2000" b="1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pic>
        <p:nvPicPr>
          <p:cNvPr id="12290" name="Picture 2" descr="F:\шествие\Изображение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9" y="1484784"/>
            <a:ext cx="43649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шествие\Изображение 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78848" cy="31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3399"/>
                </a:solidFill>
                <a:latin typeface="Monotype Corsiva" pitchFamily="66" charset="0"/>
              </a:rPr>
              <a:t>Традиционно для нашей школы проведения для жителей  Ванновского сельского поселения акции «Свеча памяти». 8 мая более тысячи человек пришли  на праздник проводимый нами.</a:t>
            </a:r>
            <a:endParaRPr lang="ru-RU" sz="18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pic>
        <p:nvPicPr>
          <p:cNvPr id="13314" name="Picture 2" descr="C:\Users\анастасия\Desktop\фооткиии\ф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4176464" cy="29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настасия\Desktop\фооткиии\фуфуфу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714356"/>
            <a:ext cx="4113392" cy="299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настасия\Desktop\фооткиии\фуф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2" y="3752800"/>
            <a:ext cx="4169770" cy="295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настасия\Desktop\фооткиии\уф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56371"/>
            <a:ext cx="4130564" cy="292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SC_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53841"/>
            <a:ext cx="8208912" cy="42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434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b="1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0"/>
            <a:ext cx="8579296" cy="4389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003399"/>
                </a:solidFill>
                <a:latin typeface="Monotype Corsiva" pitchFamily="66" charset="0"/>
              </a:rPr>
              <a:t>Нашим отрядом собрана большая информация о героях </a:t>
            </a:r>
            <a: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</a:rPr>
              <a:t>Великой Отечественной воины </a:t>
            </a:r>
            <a:r>
              <a:rPr lang="ru-RU" sz="2000" b="1" dirty="0">
                <a:solidFill>
                  <a:srgbClr val="003399"/>
                </a:solidFill>
                <a:latin typeface="Monotype Corsiva" pitchFamily="66" charset="0"/>
              </a:rPr>
              <a:t>и их судьбе. </a:t>
            </a:r>
            <a:r>
              <a:rPr lang="ru-RU" sz="20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В холле, на первом этаже мною оформлен стенд «Никто не забыт, ничто не забыто!», на котором размещены фотографии ветеранов и календарь Великой Отечественной войны,  где прослеживается </a:t>
            </a:r>
            <a: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события </a:t>
            </a:r>
            <a:r>
              <a:rPr lang="ru-RU" sz="20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той долгой войны и памятные даты.  На основе проделанной работы нашего отряда, всех собранных материалов  сформирована папка «Летопись победы». Этот материал занял первое место </a:t>
            </a:r>
            <a:r>
              <a:rPr lang="ru-RU" sz="2000" b="1" dirty="0" smtClean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в краевом конкурсе «Летопись победы» на уровне района.  </a:t>
            </a:r>
            <a:r>
              <a:rPr lang="ru-RU" sz="2000" b="1" dirty="0">
                <a:solidFill>
                  <a:srgbClr val="003399"/>
                </a:solidFill>
                <a:latin typeface="Monotype Corsiva" pitchFamily="66" charset="0"/>
                <a:cs typeface="Times New Roman" pitchFamily="18" charset="0"/>
              </a:rPr>
              <a:t>Также весь собранный материал  был отправлен в музей.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482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9807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Monotype Corsiva" pitchFamily="66" charset="0"/>
              </a:rPr>
              <a:t>Если мы начинали нашу работу с отряда Новые Тимуровцы, то теперь намного больше  обучающихся задействованы  в  Тимуровской работе ,  у нас стало работать несколько подразделений таких как:</a:t>
            </a:r>
            <a:endParaRPr lang="ru-RU" sz="2000" b="1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500702"/>
            <a:ext cx="8229600" cy="823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33CC"/>
                </a:solidFill>
                <a:latin typeface="Monotype Corsiva" pitchFamily="66" charset="0"/>
              </a:rPr>
              <a:t>Работа по данному  направлению будет продолжаться и дальше.</a:t>
            </a:r>
            <a:endParaRPr lang="ru-RU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3568" y="1071546"/>
            <a:ext cx="7992888" cy="1285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Социальный проект «Новые Тимуровцы»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749832" y="2276872"/>
            <a:ext cx="733936" cy="254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4281879" y="2718990"/>
            <a:ext cx="1795070" cy="1071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300192" y="2276872"/>
            <a:ext cx="803227" cy="311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03962" y="2564904"/>
            <a:ext cx="2655870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«Тимуровская звездочка» 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pPr algn="ctr"/>
            <a:r>
              <a:rPr lang="ru-RU" b="1" u="sng" dirty="0" smtClean="0">
                <a:solidFill>
                  <a:srgbClr val="00B050"/>
                </a:solidFill>
              </a:rPr>
              <a:t>Участники 1-4 классы</a:t>
            </a: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00166" y="4071942"/>
            <a:ext cx="2741349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«Школьный музей</a:t>
            </a:r>
            <a:r>
              <a:rPr lang="ru-RU" b="1" dirty="0" smtClean="0">
                <a:solidFill>
                  <a:srgbClr val="7030A0"/>
                </a:solidFill>
              </a:rPr>
              <a:t>».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ru-RU" b="1" u="sng" dirty="0" smtClean="0">
                <a:solidFill>
                  <a:srgbClr val="7030A0"/>
                </a:solidFill>
              </a:rPr>
              <a:t>Участники 8-9 классы</a:t>
            </a:r>
          </a:p>
        </p:txBody>
      </p:sp>
      <p:sp>
        <p:nvSpPr>
          <p:cNvPr id="14" name="Овал 13"/>
          <p:cNvSpPr/>
          <p:nvPr/>
        </p:nvSpPr>
        <p:spPr>
          <a:xfrm>
            <a:off x="5893430" y="2606893"/>
            <a:ext cx="2671019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rgbClr val="FF0066"/>
                </a:solidFill>
              </a:rPr>
              <a:t>«Интерна- </a:t>
            </a:r>
            <a:r>
              <a:rPr lang="ru-RU" b="1" dirty="0" err="1">
                <a:solidFill>
                  <a:srgbClr val="FF0066"/>
                </a:solidFill>
              </a:rPr>
              <a:t>ционалист</a:t>
            </a:r>
            <a:r>
              <a:rPr lang="ru-RU" b="1" dirty="0">
                <a:solidFill>
                  <a:srgbClr val="FF0066"/>
                </a:solidFill>
              </a:rPr>
              <a:t> </a:t>
            </a:r>
            <a:r>
              <a:rPr lang="ru-RU" b="1" dirty="0" smtClean="0">
                <a:solidFill>
                  <a:srgbClr val="FF0066"/>
                </a:solidFill>
              </a:rPr>
              <a:t>».</a:t>
            </a:r>
          </a:p>
          <a:p>
            <a:pPr algn="ctr"/>
            <a:r>
              <a:rPr lang="ru-RU" b="1" u="sng" dirty="0" smtClean="0">
                <a:solidFill>
                  <a:srgbClr val="FF0066"/>
                </a:solidFill>
              </a:rPr>
              <a:t>Участники 5-7 классы</a:t>
            </a:r>
            <a:endParaRPr lang="ru-RU" b="1" u="sng" dirty="0">
              <a:solidFill>
                <a:srgbClr val="FF0066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500562" y="4143380"/>
            <a:ext cx="2741349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«Милосердие».</a:t>
            </a:r>
          </a:p>
          <a:p>
            <a:pPr algn="ctr"/>
            <a:r>
              <a:rPr lang="ru-RU" b="1" u="sng" dirty="0" smtClean="0">
                <a:solidFill>
                  <a:srgbClr val="003399"/>
                </a:solidFill>
              </a:rPr>
              <a:t>Участники 10-11 классы</a:t>
            </a:r>
            <a:endParaRPr lang="ru-RU" b="1" u="sng" dirty="0">
              <a:solidFill>
                <a:srgbClr val="003399"/>
              </a:solidFill>
            </a:endParaRPr>
          </a:p>
        </p:txBody>
      </p:sp>
      <p:cxnSp>
        <p:nvCxnSpPr>
          <p:cNvPr id="22" name="Прямая со стрелкой 21"/>
          <p:cNvCxnSpPr>
            <a:stCxn id="4" idx="4"/>
          </p:cNvCxnSpPr>
          <p:nvPr/>
        </p:nvCxnSpPr>
        <p:spPr>
          <a:xfrm flipH="1">
            <a:off x="3143242" y="2357430"/>
            <a:ext cx="1536770" cy="1714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12571" y="692696"/>
            <a:ext cx="525658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Как мы это будем делать?</a:t>
            </a:r>
          </a:p>
          <a:p>
            <a:pPr algn="ctr"/>
            <a:r>
              <a:rPr lang="ru-RU" b="1" smtClean="0">
                <a:solidFill>
                  <a:srgbClr val="660033"/>
                </a:solidFill>
              </a:rPr>
              <a:t>МБОУ </a:t>
            </a:r>
            <a:r>
              <a:rPr lang="ru-RU" b="1" dirty="0" smtClean="0">
                <a:solidFill>
                  <a:srgbClr val="660033"/>
                </a:solidFill>
              </a:rPr>
              <a:t>«СОШ № 4»</a:t>
            </a:r>
            <a:endParaRPr lang="ru-RU" b="1" dirty="0">
              <a:solidFill>
                <a:srgbClr val="660033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93875" y="1237793"/>
            <a:ext cx="90010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396947" y="1278834"/>
            <a:ext cx="828092" cy="2030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547664" y="1196752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236296" y="1196752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99592" y="2060848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Администрация управления образованием Тбилисский район</a:t>
            </a:r>
            <a:endParaRPr lang="ru-RU" sz="1400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5643" y="3314261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Совет ветеранов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92180" y="3309257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660066"/>
                </a:solidFill>
              </a:rPr>
              <a:t>Ванновское</a:t>
            </a:r>
            <a:r>
              <a:rPr lang="ru-RU" dirty="0" smtClean="0">
                <a:solidFill>
                  <a:srgbClr val="660066"/>
                </a:solidFill>
              </a:rPr>
              <a:t> сельское поселение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92180" y="1936913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66"/>
                </a:solidFill>
              </a:rPr>
              <a:t>Отдел молодежи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41152" y="4953609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КДЦ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4953609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6600"/>
                </a:solidFill>
              </a:rPr>
              <a:t>Ванновское и тбилисское  ХКО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25039" y="4941168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003300"/>
                </a:solidFill>
              </a:rPr>
              <a:t>Межпоселенческая</a:t>
            </a:r>
            <a:r>
              <a:rPr lang="ru-RU" sz="1600" dirty="0" smtClean="0">
                <a:solidFill>
                  <a:srgbClr val="003300"/>
                </a:solidFill>
              </a:rPr>
              <a:t> библиотека</a:t>
            </a:r>
            <a:endParaRPr lang="ru-RU" sz="1600" dirty="0">
              <a:solidFill>
                <a:srgbClr val="003300"/>
              </a:solidFill>
            </a:endParaRPr>
          </a:p>
        </p:txBody>
      </p:sp>
      <p:cxnSp>
        <p:nvCxnSpPr>
          <p:cNvPr id="24" name="Прямая со стрелкой 23"/>
          <p:cNvCxnSpPr>
            <a:stCxn id="4" idx="2"/>
          </p:cNvCxnSpPr>
          <p:nvPr/>
        </p:nvCxnSpPr>
        <p:spPr>
          <a:xfrm>
            <a:off x="4640863" y="1196752"/>
            <a:ext cx="0" cy="2021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63888" y="3314261"/>
            <a:ext cx="208823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9B1522"/>
                </a:solidFill>
              </a:rPr>
              <a:t>Храм села Ванновского «</a:t>
            </a:r>
            <a:r>
              <a:rPr lang="ru-RU" sz="1200" dirty="0" err="1" smtClean="0">
                <a:solidFill>
                  <a:srgbClr val="9B1522"/>
                </a:solidFill>
              </a:rPr>
              <a:t>Спарительница</a:t>
            </a:r>
            <a:r>
              <a:rPr lang="ru-RU" sz="1200" dirty="0" smtClean="0">
                <a:solidFill>
                  <a:srgbClr val="9B1522"/>
                </a:solidFill>
              </a:rPr>
              <a:t> Хлебов», храм Андрея Первозванного</a:t>
            </a:r>
            <a:endParaRPr lang="ru-RU" sz="1200" dirty="0">
              <a:solidFill>
                <a:srgbClr val="9B1522"/>
              </a:solidFill>
            </a:endParaRPr>
          </a:p>
        </p:txBody>
      </p:sp>
      <p:cxnSp>
        <p:nvCxnSpPr>
          <p:cNvPr id="30" name="Прямая со стрелкой 29"/>
          <p:cNvCxnSpPr>
            <a:stCxn id="25" idx="2"/>
          </p:cNvCxnSpPr>
          <p:nvPr/>
        </p:nvCxnSpPr>
        <p:spPr>
          <a:xfrm>
            <a:off x="4608004" y="4178357"/>
            <a:ext cx="0" cy="762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8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31683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8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Добро это самое главное черта человечества, и она должна быть у каждого из нас и мы должны им делиться с ближним.</a:t>
            </a: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 я вас всех призываю – «Спешите </a:t>
            </a: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делать </a:t>
            </a: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добро»! </a:t>
            </a: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Как горько бывает, когда не успеешь помочь,</a:t>
            </a: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когда благие намерения так и остаются только намерениями. </a:t>
            </a: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Добрые дела, действительно, нужно спешить делать, </a:t>
            </a:r>
          </a:p>
          <a:p>
            <a:pPr marL="0" indent="0" algn="ctr">
              <a:buNone/>
            </a:pP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ведь </a:t>
            </a: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время летит так быстро. </a:t>
            </a:r>
          </a:p>
          <a:p>
            <a:pPr marL="0" indent="0" algn="ctr">
              <a:buNone/>
            </a:pP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Пока </a:t>
            </a: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я </a:t>
            </a: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не знаем, как сложится </a:t>
            </a: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моя </a:t>
            </a: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дальнейшая жизнь, </a:t>
            </a:r>
          </a:p>
          <a:p>
            <a:pPr marL="0" indent="0" algn="ctr">
              <a:buNone/>
            </a:pP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но в одном </a:t>
            </a: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я уверена точно: тимуровцем я остаюсь </a:t>
            </a: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навсегда, </a:t>
            </a:r>
          </a:p>
          <a:p>
            <a:pPr marL="0" indent="0" algn="ctr">
              <a:buNone/>
            </a:pPr>
            <a:r>
              <a:rPr lang="ru-RU" sz="2800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невзирая на возраст и жизненные обстоятельства</a:t>
            </a:r>
            <a:r>
              <a:rPr lang="ru-RU" sz="28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!</a:t>
            </a:r>
          </a:p>
          <a:p>
            <a:pPr marL="0" indent="0" algn="r">
              <a:buNone/>
            </a:pPr>
            <a:r>
              <a:rPr lang="ru-RU" sz="2000" b="1" u="sng" dirty="0">
                <a:solidFill>
                  <a:srgbClr val="FF0000"/>
                </a:solidFill>
                <a:latin typeface="Monotype Corsiva" pitchFamily="66" charset="0"/>
              </a:rPr>
              <a:t>«Пока молоды, сильны, бодры, не уставайте делать добро</a:t>
            </a:r>
            <a:r>
              <a:rPr lang="ru-RU" sz="2000" b="1" u="sng" dirty="0" smtClean="0">
                <a:solidFill>
                  <a:srgbClr val="FF0000"/>
                </a:solidFill>
                <a:latin typeface="Monotype Corsiva" pitchFamily="66" charset="0"/>
              </a:rPr>
              <a:t>». </a:t>
            </a:r>
            <a:r>
              <a:rPr lang="ru-RU" sz="2000" b="1" u="sng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000" b="1" u="sng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А.П. Чехов.</a:t>
            </a:r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2695" y="188640"/>
            <a:ext cx="8928992" cy="640871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sz="6000" b="1" u="sng" dirty="0" smtClean="0">
              <a:solidFill>
                <a:srgbClr val="003399"/>
              </a:solidFill>
            </a:endParaRPr>
          </a:p>
          <a:p>
            <a:pPr marL="0" indent="0" algn="ctr">
              <a:buNone/>
            </a:pPr>
            <a:r>
              <a:rPr lang="ru-RU" sz="6000" b="1" u="sng" dirty="0" smtClean="0">
                <a:solidFill>
                  <a:srgbClr val="003399"/>
                </a:solidFill>
              </a:rPr>
              <a:t>Актуальность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3399"/>
                </a:solidFill>
              </a:rPr>
              <a:t>Актуальность проекта заключается в том, чтобы как можно раньше помочь подростку определить систему нравственных ценностей и приоритетов в жизни, тогда он будет стремиться помогать людям, при этом решиться проблема свободного времени и полезной занятости подростка.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3399"/>
                </a:solidFill>
              </a:rPr>
              <a:t>Данный проект способствует формированию активной гражданской позиции и создает мотивацию на принятие активной социальной роли.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3399"/>
                </a:solidFill>
              </a:rPr>
              <a:t>Проект «Новые – тимуровцы» - комплексная программа развития детского тимуровского движения, основная цель которой – воспитать поколение тех, кто способен помочь, понимающих, что важны не слова жалости, а реальная помощь.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3399"/>
                </a:solidFill>
              </a:rPr>
              <a:t>Приоритетное внимание в своем проекте уделяем работе с незащищенными слоями населения: ветераны, инвалиды, одинокие люди, дети - сироты.</a:t>
            </a:r>
          </a:p>
          <a:p>
            <a:pPr marL="0" indent="0">
              <a:buNone/>
            </a:pPr>
            <a:r>
              <a:rPr lang="ru-RU" sz="5500" dirty="0">
                <a:solidFill>
                  <a:srgbClr val="003399"/>
                </a:solidFill>
              </a:rPr>
              <a:t>Тимуровец – это альтруист, который по зову сердца безвозмездно занимается социально значимой деятельностью и осознает свое значение для общества</a:t>
            </a:r>
            <a:r>
              <a:rPr lang="ru-RU" dirty="0">
                <a:solidFill>
                  <a:srgbClr val="00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2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4928"/>
            <a:ext cx="8712968" cy="5460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3399"/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rgbClr val="003399"/>
                </a:solidFill>
                <a:latin typeface="Monotype Corsiva" pitchFamily="66" charset="0"/>
              </a:rPr>
            </a:b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622" y="2101498"/>
            <a:ext cx="8535850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0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400" u="sng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Направление работы:</a:t>
            </a:r>
            <a:endParaRPr lang="ru-RU" sz="3600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имуровская </a:t>
            </a:r>
            <a:r>
              <a:rPr lang="ru-RU" sz="4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помощь престарелым гражданам, ветеранам </a:t>
            </a:r>
            <a:r>
              <a:rPr lang="ru-RU" sz="4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войны, </a:t>
            </a:r>
            <a:r>
              <a:rPr lang="ru-RU" sz="4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детям войны, труженикам </a:t>
            </a:r>
            <a:r>
              <a:rPr lang="ru-RU" sz="4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тыла, </a:t>
            </a:r>
            <a:r>
              <a:rPr lang="ru-RU" sz="4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учителям </a:t>
            </a:r>
            <a:r>
              <a:rPr lang="ru-RU" sz="4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-пенсионерам</a:t>
            </a:r>
            <a:r>
              <a:rPr lang="ru-RU" sz="4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98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496944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b="1" u="sng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3399"/>
                </a:solidFill>
              </a:rPr>
              <a:t>                    </a:t>
            </a:r>
            <a:r>
              <a:rPr lang="ru-RU" sz="2800" b="1" u="sng" dirty="0" smtClean="0">
                <a:solidFill>
                  <a:srgbClr val="003399"/>
                </a:solidFill>
              </a:rPr>
              <a:t>Достигнутые </a:t>
            </a:r>
            <a:r>
              <a:rPr lang="ru-RU" sz="2800" b="1" u="sng" dirty="0">
                <a:solidFill>
                  <a:srgbClr val="003399"/>
                </a:solidFill>
              </a:rPr>
              <a:t>результаты:</a:t>
            </a:r>
            <a:br>
              <a:rPr lang="ru-RU" sz="2800" b="1" u="sng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1. развитие </a:t>
            </a:r>
            <a:r>
              <a:rPr lang="ru-RU" sz="2800" dirty="0">
                <a:solidFill>
                  <a:srgbClr val="003399"/>
                </a:solidFill>
              </a:rPr>
              <a:t>тимуровского движения в школе;</a:t>
            </a:r>
            <a:br>
              <a:rPr lang="ru-RU" sz="28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2. утверждение </a:t>
            </a:r>
            <a:r>
              <a:rPr lang="ru-RU" sz="2800" dirty="0">
                <a:solidFill>
                  <a:srgbClr val="003399"/>
                </a:solidFill>
              </a:rPr>
              <a:t>социального интереса и активного участия  в общественной жизни школы, села;</a:t>
            </a:r>
            <a:br>
              <a:rPr lang="ru-RU" sz="28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3.  </a:t>
            </a:r>
            <a:r>
              <a:rPr lang="ru-RU" sz="2800" dirty="0">
                <a:solidFill>
                  <a:srgbClr val="003399"/>
                </a:solidFill>
              </a:rPr>
              <a:t>участие большего количества обучающихся в данном  проекте;</a:t>
            </a:r>
            <a:br>
              <a:rPr lang="ru-RU" sz="28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4. гордость </a:t>
            </a:r>
            <a:r>
              <a:rPr lang="ru-RU" sz="2800" dirty="0">
                <a:solidFill>
                  <a:srgbClr val="003399"/>
                </a:solidFill>
              </a:rPr>
              <a:t>членов детских организаций  за подвиги разных поколений защитников Отечества и стремление подражать им;</a:t>
            </a:r>
            <a:br>
              <a:rPr lang="ru-RU" sz="28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5. проявление </a:t>
            </a:r>
            <a:r>
              <a:rPr lang="ru-RU" sz="2800" dirty="0">
                <a:solidFill>
                  <a:srgbClr val="003399"/>
                </a:solidFill>
              </a:rPr>
              <a:t>заботы к людям и окружающей среде;</a:t>
            </a:r>
            <a:br>
              <a:rPr lang="ru-RU" sz="2800" dirty="0">
                <a:solidFill>
                  <a:srgbClr val="003399"/>
                </a:solidFill>
              </a:rPr>
            </a:br>
            <a:r>
              <a:rPr lang="ru-RU" sz="2800" dirty="0" smtClean="0">
                <a:solidFill>
                  <a:srgbClr val="003399"/>
                </a:solidFill>
              </a:rPr>
              <a:t>6. осознание </a:t>
            </a:r>
            <a:r>
              <a:rPr lang="ru-RU" sz="2800" dirty="0">
                <a:solidFill>
                  <a:srgbClr val="003399"/>
                </a:solidFill>
              </a:rPr>
              <a:t>позитивного жизненного стиля среди сверстников, ценности ЗОЖ.</a:t>
            </a:r>
          </a:p>
        </p:txBody>
      </p:sp>
    </p:spTree>
    <p:extLst>
      <p:ext uri="{BB962C8B-B14F-4D97-AF65-F5344CB8AC3E}">
        <p14:creationId xmlns:p14="http://schemas.microsoft.com/office/powerpoint/2010/main" val="41010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ru-RU" sz="2800" b="1" u="sng" dirty="0" smtClean="0">
              <a:solidFill>
                <a:srgbClr val="003399"/>
              </a:solidFill>
            </a:endParaRPr>
          </a:p>
          <a:p>
            <a:pPr marL="0" indent="0" algn="just">
              <a:buNone/>
            </a:pPr>
            <a:r>
              <a:rPr lang="ru-RU" sz="2800" b="1" dirty="0">
                <a:solidFill>
                  <a:srgbClr val="003399"/>
                </a:solidFill>
              </a:rPr>
              <a:t> </a:t>
            </a:r>
            <a:r>
              <a:rPr lang="ru-RU" sz="2800" b="1" dirty="0" smtClean="0">
                <a:solidFill>
                  <a:srgbClr val="003399"/>
                </a:solidFill>
              </a:rPr>
              <a:t>              </a:t>
            </a:r>
            <a:r>
              <a:rPr lang="ru-RU" sz="2800" b="1" u="sng" dirty="0" smtClean="0">
                <a:solidFill>
                  <a:srgbClr val="003399"/>
                </a:solidFill>
              </a:rPr>
              <a:t>Дальнейшая </a:t>
            </a:r>
            <a:r>
              <a:rPr lang="ru-RU" sz="2800" b="1" u="sng" dirty="0">
                <a:solidFill>
                  <a:srgbClr val="003399"/>
                </a:solidFill>
              </a:rPr>
              <a:t>реализация </a:t>
            </a:r>
            <a:r>
              <a:rPr lang="ru-RU" sz="2800" b="1" u="sng" dirty="0" smtClean="0">
                <a:solidFill>
                  <a:srgbClr val="003399"/>
                </a:solidFill>
              </a:rPr>
              <a:t>проекта: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3399"/>
                </a:solidFill>
              </a:rPr>
              <a:t>Дальнейшая реализация мероприятий проекта будет способствовать расширению возможностей занятости детей в свободное время, увеличению числа людей, заботящихся о социально незащищенных слоях населения; людей, пропагандирующих тимуровское движение.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3399"/>
                </a:solidFill>
              </a:rPr>
              <a:t>Проект позволит снизить процент </a:t>
            </a:r>
            <a:r>
              <a:rPr lang="ru-RU" sz="2800" dirty="0" smtClean="0">
                <a:solidFill>
                  <a:srgbClr val="003399"/>
                </a:solidFill>
              </a:rPr>
              <a:t>детей, </a:t>
            </a:r>
            <a:r>
              <a:rPr lang="ru-RU" sz="2800" dirty="0">
                <a:solidFill>
                  <a:srgbClr val="003399"/>
                </a:solidFill>
              </a:rPr>
              <a:t>не занятых дополнительным образованием. Реализация проекта повысит уровень воспитанности участников по вопросам патриотического, духовно – нравственного воспитания. </a:t>
            </a:r>
          </a:p>
          <a:p>
            <a:pPr marL="0" indent="0">
              <a:buNone/>
            </a:pPr>
            <a:endParaRPr lang="ru-RU" u="sng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496944" cy="59766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b="1" u="sng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ru-RU" b="1" u="sng" dirty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                                     </a:t>
            </a:r>
            <a:r>
              <a:rPr lang="ru-RU" b="1" u="sng" dirty="0" smtClean="0">
                <a:solidFill>
                  <a:srgbClr val="003399"/>
                </a:solidFill>
              </a:rPr>
              <a:t> Ожидаемые </a:t>
            </a:r>
            <a:r>
              <a:rPr lang="ru-RU" b="1" u="sng" dirty="0">
                <a:solidFill>
                  <a:srgbClr val="003399"/>
                </a:solidFill>
              </a:rPr>
              <a:t>результаты</a:t>
            </a:r>
            <a:r>
              <a:rPr lang="ru-RU" b="1" u="sng" dirty="0" smtClean="0">
                <a:solidFill>
                  <a:srgbClr val="003399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rgbClr val="003399"/>
                </a:solidFill>
              </a:rPr>
              <a:t>Эффективность реализации программы развития можно определить, используя количественные и качественные показатели: </a:t>
            </a:r>
          </a:p>
          <a:p>
            <a:pPr marL="0" indent="0">
              <a:buNone/>
            </a:pPr>
            <a:r>
              <a:rPr lang="ru-RU" dirty="0">
                <a:solidFill>
                  <a:srgbClr val="003399"/>
                </a:solidFill>
              </a:rPr>
              <a:t>1. Количественные показатели: 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количество субъектов образовательно-воспитательного процесса участников реализации проекта (учителей, учащихся, родителей);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количество социальных партнеров, участвующих в реализации проекта;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количество жителей села, школы, изъявивших желание участвовать в реализации проекта;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 количество партнеров, предлагающих инициативы.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3399"/>
                </a:solidFill>
              </a:rPr>
              <a:t>2. Качественные показатели: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позитивное общественное мнение к предложенному проекту;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открытость школы к происходящим изменениям;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активность деятельности органов самоуправления;</a:t>
            </a:r>
          </a:p>
          <a:p>
            <a:pPr lvl="0"/>
            <a:r>
              <a:rPr lang="ru-RU" dirty="0">
                <a:solidFill>
                  <a:srgbClr val="003399"/>
                </a:solidFill>
              </a:rPr>
              <a:t>промежуточная динамика позитивных изменений.</a:t>
            </a:r>
          </a:p>
          <a:p>
            <a:pPr marL="0" indent="0">
              <a:buNone/>
            </a:pPr>
            <a:endParaRPr lang="ru-RU" b="1" u="sng" dirty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6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Вводное вступление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8986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003399"/>
                </a:solidFill>
              </a:rPr>
              <a:t>В моей семье всегда воспитывался дух патриотизма и любовь к Родине, уважения к пожилым людям, в особенности к ветеранам Великой Отечественной войны, детям войны и </a:t>
            </a:r>
            <a:r>
              <a:rPr lang="ru-RU" dirty="0">
                <a:solidFill>
                  <a:srgbClr val="003399"/>
                </a:solidFill>
              </a:rPr>
              <a:t>т</a:t>
            </a:r>
            <a:r>
              <a:rPr lang="ru-RU" dirty="0" smtClean="0">
                <a:solidFill>
                  <a:srgbClr val="003399"/>
                </a:solidFill>
              </a:rPr>
              <a:t>руженикам тыла. 	</a:t>
            </a:r>
            <a:r>
              <a:rPr lang="ru-RU" dirty="0">
                <a:solidFill>
                  <a:srgbClr val="003399"/>
                </a:solidFill>
              </a:rPr>
              <a:t>	</a:t>
            </a:r>
            <a:endParaRPr lang="ru-RU" dirty="0" smtClean="0">
              <a:solidFill>
                <a:srgbClr val="003399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3399"/>
                </a:solidFill>
              </a:rPr>
              <a:t>	</a:t>
            </a:r>
            <a:r>
              <a:rPr lang="ru-RU" dirty="0" smtClean="0">
                <a:solidFill>
                  <a:srgbClr val="003399"/>
                </a:solidFill>
              </a:rPr>
              <a:t>Великая Отечественная война вошла в судьбы каждого  советского человека и мою семью не обошла стороной.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3399"/>
                </a:solidFill>
              </a:rPr>
              <a:t>	</a:t>
            </a:r>
            <a:r>
              <a:rPr lang="ru-RU" dirty="0" smtClean="0">
                <a:solidFill>
                  <a:srgbClr val="003399"/>
                </a:solidFill>
              </a:rPr>
              <a:t>Мой дедушка </a:t>
            </a:r>
            <a:r>
              <a:rPr lang="ru-RU" dirty="0" err="1" smtClean="0">
                <a:solidFill>
                  <a:srgbClr val="003399"/>
                </a:solidFill>
              </a:rPr>
              <a:t>Прожиров</a:t>
            </a:r>
            <a:r>
              <a:rPr lang="ru-RU" dirty="0" smtClean="0">
                <a:solidFill>
                  <a:srgbClr val="003399"/>
                </a:solidFill>
              </a:rPr>
              <a:t> Иван </a:t>
            </a:r>
            <a:r>
              <a:rPr lang="ru-RU" dirty="0" err="1" smtClean="0">
                <a:solidFill>
                  <a:srgbClr val="003399"/>
                </a:solidFill>
              </a:rPr>
              <a:t>Иольевич</a:t>
            </a:r>
            <a:r>
              <a:rPr lang="ru-RU" dirty="0" smtClean="0">
                <a:solidFill>
                  <a:srgbClr val="003399"/>
                </a:solidFill>
              </a:rPr>
              <a:t> - труженик тыла. С детства я слышала много рассказов о том нелегком времени, в котором он рос, о том, какой ценой досталась победа советскому  народу.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3399"/>
                </a:solidFill>
              </a:rPr>
              <a:t>	</a:t>
            </a:r>
            <a:r>
              <a:rPr lang="ru-RU" dirty="0" smtClean="0">
                <a:solidFill>
                  <a:srgbClr val="003399"/>
                </a:solidFill>
              </a:rPr>
              <a:t>Все рассказы моего дедушки  развили во мне дух патриотизма, что убедило меня посвятить все свободное время Тимуровскому движению.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3399"/>
                </a:solidFill>
              </a:rPr>
              <a:t>	</a:t>
            </a:r>
            <a:r>
              <a:rPr lang="ru-RU" dirty="0" smtClean="0">
                <a:solidFill>
                  <a:srgbClr val="003399"/>
                </a:solidFill>
              </a:rPr>
              <a:t>Я стала лидером отряда «Новые Тимуровцы» и горжусь тем, что мы нашим незначительным трудом помогаем  людям.</a:t>
            </a:r>
            <a:endParaRPr lang="ru-RU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485</TotalTime>
  <Words>869</Words>
  <Application>Microsoft Office PowerPoint</Application>
  <PresentationFormat>Экран (4:3)</PresentationFormat>
  <Paragraphs>101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                                                                                                                                     </vt:lpstr>
      <vt:lpstr>            </vt:lpstr>
      <vt:lpstr>                                                                                                        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Вводное вступление </vt:lpstr>
      <vt:lpstr> В преддверии 70-летия великой победы нам хотелось жизнь ветеранов сделать немного ярче.  Мы совместно с ветеранами и их родственниками сажали цветы и деревья, красили заборы, белили деревья, убирали цветник. Все это сопровождалось хорошей военной песней.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Были проведены общешкольные мероприятия, на которые были приглашены ветераны , труженики тыла, дети войны, учителя-пенсионеры, престарелые граждане.</vt:lpstr>
      <vt:lpstr>Презентация PowerPoint</vt:lpstr>
      <vt:lpstr>Возложение цветов на мемориальный комплекс</vt:lpstr>
      <vt:lpstr>Презентация PowerPoint</vt:lpstr>
      <vt:lpstr>Акция «Сирень 45»</vt:lpstr>
      <vt:lpstr> Всем известно, что Тбилисский район знаменит своими героями. Нашими ребятами проведена  большая поисковая работа, из которой выяснено, что в нашей школе обучался Герой Советского Союза Волков Е.Д.. На основе  данного материала было решено, присвоить нашей школе имя Героя Советского Союза Волкова Е.Д.   Также  в ноябре 2015 года состоялось открытие памятной доски Герою. На открытие были приглашены внук героя и правнучка – обучающаяся нашей школы, которая рассказала о прадеде.</vt:lpstr>
      <vt:lpstr>Презентация PowerPoint</vt:lpstr>
      <vt:lpstr>Традиционно в преддверии праздника я со своим отрядом организовываем вахту памяти,   но перед этим мы наводим порядок на захоронениях. </vt:lpstr>
      <vt:lpstr>         </vt:lpstr>
      <vt:lpstr>Презентация PowerPoint</vt:lpstr>
      <vt:lpstr>Презентация PowerPoint</vt:lpstr>
      <vt:lpstr>В  период 2014-2015 года проведена акция «Письмо ветерану».  В акции приняли участие обучающиеся 5-11 классов, в ходе мероприятия ребята написали свои слова признательности и благодарности защитникам нашей Родины, ветеранам . Которые мы потом передавали в руки ветеранам. </vt:lpstr>
      <vt:lpstr>Презентация PowerPoint</vt:lpstr>
      <vt:lpstr>  19 марта нашим отрядом праведна концертная программа, посвященная вручению юбилейных медалей ветеранам  Великой Отечественной войны в честь 70-летия победы. Было вручено более 70 медалей. </vt:lpstr>
      <vt:lpstr>Презентация PowerPoint</vt:lpstr>
      <vt:lpstr>     Час мужества в школьном музее   с приглашением ветерана Великой Отечественной войны «Мы помним, мы чтим»!</vt:lpstr>
      <vt:lpstr>   </vt:lpstr>
      <vt:lpstr> Много работы было проведено в преддверии 70-летия победы . Нами было собранно большое количество фотографий  с помощью собранных фотографий мною был создан бессмертный полк, с фотографиями героев мы провели шествие по улицам села.</vt:lpstr>
      <vt:lpstr>Традиционно для нашей школы проведения для жителей  Ванновского сельского поселения акции «Свеча памяти». 8 мая более тысячи человек пришли  на праздник проводимый нами.</vt:lpstr>
      <vt:lpstr>     </vt:lpstr>
      <vt:lpstr>Если мы начинали нашу работу с отряда Новые Тимуровцы, то теперь намного больше  обучающихся задействованы  в  Тимуровской работе ,  у нас стало работать несколько подразделений таких как: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Краевой конкурс на лучший  добровольческий (волонтерский) проект социальной направленности «Я - Доброволец»</dc:title>
  <dc:creator>анастасия</dc:creator>
  <cp:lastModifiedBy>пользователь</cp:lastModifiedBy>
  <cp:revision>53</cp:revision>
  <dcterms:created xsi:type="dcterms:W3CDTF">2015-09-09T14:53:58Z</dcterms:created>
  <dcterms:modified xsi:type="dcterms:W3CDTF">2015-09-18T10:15:29Z</dcterms:modified>
</cp:coreProperties>
</file>