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75" r:id="rId14"/>
    <p:sldId id="266" r:id="rId15"/>
    <p:sldId id="267" r:id="rId16"/>
    <p:sldId id="268" r:id="rId17"/>
    <p:sldId id="278" r:id="rId18"/>
    <p:sldId id="272" r:id="rId19"/>
    <p:sldId id="273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23D35-B35D-4BFB-8698-33CAE9384101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18A2F8-6D3B-4C11-84B0-31F25C540321}">
      <dgm:prSet/>
      <dgm:spPr/>
      <dgm:t>
        <a:bodyPr/>
        <a:lstStyle/>
        <a:p>
          <a:pPr algn="ctr" rtl="0"/>
          <a:r>
            <a:rPr lang="ru-RU" b="1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b="1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915F5D-D295-4DCC-A876-F3AAB3D39856}" type="parTrans" cxnId="{1A47E542-97E5-446B-9E34-A7B64BB12A8F}">
      <dgm:prSet/>
      <dgm:spPr/>
      <dgm:t>
        <a:bodyPr/>
        <a:lstStyle/>
        <a:p>
          <a:endParaRPr lang="ru-RU"/>
        </a:p>
      </dgm:t>
    </dgm:pt>
    <dgm:pt modelId="{CE338CA3-5FA1-4C6C-9C33-C33CB1962463}" type="sibTrans" cxnId="{1A47E542-97E5-446B-9E34-A7B64BB12A8F}">
      <dgm:prSet/>
      <dgm:spPr/>
      <dgm:t>
        <a:bodyPr/>
        <a:lstStyle/>
        <a:p>
          <a:endParaRPr lang="ru-RU"/>
        </a:p>
      </dgm:t>
    </dgm:pt>
    <dgm:pt modelId="{886B8550-D631-472F-8D3D-D645B5C59A02}" type="pres">
      <dgm:prSet presAssocID="{25023D35-B35D-4BFB-8698-33CAE9384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7A083-D9E4-4B4E-A437-3A44784EC259}" type="pres">
      <dgm:prSet presAssocID="{CA18A2F8-6D3B-4C11-84B0-31F25C540321}" presName="parentText" presStyleLbl="node1" presStyleIdx="0" presStyleCnt="1" custLinFactNeighborX="85737" custLinFactNeighborY="-3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7E542-97E5-446B-9E34-A7B64BB12A8F}" srcId="{25023D35-B35D-4BFB-8698-33CAE9384101}" destId="{CA18A2F8-6D3B-4C11-84B0-31F25C540321}" srcOrd="0" destOrd="0" parTransId="{21915F5D-D295-4DCC-A876-F3AAB3D39856}" sibTransId="{CE338CA3-5FA1-4C6C-9C33-C33CB1962463}"/>
    <dgm:cxn modelId="{0C9CB9B5-5CA0-4075-9B5F-BEA57D561D50}" type="presOf" srcId="{25023D35-B35D-4BFB-8698-33CAE9384101}" destId="{886B8550-D631-472F-8D3D-D645B5C59A02}" srcOrd="0" destOrd="0" presId="urn:microsoft.com/office/officeart/2005/8/layout/vList2"/>
    <dgm:cxn modelId="{ABFFAF19-F0E7-4C77-B332-DA78B6EDD0D2}" type="presOf" srcId="{CA18A2F8-6D3B-4C11-84B0-31F25C540321}" destId="{C887A083-D9E4-4B4E-A437-3A44784EC259}" srcOrd="0" destOrd="0" presId="urn:microsoft.com/office/officeart/2005/8/layout/vList2"/>
    <dgm:cxn modelId="{D0346EC7-D421-468F-9493-2F665C74372D}" type="presParOf" srcId="{886B8550-D631-472F-8D3D-D645B5C59A02}" destId="{C887A083-D9E4-4B4E-A437-3A44784EC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7A083-D9E4-4B4E-A437-3A44784EC259}">
      <dsp:nvSpPr>
        <dsp:cNvPr id="0" name=""/>
        <dsp:cNvSpPr/>
      </dsp:nvSpPr>
      <dsp:spPr>
        <a:xfrm>
          <a:off x="0" y="0"/>
          <a:ext cx="2971800" cy="702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sz="3000" b="1" kern="1200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971800" cy="70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7970B6C2-93A7-4EFC-A849-ED72F61D69B4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67ED240-FAA3-40CC-818D-775A0AB4C883}" type="slidenum">
              <a:rPr lang="ru-RU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6E6F5-58B6-4D86-A17A-0D09DD4FE296}" type="slidenum">
              <a:rPr lang="ru-RU"/>
              <a:pPr/>
              <a:t>18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000" y="4059360"/>
            <a:ext cx="2814480" cy="22456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80" y="4059360"/>
            <a:ext cx="2814480" cy="22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034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852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000" y="4059360"/>
            <a:ext cx="2814480" cy="22456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80" y="4059360"/>
            <a:ext cx="2814480" cy="22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034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852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92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Рисунок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000" y="4059360"/>
            <a:ext cx="2814480" cy="22456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80" y="4059360"/>
            <a:ext cx="2814480" cy="22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034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8520" cy="2245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4800" b="1">
                <a:latin typeface="Lucida San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8.10.13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 algn="r">
              <a:lnSpc>
                <a:spcPct val="100000"/>
              </a:lnSpc>
            </a:pPr>
            <a:fld id="{2DAAA444-69CF-4207-92A4-5070F2AC3A66}" type="slidenum">
              <a:rPr lang="ru-RU" sz="1200">
                <a:solidFill>
                  <a:srgbClr val="BCBCBC"/>
                </a:solidFill>
                <a:latin typeface="Book Antiqu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>
                <a:latin typeface="Lucida San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ru-RU" sz="2800">
                <a:solidFill>
                  <a:srgbClr val="FFFFFF"/>
                </a:solidFill>
                <a:latin typeface="Book Antiqu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ru-RU" sz="2400">
                <a:solidFill>
                  <a:srgbClr val="FFFFFF"/>
                </a:solidFill>
                <a:latin typeface="Book Antiqu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ru-RU" sz="2200">
                <a:solidFill>
                  <a:srgbClr val="FFFFFF"/>
                </a:solidFill>
                <a:latin typeface="Book Antiqu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ru-RU" sz="2000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ru-RU" sz="2000">
                <a:solidFill>
                  <a:srgbClr val="FFFFFF"/>
                </a:solidFill>
                <a:latin typeface="Book Antiqua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8.10.13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 algn="r">
              <a:lnSpc>
                <a:spcPct val="100000"/>
              </a:lnSpc>
            </a:pPr>
            <a:fld id="{01B1E570-ADD5-4DD3-9E01-49187925A942}" type="slidenum">
              <a:rPr lang="ru-RU" sz="1200">
                <a:solidFill>
                  <a:srgbClr val="BCBCBC"/>
                </a:solidFill>
                <a:latin typeface="Book Antiqu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BCBCBC"/>
                </a:solidFill>
                <a:latin typeface="Book Antiqua"/>
              </a:rPr>
              <a:t>8.10.13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 algn="r">
              <a:lnSpc>
                <a:spcPct val="100000"/>
              </a:lnSpc>
            </a:pPr>
            <a:fld id="{9A9EBD9F-046C-4A52-8500-F3D891CA1F49}" type="slidenum">
              <a:rPr lang="ru-RU" sz="1200">
                <a:solidFill>
                  <a:srgbClr val="BCBCBC"/>
                </a:solidFill>
                <a:latin typeface="Book Antiqua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52;&#1086;&#1103;%20&#1056;&#1086;&#1089;&#1089;&#1080;&#1103;\&#1043;&#1080;&#1084;&#1085;%20&#1056;&#1086;&#1089;&#1089;&#1080;&#1080;%20-%20&#1043;&#1048;&#1052;&#1053;%20&#1056;&#1086;&#1089;&#1089;&#1080;&#1081;&#1089;&#1082;&#1086;&#1081;%20&#1060;&#1077;&#1076;&#1077;&#1088;&#1072;&#1094;&#1080;&#1080;!%20%20(audiopoisk.com)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5.png"/><Relationship Id="rId4" Type="http://schemas.openxmlformats.org/officeDocument/2006/relationships/diagramData" Target="../diagrams/data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2;&#1086;&#1103;%20&#1056;&#1086;&#1089;&#1089;&#1080;&#1103;\&#1054;&#1083;&#1077;&#1075;%20&#1043;&#1072;&#1079;&#1084;&#1072;&#1085;&#1086;&#1074;%20-%20&#1052;&#1086;&#1089;&#1082;&#1074;&#1072;.mp3" TargetMode="Externa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H:\&#1052;&#1086;&#1103;%20&#1056;&#1086;&#1089;&#1089;&#1080;&#1103;\&#1052;&#1077;&#1083;&#1086;&#1076;&#1080;&#1103;%20-%20&#1047;&#1072;%20&#1076;&#1091;&#1096;&#1091;%20&#1073;&#1077;&#1088;&#1105;&#1090;%20%20(audiopoisk.com)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jpeg"/><Relationship Id="rId1" Type="http://schemas.openxmlformats.org/officeDocument/2006/relationships/audio" Target="file:///H:\&#1052;&#1086;&#1103;%20&#1056;&#1086;&#1089;&#1089;&#1080;&#1103;\&#1055;&#1077;&#1089;&#1085;&#1080;%20&#1054;&#1088;&#1083;&#1105;&#1085;&#1082;&#1072;%20-%20&#1061;&#1086;&#1093;&#1083;&#1086;&#1084;&#1072;%20(&#1055;&#1077;&#1089;&#1085;&#1103;%20&#1086;%20&#1056;&#1086;&#1089;&#1089;&#1080;&#1080;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5786" y="1071546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священная наша держава!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любимая наша страна!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Могучая воля, великая слава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Твое достоянье на все времена.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  <a:endParaRPr lang="ru-RU" sz="1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южных морей до полярного края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Раскинулись наши леса и поля.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ты на свете! Одна ты такая!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Хранимая Богом родная земля.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000628" y="1071546"/>
            <a:ext cx="4143372" cy="33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Широкий простор для мечты и для жизни,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Грядущие нам открывают года.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силу дает наша верность Отчизне.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было, так есть и так будет всегда!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857488" y="142852"/>
          <a:ext cx="2971800" cy="70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gerb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4214818"/>
            <a:ext cx="3333773" cy="2500330"/>
          </a:xfrm>
          <a:prstGeom prst="rect">
            <a:avLst/>
          </a:prstGeom>
        </p:spPr>
      </p:pic>
      <p:pic>
        <p:nvPicPr>
          <p:cNvPr id="10" name="Гимн России - ГИМН Российской Федерации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64383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2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720" y="214200"/>
            <a:ext cx="4500360" cy="646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57158" y="714356"/>
            <a:ext cx="8572560" cy="2214578"/>
          </a:xfrm>
          <a:prstGeom prst="rect">
            <a:avLst/>
          </a:prstGeom>
        </p:spPr>
        <p:txBody>
          <a:bodyPr lIns="45720" tIns="0" rIns="45720" bIns="0" anchor="b"/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ГЛАВНЫЙ ГОРОД  ГОСУДАРСТВА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7030A0"/>
                </a:solidFill>
                <a:latin typeface="Monotype Corsiva"/>
              </a:rPr>
              <a:t> </a:t>
            </a:r>
            <a:endParaRPr sz="1100" dirty="0"/>
          </a:p>
        </p:txBody>
      </p:sp>
      <p:sp>
        <p:nvSpPr>
          <p:cNvPr id="218" name="TextShape 2"/>
          <p:cNvSpPr txBox="1"/>
          <p:nvPr/>
        </p:nvSpPr>
        <p:spPr>
          <a:xfrm>
            <a:off x="0" y="3071810"/>
            <a:ext cx="4572032" cy="178595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9600" dirty="0" smtClean="0">
                <a:solidFill>
                  <a:srgbClr val="FF0000"/>
                </a:solidFill>
                <a:latin typeface="Monotype Corsiva"/>
              </a:rPr>
              <a:t>Москва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tur-s.ru/img/c/moscow_tour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496"/>
            <a:ext cx="4795972" cy="289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429256" y="5286388"/>
            <a:ext cx="3571900" cy="1143008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142976" y="5286388"/>
            <a:ext cx="4071916" cy="1461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  <a:latin typeface="Book Antiqua"/>
              </a:rPr>
              <a:t>Москва – это Красная площадь.</a:t>
            </a:r>
            <a:endParaRPr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  <a:latin typeface="Book Antiqua"/>
              </a:rPr>
              <a:t>Москва – это башни Кремля.</a:t>
            </a:r>
            <a:endParaRPr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  <a:latin typeface="Book Antiqua"/>
              </a:rPr>
              <a:t>Москва – это сердце России,</a:t>
            </a:r>
            <a:endParaRPr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  <a:latin typeface="Book Antiqua"/>
              </a:rPr>
              <a:t>Которое любит тебя.</a:t>
            </a:r>
            <a:endParaRPr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1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643866" cy="492922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advTm="1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ther_00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781" y="1500174"/>
            <a:ext cx="66736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oscow_00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00175"/>
            <a:ext cx="67151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240" cy="11430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28736"/>
            <a:ext cx="68639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льзователь\Рабочий стол\Россия\россия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11" y="1500174"/>
            <a:ext cx="6763189" cy="4572032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Россия\россия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500174"/>
            <a:ext cx="6763188" cy="4500594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Россия\россия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1500174"/>
            <a:ext cx="6786578" cy="4574104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Россия\моск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1428736"/>
            <a:ext cx="6786578" cy="5154821"/>
          </a:xfrm>
          <a:prstGeom prst="rect">
            <a:avLst/>
          </a:prstGeom>
          <a:noFill/>
        </p:spPr>
      </p:pic>
      <p:pic>
        <p:nvPicPr>
          <p:cNvPr id="11" name="Рисунок 10" descr="mskva[1]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1428736"/>
            <a:ext cx="6786578" cy="4308604"/>
          </a:xfrm>
          <a:prstGeom prst="rect">
            <a:avLst/>
          </a:prstGeom>
        </p:spPr>
      </p:pic>
      <p:pic>
        <p:nvPicPr>
          <p:cNvPr id="12" name="Олег Газманов - Моск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428728" y="5929330"/>
            <a:ext cx="304800" cy="304800"/>
          </a:xfrm>
          <a:prstGeom prst="rect">
            <a:avLst/>
          </a:prstGeom>
        </p:spPr>
      </p:pic>
      <p:sp>
        <p:nvSpPr>
          <p:cNvPr id="13" name="Подзаголовок 12"/>
          <p:cNvSpPr>
            <a:spLocks noGrp="1"/>
          </p:cNvSpPr>
          <p:nvPr>
            <p:ph type="subTitle"/>
          </p:nvPr>
        </p:nvSpPr>
        <p:spPr>
          <a:xfrm>
            <a:off x="571472" y="142852"/>
            <a:ext cx="8229240" cy="7143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54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Город Буй</a:t>
            </a: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9" name="Мелодия - За душу берёт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3357562"/>
            <a:ext cx="304800" cy="304800"/>
          </a:xfrm>
          <a:prstGeom prst="rect">
            <a:avLst/>
          </a:prstGeom>
        </p:spPr>
      </p:pic>
      <p:pic>
        <p:nvPicPr>
          <p:cNvPr id="7170" name="Picture 2" descr="http://gruzdoff.ru/commons/thumb/1/1b/%D0%A6%D0%B5%D0%BD%D1%82%D1%80%D0%B0%D0%BB%D1%8C%D0%BD%D0%B0%D1%8F_%D0%BF%D0%BB%D0%BE%D1%89%D0%B0%D0%B4%D1%8C_%D0%B3%D0%BE%D1%80%D0%BE%D0%B4%D0%B0_%D0%91%D1%83%D0%B9_2013_%D0%B3%D0%BE%D0%B4.jpg/800px-%D0%A6%D0%B5%D0%BD%D1%82%D1%80%D0%B0%D0%BB%D1%8C%D0%BD%D0%B0%D1%8F_%D0%BF%D0%BB%D0%BE%D1%89%D0%B0%D0%B4%D1%8C_%D0%B3%D0%BE%D1%80%D0%BE%D0%B4%D0%B0_%D0%91%D1%83%D0%B9_2013_%D0%B3%D0%BE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5"/>
            <a:ext cx="3786214" cy="2508367"/>
          </a:xfrm>
          <a:prstGeom prst="rect">
            <a:avLst/>
          </a:prstGeom>
          <a:noFill/>
        </p:spPr>
      </p:pic>
      <p:pic>
        <p:nvPicPr>
          <p:cNvPr id="7172" name="Picture 4" descr="http://ia124.mycdn.me/image?t=3&amp;bid=563735243976&amp;id=563735243976&amp;plc=WEB&amp;tkn=*DRLxxnJK_GGLDA7PO77iJ4NdZx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14356"/>
            <a:ext cx="3884206" cy="2571768"/>
          </a:xfrm>
          <a:prstGeom prst="rect">
            <a:avLst/>
          </a:prstGeom>
          <a:noFill/>
        </p:spPr>
      </p:pic>
      <p:pic>
        <p:nvPicPr>
          <p:cNvPr id="7174" name="Picture 6" descr="http://ia124.mycdn.me/image?t=3&amp;bid=534278029256&amp;id=534278029256&amp;plc=WEB&amp;tkn=*hobP5DomlYeJVsqIWmJF6_m9Nw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4099293" cy="2714644"/>
          </a:xfrm>
          <a:prstGeom prst="rect">
            <a:avLst/>
          </a:prstGeom>
          <a:noFill/>
        </p:spPr>
      </p:pic>
      <p:pic>
        <p:nvPicPr>
          <p:cNvPr id="7176" name="Picture 8" descr="http://ia124.mycdn.me/image?t=3&amp;bid=534277973192&amp;id=534277973192&amp;plc=WEB&amp;tkn=*IUau_Vdn4Yd8VSh5wIRSYpoV_p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6190"/>
            <a:ext cx="4286220" cy="2724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643438" y="571480"/>
            <a:ext cx="3786214" cy="65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i="1" dirty="0">
                <a:latin typeface="Lucida Sans"/>
              </a:rPr>
              <a:t>Пословицы </a:t>
            </a:r>
            <a:endParaRPr lang="ru-RU" sz="4100" b="1" i="1" dirty="0" smtClean="0">
              <a:latin typeface="Lucida Sans"/>
            </a:endParaRPr>
          </a:p>
          <a:p>
            <a:pPr algn="ctr">
              <a:lnSpc>
                <a:spcPct val="100000"/>
              </a:lnSpc>
            </a:pPr>
            <a:r>
              <a:rPr lang="ru-RU" sz="4100" b="1" i="1" dirty="0" smtClean="0">
                <a:latin typeface="Lucida Sans"/>
              </a:rPr>
              <a:t>о </a:t>
            </a:r>
            <a:r>
              <a:rPr lang="ru-RU" sz="4100" b="1" i="1" dirty="0">
                <a:latin typeface="Lucida Sans"/>
              </a:rPr>
              <a:t>Родине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642910" y="2857472"/>
            <a:ext cx="8357968" cy="400052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Своя земля и в горести мила.</a:t>
            </a:r>
            <a:endParaRPr sz="360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Всякому мила своя сторона.</a:t>
            </a:r>
            <a:endParaRPr sz="360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Любовь к Родине сильнее смерти.</a:t>
            </a:r>
            <a:endParaRPr sz="360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Родина краше солнца, дороже золота.</a:t>
            </a:r>
            <a:endParaRPr sz="360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Родина – мать умей за неё постоять.</a:t>
            </a:r>
            <a:endParaRPr sz="360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С родной земли умри – не сходи.</a:t>
            </a:r>
            <a:endParaRPr sz="3600"/>
          </a:p>
        </p:txBody>
      </p:sp>
      <p:pic>
        <p:nvPicPr>
          <p:cNvPr id="256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3214710" cy="242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28596" y="214290"/>
            <a:ext cx="8229240" cy="713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dirty="0">
                <a:solidFill>
                  <a:srgbClr val="FFFF00"/>
                </a:solidFill>
                <a:latin typeface="Lucida Sans"/>
              </a:rPr>
              <a:t>Викторина </a:t>
            </a:r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571472" y="1071546"/>
            <a:ext cx="8286530" cy="535776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1.    Как называются жители нашей страны?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Book Antiqua"/>
              </a:rPr>
              <a:t>         </a:t>
            </a:r>
            <a:r>
              <a:rPr lang="ru-RU" sz="2400" dirty="0">
                <a:solidFill>
                  <a:srgbClr val="002060"/>
                </a:solidFill>
                <a:latin typeface="Book Antiqua"/>
              </a:rPr>
              <a:t>а) Марсиане  б) Россияне   в) </a:t>
            </a:r>
            <a:r>
              <a:rPr lang="ru-RU" sz="2400" dirty="0" smtClean="0">
                <a:solidFill>
                  <a:srgbClr val="002060"/>
                </a:solidFill>
                <a:latin typeface="Book Antiqua"/>
              </a:rPr>
              <a:t>Русские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2.    Главный город нашей страны …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C00000"/>
                </a:solidFill>
                <a:latin typeface="Book Antiqua"/>
              </a:rPr>
              <a:t>        а) Ростов  б) Орловский  в) Москва  г) Россия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3.   Какого цвета нет на российском флаге?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Book Antiqua"/>
              </a:rPr>
              <a:t>        </a:t>
            </a:r>
            <a:r>
              <a:rPr lang="ru-RU" sz="2400" dirty="0">
                <a:solidFill>
                  <a:srgbClr val="002060"/>
                </a:solidFill>
                <a:latin typeface="Book Antiqua"/>
              </a:rPr>
              <a:t>а) Синего  б) Белого  в) Зелёного  г)  Красного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4.   Сколько корон имеет орёл на гербе?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Book Antiqua"/>
              </a:rPr>
              <a:t>        </a:t>
            </a:r>
            <a:r>
              <a:rPr lang="ru-RU" sz="2400" dirty="0">
                <a:solidFill>
                  <a:srgbClr val="002060"/>
                </a:solidFill>
                <a:latin typeface="Book Antiqua"/>
              </a:rPr>
              <a:t>а) Одну    б) Две    в) Три    г) Четыре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5.   Кто изображён в центре российского герба?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Book Antiqua"/>
              </a:rPr>
              <a:t>       а) Всадник с копьем               б) Охотник с ружьём 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Book Antiqua"/>
              </a:rPr>
              <a:t>       в) Всадник с ружьём              г) Охотник с копьём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Book Antiqua"/>
              </a:rPr>
              <a:t>6.   К символу государства не относится …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Book Antiqua"/>
              </a:rPr>
              <a:t>       </a:t>
            </a:r>
            <a:r>
              <a:rPr lang="ru-RU" sz="2400" dirty="0">
                <a:solidFill>
                  <a:srgbClr val="002060"/>
                </a:solidFill>
                <a:latin typeface="Book Antiqua"/>
              </a:rPr>
              <a:t>а) Флаг    б) Гимн   в) Герб   г) </a:t>
            </a:r>
            <a:r>
              <a:rPr lang="ru-RU" sz="2400" dirty="0" smtClean="0">
                <a:solidFill>
                  <a:srgbClr val="002060"/>
                </a:solidFill>
                <a:latin typeface="Book Antiqua"/>
              </a:rPr>
              <a:t>Президент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7988" y="2143116"/>
            <a:ext cx="8229600" cy="4138622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zh-CN" b="1" dirty="0" smtClean="0">
                <a:solidFill>
                  <a:srgbClr val="000066"/>
                </a:solidFill>
              </a:rPr>
              <a:t>Стихотворение С.Орлова «Родное».</a:t>
            </a:r>
          </a:p>
          <a:p>
            <a:pPr eaLnBrk="1" hangingPunct="1">
              <a:buFontTx/>
              <a:buNone/>
            </a:pPr>
            <a:r>
              <a:rPr lang="ru-RU" altLang="zh-CN" sz="2800" b="1" dirty="0" smtClean="0">
                <a:solidFill>
                  <a:srgbClr val="000066"/>
                </a:solidFill>
              </a:rPr>
              <a:t>Я узнал, что у меня есть огромная страна.</a:t>
            </a:r>
          </a:p>
          <a:p>
            <a:pPr eaLnBrk="1" hangingPunct="1">
              <a:buFontTx/>
              <a:buNone/>
            </a:pPr>
            <a:r>
              <a:rPr lang="ru-RU" altLang="zh-CN" sz="2800" b="1" dirty="0" smtClean="0">
                <a:solidFill>
                  <a:srgbClr val="000066"/>
                </a:solidFill>
              </a:rPr>
              <a:t>И тропинка, и  лесок, в поле каждый колосок, </a:t>
            </a:r>
          </a:p>
          <a:p>
            <a:pPr eaLnBrk="1" hangingPunct="1">
              <a:buFontTx/>
              <a:buNone/>
            </a:pPr>
            <a:r>
              <a:rPr lang="ru-RU" altLang="zh-CN" sz="2800" b="1" dirty="0" smtClean="0">
                <a:solidFill>
                  <a:srgbClr val="000066"/>
                </a:solidFill>
              </a:rPr>
              <a:t>Речка, небо </a:t>
            </a:r>
            <a:r>
              <a:rPr lang="ru-RU" altLang="zh-CN" sz="2800" b="1" dirty="0" err="1" smtClean="0">
                <a:solidFill>
                  <a:srgbClr val="000066"/>
                </a:solidFill>
              </a:rPr>
              <a:t>голубое</a:t>
            </a:r>
            <a:r>
              <a:rPr lang="ru-RU" altLang="zh-CN" sz="2800" b="1" dirty="0" smtClean="0">
                <a:solidFill>
                  <a:srgbClr val="000066"/>
                </a:solidFill>
              </a:rPr>
              <a:t> - это всё моё родное!</a:t>
            </a:r>
          </a:p>
          <a:p>
            <a:pPr eaLnBrk="1" hangingPunct="1">
              <a:buFontTx/>
              <a:buNone/>
            </a:pPr>
            <a:r>
              <a:rPr lang="ru-RU" altLang="zh-CN" sz="2800" b="1" dirty="0" smtClean="0">
                <a:solidFill>
                  <a:srgbClr val="000066"/>
                </a:solidFill>
              </a:rPr>
              <a:t>Это Родина моя, всех люблю на свете я!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000066"/>
              </a:solidFill>
            </a:endParaRPr>
          </a:p>
        </p:txBody>
      </p:sp>
      <p:pic>
        <p:nvPicPr>
          <p:cNvPr id="14339" name="Picture 22" descr="B_Fly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28801">
            <a:off x="2081213" y="57467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 rot="551848">
            <a:off x="42846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 rot="551848">
            <a:off x="336550" y="261938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 rot="551848">
            <a:off x="3405188" y="871538"/>
            <a:ext cx="1347787" cy="901700"/>
          </a:xfrm>
          <a:prstGeom prst="cloudCallout">
            <a:avLst>
              <a:gd name="adj1" fmla="val 181495"/>
              <a:gd name="adj2" fmla="val -68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pic>
        <p:nvPicPr>
          <p:cNvPr id="96280" name="Picture 24" descr="B_Fly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4" name="Picture 18" descr="b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150" y="5346700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arg-blue-left-t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138" y="963613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9" name="Picture 23" descr="B_Fly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959049">
            <a:off x="7679531" y="3542507"/>
            <a:ext cx="13684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2" name="Picture 26" descr="b1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4125" y="54244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b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088" y="5332413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5" descr="b1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8525" y="558641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12[1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5000636"/>
            <a:ext cx="295695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9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260" name="Рисунок 2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61" name="TextShape 2"/>
          <p:cNvSpPr txBox="1"/>
          <p:nvPr/>
        </p:nvSpPr>
        <p:spPr>
          <a:xfrm>
            <a:off x="0" y="1571760"/>
            <a:ext cx="4357440" cy="713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14240" y="357120"/>
            <a:ext cx="7772040" cy="64260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/>
          </a:p>
        </p:txBody>
      </p:sp>
      <p:pic>
        <p:nvPicPr>
          <p:cNvPr id="168" name="Рисунок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081600" cy="2876040"/>
          </a:xfrm>
          <a:prstGeom prst="rect">
            <a:avLst/>
          </a:prstGeom>
          <a:ln w="9360">
            <a:noFill/>
          </a:ln>
        </p:spPr>
      </p:pic>
      <p:pic>
        <p:nvPicPr>
          <p:cNvPr id="169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920" y="1143000"/>
            <a:ext cx="3138120" cy="2828880"/>
          </a:xfrm>
          <a:prstGeom prst="rect">
            <a:avLst/>
          </a:prstGeom>
          <a:ln w="9360">
            <a:noFill/>
          </a:ln>
        </p:spPr>
      </p:pic>
      <p:pic>
        <p:nvPicPr>
          <p:cNvPr id="170" name="Рисунок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160" y="4000680"/>
            <a:ext cx="2714400" cy="265572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1456560" y="214200"/>
            <a:ext cx="646128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i="1">
                <a:solidFill>
                  <a:srgbClr val="FFFF00"/>
                </a:solidFill>
                <a:latin typeface="Book Antiqua"/>
              </a:rPr>
              <a:t>Мы живём в России</a:t>
            </a:r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Пользователь\Рабочий стол\Россия\русло ре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Россия\россия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240" cy="79686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+mj-lt"/>
              </a:rPr>
              <a:t>Россия</a:t>
            </a:r>
            <a:endParaRPr lang="ru-RU" sz="4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" name="Песни Орлёнка - Хохлома (Песня о Росси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2844" y="5786454"/>
            <a:ext cx="304800" cy="304800"/>
          </a:xfrm>
          <a:prstGeom prst="rect">
            <a:avLst/>
          </a:prstGeom>
        </p:spPr>
      </p:pic>
      <p:sp>
        <p:nvSpPr>
          <p:cNvPr id="18" name="Подзаголовок 17"/>
          <p:cNvSpPr>
            <a:spLocks noGrp="1"/>
          </p:cNvSpPr>
          <p:nvPr>
            <p:ph type="subTitle"/>
          </p:nvPr>
        </p:nvSpPr>
        <p:spPr>
          <a:xfrm>
            <a:off x="1071538" y="6000768"/>
            <a:ext cx="8072462" cy="142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Пользователь\Рабочий стол\Россия\россия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Россия\россия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0"/>
            <a:ext cx="935399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Россия\россия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9358346" cy="6829373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Россия\россия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Россия\россия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Россия\росс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14346" y="-1"/>
            <a:ext cx="9358346" cy="6808407"/>
          </a:xfrm>
          <a:prstGeom prst="rect">
            <a:avLst/>
          </a:prstGeom>
          <a:noFill/>
        </p:spPr>
      </p:pic>
      <p:pic>
        <p:nvPicPr>
          <p:cNvPr id="1037" name="Picture 13" descr="C:\Documents and Settings\Пользователь\Рабочий стол\Россия\россия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85784" y="0"/>
            <a:ext cx="9429784" cy="686811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Россия\русло реки 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85784" y="0"/>
            <a:ext cx="9286940" cy="68580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Россия\россия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84" y="0"/>
            <a:ext cx="9443590" cy="68580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85784" y="0"/>
            <a:ext cx="9430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photo11913371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85784" y="0"/>
            <a:ext cx="9429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8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215040" y="214200"/>
            <a:ext cx="2928600" cy="1082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>
                <a:solidFill>
                  <a:srgbClr val="FFFF00"/>
                </a:solidFill>
                <a:latin typeface="Lucida Sans"/>
              </a:rPr>
              <a:t>Карта России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8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6071760" cy="3315240"/>
          </a:xfrm>
          <a:prstGeom prst="rect">
            <a:avLst/>
          </a:prstGeom>
          <a:ln w="9360">
            <a:noFill/>
          </a:ln>
        </p:spPr>
      </p:pic>
      <p:pic>
        <p:nvPicPr>
          <p:cNvPr id="18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040" y="3357720"/>
            <a:ext cx="6170040" cy="34999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00100" y="214290"/>
            <a:ext cx="7457740" cy="235745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ru-RU" sz="6000" b="1" dirty="0">
                <a:solidFill>
                  <a:srgbClr val="FFFF00"/>
                </a:solidFill>
                <a:latin typeface="Monotype Corsiva"/>
              </a:rPr>
              <a:t>Государственными символами страны являются: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>
              <a:buFont typeface="Wingdings" pitchFamily="2" charset="2"/>
              <a:buChar char="Ø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>
              <a:buFont typeface="Wingdings" pitchFamily="2" charset="2"/>
              <a:buChar char="Ø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6" y="1714488"/>
            <a:ext cx="1928826" cy="214314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256"/>
            <a:ext cx="3214414" cy="2214578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advTm="8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5643720" y="5357880"/>
            <a:ext cx="3928680" cy="1369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У России величавой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На гербе орёл двуглавый,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Чтоб на запад на восток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Он смотреть бы сразу мог.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Сильный, мудрый он и гордый.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Book Antiqua"/>
              </a:rPr>
              <a:t>Он – России дух свободный.</a:t>
            </a:r>
            <a:endParaRPr/>
          </a:p>
        </p:txBody>
      </p:sp>
      <p:pic>
        <p:nvPicPr>
          <p:cNvPr id="196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285840"/>
            <a:ext cx="5031840" cy="6072118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786050" y="214290"/>
            <a:ext cx="3357586" cy="713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dirty="0">
                <a:solidFill>
                  <a:srgbClr val="FFFF00"/>
                </a:solidFill>
                <a:latin typeface="Lucida Sans"/>
              </a:rPr>
              <a:t>Гербы России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9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2642760" cy="2680200"/>
          </a:xfrm>
          <a:prstGeom prst="rect">
            <a:avLst/>
          </a:prstGeom>
          <a:ln w="9360">
            <a:noFill/>
          </a:ln>
        </p:spPr>
      </p:pic>
      <p:pic>
        <p:nvPicPr>
          <p:cNvPr id="200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760" y="214200"/>
            <a:ext cx="2862000" cy="2881800"/>
          </a:xfrm>
          <a:prstGeom prst="rect">
            <a:avLst/>
          </a:prstGeom>
          <a:ln w="9360">
            <a:noFill/>
          </a:ln>
        </p:spPr>
      </p:pic>
      <p:pic>
        <p:nvPicPr>
          <p:cNvPr id="201" name="Рисунок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2999880" cy="3084480"/>
          </a:xfrm>
          <a:prstGeom prst="rect">
            <a:avLst/>
          </a:prstGeom>
          <a:ln w="9360">
            <a:noFill/>
          </a:ln>
        </p:spPr>
      </p:pic>
      <p:pic>
        <p:nvPicPr>
          <p:cNvPr id="202" name="Рисунок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120" y="3571920"/>
            <a:ext cx="2857320" cy="302148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6116" y="1857364"/>
            <a:ext cx="2714400" cy="3186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28760" y="-14292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>
                <a:solidFill>
                  <a:srgbClr val="FFFF00"/>
                </a:solidFill>
                <a:latin typeface="Lucida Sans"/>
              </a:rPr>
              <a:t>Флаг России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4286248" y="928670"/>
            <a:ext cx="4857752" cy="300039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dirty="0">
                <a:solidFill>
                  <a:srgbClr val="FFFFFF"/>
                </a:solidFill>
                <a:latin typeface="Book Antiqua"/>
              </a:rPr>
              <a:t>    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Современный флаг России </a:t>
            </a:r>
            <a:r>
              <a:rPr lang="ru-RU" sz="2000" dirty="0" smtClean="0">
                <a:solidFill>
                  <a:srgbClr val="FFFFFF"/>
                </a:solidFill>
                <a:latin typeface="Book Antiqua"/>
              </a:rPr>
              <a:t>–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FFFF"/>
                </a:solidFill>
                <a:latin typeface="Book Antiqua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бело-сине-красное полотнище. </a:t>
            </a:r>
            <a:endParaRPr lang="ru-RU" sz="2000" dirty="0" smtClean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FFFF"/>
                </a:solidFill>
                <a:latin typeface="Book Antiqua"/>
              </a:rPr>
              <a:t>Россия 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вступила в XXI век с этим флагом по решению Государственной думы и президента РФ. </a:t>
            </a:r>
            <a:endParaRPr lang="ru-RU" sz="2000" dirty="0" smtClean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Book Antiqua"/>
              </a:rPr>
              <a:t>Белый </a:t>
            </a:r>
            <a:r>
              <a:rPr lang="ru-RU" sz="2000" b="1" dirty="0">
                <a:solidFill>
                  <a:srgbClr val="FFFFFF"/>
                </a:solidFill>
                <a:latin typeface="Book Antiqua"/>
              </a:rPr>
              <a:t>цвет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– мир, чистота; </a:t>
            </a:r>
            <a:endParaRPr lang="ru-RU" sz="2000" dirty="0" smtClean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Book Antiqua"/>
              </a:rPr>
              <a:t>синий</a:t>
            </a:r>
            <a:r>
              <a:rPr lang="ru-RU" sz="2000" dirty="0" smtClean="0">
                <a:solidFill>
                  <a:srgbClr val="FFFFFF"/>
                </a:solidFill>
                <a:latin typeface="Book Antiqua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– небо,  верность, правда; </a:t>
            </a:r>
            <a:endParaRPr lang="ru-RU" sz="2000" dirty="0" smtClean="0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Book Antiqua"/>
              </a:rPr>
              <a:t>красный</a:t>
            </a:r>
            <a:r>
              <a:rPr lang="ru-RU" sz="2000" dirty="0" smtClean="0">
                <a:solidFill>
                  <a:srgbClr val="FFFFFF"/>
                </a:solidFill>
                <a:latin typeface="Book Antiqua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Book Antiqua"/>
              </a:rPr>
              <a:t>– огонь, отвага.</a:t>
            </a:r>
            <a:endParaRPr sz="2000"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6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500280" cy="350028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3042" y="4357694"/>
            <a:ext cx="3714480" cy="2314800"/>
          </a:xfrm>
          <a:prstGeom prst="rect">
            <a:avLst/>
          </a:prstGeom>
          <a:ln w="9360">
            <a:noFill/>
          </a:ln>
        </p:spPr>
      </p:pic>
      <p:sp>
        <p:nvSpPr>
          <p:cNvPr id="208" name="CustomShape 3"/>
          <p:cNvSpPr/>
          <p:nvPr/>
        </p:nvSpPr>
        <p:spPr>
          <a:xfrm>
            <a:off x="6000840" y="5072040"/>
            <a:ext cx="278568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 Antiqua"/>
              </a:rPr>
              <a:t>Белый цвет – берёзка.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 Antiqua"/>
              </a:rPr>
              <a:t>Синий - неба цвет.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 Antiqua"/>
              </a:rPr>
              <a:t>Красная полоска-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 Antiqua"/>
              </a:rPr>
              <a:t>Солнечный рассвет.</a:t>
            </a:r>
            <a:endParaRPr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500040" y="0"/>
            <a:ext cx="8229240" cy="928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>
                <a:solidFill>
                  <a:srgbClr val="FFFF00"/>
                </a:solidFill>
                <a:latin typeface="Lucida Sans"/>
              </a:rPr>
              <a:t>Флаги России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211" name="Рисунок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3929400" cy="2571480"/>
          </a:xfrm>
          <a:prstGeom prst="rect">
            <a:avLst/>
          </a:prstGeom>
          <a:ln w="9360">
            <a:noFill/>
          </a:ln>
        </p:spPr>
      </p:pic>
      <p:pic>
        <p:nvPicPr>
          <p:cNvPr id="212" name="Рисунок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920" y="3571920"/>
            <a:ext cx="4000320" cy="2793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527</Words>
  <Application>Microsoft Office PowerPoint</Application>
  <PresentationFormat>Экран (4:3)</PresentationFormat>
  <Paragraphs>94</Paragraphs>
  <Slides>19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Слайд 1</vt:lpstr>
      <vt:lpstr>Слайд 2</vt:lpstr>
      <vt:lpstr>Россия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Москва</vt:lpstr>
      <vt:lpstr>Город Буй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Lenovo</cp:lastModifiedBy>
  <cp:revision>39</cp:revision>
  <dcterms:modified xsi:type="dcterms:W3CDTF">2016-02-04T13:38:51Z</dcterms:modified>
</cp:coreProperties>
</file>