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39"/>
  </p:notesMasterIdLst>
  <p:sldIdLst>
    <p:sldId id="256" r:id="rId5"/>
    <p:sldId id="257" r:id="rId6"/>
    <p:sldId id="258" r:id="rId7"/>
    <p:sldId id="259" r:id="rId8"/>
    <p:sldId id="260" r:id="rId9"/>
    <p:sldId id="261" r:id="rId10"/>
    <p:sldId id="295" r:id="rId11"/>
    <p:sldId id="262" r:id="rId12"/>
    <p:sldId id="313" r:id="rId13"/>
    <p:sldId id="265" r:id="rId14"/>
    <p:sldId id="269" r:id="rId15"/>
    <p:sldId id="301" r:id="rId16"/>
    <p:sldId id="296" r:id="rId17"/>
    <p:sldId id="297" r:id="rId18"/>
    <p:sldId id="271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323" r:id="rId29"/>
    <p:sldId id="324" r:id="rId30"/>
    <p:sldId id="278" r:id="rId31"/>
    <p:sldId id="305" r:id="rId32"/>
    <p:sldId id="308" r:id="rId33"/>
    <p:sldId id="309" r:id="rId34"/>
    <p:sldId id="310" r:id="rId35"/>
    <p:sldId id="289" r:id="rId36"/>
    <p:sldId id="302" r:id="rId37"/>
    <p:sldId id="304" r:id="rId38"/>
  </p:sldIdLst>
  <p:sldSz cx="9144000" cy="6858000" type="screen4x3"/>
  <p:notesSz cx="6796088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1314" y="-8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20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20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20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21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2682E07-5D27-4D6A-9FAF-0D9031CCBE98}" type="slidenum">
              <a:rPr lang="ru-RU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308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CustomShape 1"/>
          <p:cNvSpPr/>
          <p:nvPr/>
        </p:nvSpPr>
        <p:spPr>
          <a:xfrm>
            <a:off x="3849840" y="9379080"/>
            <a:ext cx="2937600" cy="48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BABC486-3F42-4DF8-BE87-D3B6E07730B9}" type="slidenum">
              <a:rPr lang="ru-RU" sz="1200" strike="noStrike">
                <a:solidFill>
                  <a:srgbClr val="000000"/>
                </a:solidFill>
                <a:latin typeface="Times New Roman"/>
                <a:ea typeface="Microsoft YaHei"/>
              </a:rPr>
              <a:t>1</a:t>
            </a:fld>
            <a:endParaRPr/>
          </a:p>
        </p:txBody>
      </p:sp>
      <p:sp>
        <p:nvSpPr>
          <p:cNvPr id="342" name="CustomShape 2"/>
          <p:cNvSpPr/>
          <p:nvPr/>
        </p:nvSpPr>
        <p:spPr>
          <a:xfrm>
            <a:off x="679320" y="4689360"/>
            <a:ext cx="5438160" cy="4444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07988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3849840" y="9379080"/>
            <a:ext cx="2937600" cy="48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991A84C-796B-4205-BC44-EE17A70048F3}" type="slidenum">
              <a:rPr lang="ru-RU" sz="1200" strike="noStrike">
                <a:solidFill>
                  <a:srgbClr val="000000"/>
                </a:solidFill>
                <a:latin typeface="Times New Roman"/>
                <a:ea typeface="Microsoft YaHei"/>
              </a:rPr>
              <a:t>34</a:t>
            </a:fld>
            <a:endParaRPr/>
          </a:p>
        </p:txBody>
      </p:sp>
      <p:sp>
        <p:nvSpPr>
          <p:cNvPr id="348" name="CustomShape 2"/>
          <p:cNvSpPr/>
          <p:nvPr/>
        </p:nvSpPr>
        <p:spPr>
          <a:xfrm>
            <a:off x="679320" y="4689360"/>
            <a:ext cx="5438160" cy="4444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173513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1" name="Рисунок 40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  <p:pic>
        <p:nvPicPr>
          <p:cNvPr id="42" name="Рисунок 41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1" name="Рисунок 80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  <p:pic>
        <p:nvPicPr>
          <p:cNvPr id="82" name="Рисунок 81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21" name="Рисунок 120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  <p:pic>
        <p:nvPicPr>
          <p:cNvPr id="122" name="Рисунок 121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61" name="Рисунок 160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  <p:pic>
        <p:nvPicPr>
          <p:cNvPr id="162" name="Рисунок 161"/>
          <p:cNvPicPr/>
          <p:nvPr/>
        </p:nvPicPr>
        <p:blipFill>
          <a:blip r:embed="rId2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/>
          <p:nvPr/>
        </p:nvPicPr>
        <p:blipFill>
          <a:blip r:embed="rId15"/>
          <a:stretch/>
        </p:blipFill>
        <p:spPr>
          <a:xfrm>
            <a:off x="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10" name="Picture 2"/>
          <p:cNvPicPr/>
          <p:nvPr/>
        </p:nvPicPr>
        <p:blipFill>
          <a:blip r:embed="rId16"/>
          <a:stretch/>
        </p:blipFill>
        <p:spPr>
          <a:xfrm>
            <a:off x="7308720" y="6453360"/>
            <a:ext cx="1612080" cy="215280"/>
          </a:xfrm>
          <a:prstGeom prst="rect">
            <a:avLst/>
          </a:prstGeom>
          <a:ln w="9360">
            <a:noFill/>
          </a:ln>
        </p:spPr>
      </p:pic>
      <p:pic>
        <p:nvPicPr>
          <p:cNvPr id="2" name="Picture 3"/>
          <p:cNvPicPr/>
          <p:nvPr/>
        </p:nvPicPr>
        <p:blipFill>
          <a:blip r:embed="rId15"/>
          <a:stretch/>
        </p:blipFill>
        <p:spPr>
          <a:xfrm>
            <a:off x="5256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3" name="Picture 4"/>
          <p:cNvPicPr/>
          <p:nvPr/>
        </p:nvPicPr>
        <p:blipFill>
          <a:blip r:embed="rId15"/>
          <a:stretch/>
        </p:blipFill>
        <p:spPr>
          <a:xfrm>
            <a:off x="5256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4" name="Picture 5"/>
          <p:cNvPicPr/>
          <p:nvPr/>
        </p:nvPicPr>
        <p:blipFill>
          <a:blip r:embed="rId16"/>
          <a:stretch/>
        </p:blipFill>
        <p:spPr>
          <a:xfrm>
            <a:off x="7308720" y="6453360"/>
            <a:ext cx="1612080" cy="21528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6"/>
          <p:cNvPicPr/>
          <p:nvPr/>
        </p:nvPicPr>
        <p:blipFill>
          <a:blip r:embed="rId17"/>
          <a:stretch/>
        </p:blipFill>
        <p:spPr>
          <a:xfrm>
            <a:off x="1042920" y="189000"/>
            <a:ext cx="8028720" cy="791280"/>
          </a:xfrm>
          <a:prstGeom prst="rect">
            <a:avLst/>
          </a:prstGeom>
          <a:ln w="9360">
            <a:noFill/>
          </a:ln>
        </p:spPr>
      </p:pic>
      <p:sp>
        <p:nvSpPr>
          <p:cNvPr id="6" name="CustomShape 1"/>
          <p:cNvSpPr/>
          <p:nvPr/>
        </p:nvSpPr>
        <p:spPr>
          <a:xfrm>
            <a:off x="3124080" y="6245280"/>
            <a:ext cx="2894760" cy="475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3124080" y="6245280"/>
            <a:ext cx="2894760" cy="475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4" name="Picture 5"/>
          <p:cNvPicPr/>
          <p:nvPr/>
        </p:nvPicPr>
        <p:blipFill>
          <a:blip r:embed="rId15"/>
          <a:stretch/>
        </p:blipFill>
        <p:spPr>
          <a:xfrm>
            <a:off x="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45" name="Picture 6"/>
          <p:cNvPicPr/>
          <p:nvPr/>
        </p:nvPicPr>
        <p:blipFill>
          <a:blip r:embed="rId16"/>
          <a:stretch/>
        </p:blipFill>
        <p:spPr>
          <a:xfrm>
            <a:off x="7308720" y="6453360"/>
            <a:ext cx="1612080" cy="215280"/>
          </a:xfrm>
          <a:prstGeom prst="rect">
            <a:avLst/>
          </a:prstGeom>
          <a:ln w="9360">
            <a:noFill/>
          </a:ln>
        </p:spPr>
      </p:pic>
      <p:pic>
        <p:nvPicPr>
          <p:cNvPr id="46" name="Picture 7"/>
          <p:cNvPicPr/>
          <p:nvPr/>
        </p:nvPicPr>
        <p:blipFill>
          <a:blip r:embed="rId15"/>
          <a:stretch/>
        </p:blipFill>
        <p:spPr>
          <a:xfrm>
            <a:off x="52560" y="189000"/>
            <a:ext cx="990000" cy="1231200"/>
          </a:xfrm>
          <a:prstGeom prst="rect">
            <a:avLst/>
          </a:prstGeom>
          <a:ln w="9360">
            <a:noFill/>
          </a:ln>
        </p:spPr>
      </p:pic>
      <p:sp>
        <p:nvSpPr>
          <p:cNvPr id="47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3124080" y="6245280"/>
            <a:ext cx="2894760" cy="475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84" name="Picture 5"/>
          <p:cNvPicPr/>
          <p:nvPr/>
        </p:nvPicPr>
        <p:blipFill>
          <a:blip r:embed="rId15"/>
          <a:stretch/>
        </p:blipFill>
        <p:spPr>
          <a:xfrm>
            <a:off x="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85" name="Picture 6"/>
          <p:cNvPicPr/>
          <p:nvPr/>
        </p:nvPicPr>
        <p:blipFill>
          <a:blip r:embed="rId16"/>
          <a:stretch/>
        </p:blipFill>
        <p:spPr>
          <a:xfrm>
            <a:off x="7308720" y="6453360"/>
            <a:ext cx="1612080" cy="215280"/>
          </a:xfrm>
          <a:prstGeom prst="rect">
            <a:avLst/>
          </a:prstGeom>
          <a:ln w="9360">
            <a:noFill/>
          </a:ln>
        </p:spPr>
      </p:pic>
      <p:pic>
        <p:nvPicPr>
          <p:cNvPr id="86" name="Picture 7"/>
          <p:cNvPicPr/>
          <p:nvPr/>
        </p:nvPicPr>
        <p:blipFill>
          <a:blip r:embed="rId15"/>
          <a:stretch/>
        </p:blipFill>
        <p:spPr>
          <a:xfrm>
            <a:off x="52560" y="189000"/>
            <a:ext cx="990000" cy="1231200"/>
          </a:xfrm>
          <a:prstGeom prst="rect">
            <a:avLst/>
          </a:prstGeom>
          <a:ln w="9360">
            <a:noFill/>
          </a:ln>
        </p:spPr>
      </p:pic>
      <p:sp>
        <p:nvSpPr>
          <p:cNvPr id="87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3124080" y="6245280"/>
            <a:ext cx="2894760" cy="475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4" name="Picture 5"/>
          <p:cNvPicPr/>
          <p:nvPr/>
        </p:nvPicPr>
        <p:blipFill>
          <a:blip r:embed="rId15"/>
          <a:stretch/>
        </p:blipFill>
        <p:spPr>
          <a:xfrm>
            <a:off x="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125" name="Picture 6"/>
          <p:cNvPicPr/>
          <p:nvPr/>
        </p:nvPicPr>
        <p:blipFill>
          <a:blip r:embed="rId16"/>
          <a:stretch/>
        </p:blipFill>
        <p:spPr>
          <a:xfrm>
            <a:off x="7308720" y="6453360"/>
            <a:ext cx="1612080" cy="215280"/>
          </a:xfrm>
          <a:prstGeom prst="rect">
            <a:avLst/>
          </a:prstGeom>
          <a:ln w="9360">
            <a:noFill/>
          </a:ln>
        </p:spPr>
      </p:pic>
      <p:pic>
        <p:nvPicPr>
          <p:cNvPr id="126" name="Picture 7"/>
          <p:cNvPicPr/>
          <p:nvPr/>
        </p:nvPicPr>
        <p:blipFill>
          <a:blip r:embed="rId15"/>
          <a:stretch/>
        </p:blipFill>
        <p:spPr>
          <a:xfrm>
            <a:off x="52560" y="189000"/>
            <a:ext cx="990000" cy="1231200"/>
          </a:xfrm>
          <a:prstGeom prst="rect">
            <a:avLst/>
          </a:prstGeom>
          <a:ln w="9360">
            <a:noFill/>
          </a:ln>
        </p:spPr>
      </p:pic>
      <p:sp>
        <p:nvSpPr>
          <p:cNvPr id="127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380880" y="3886200"/>
            <a:ext cx="8533800" cy="366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179280" y="1773360"/>
            <a:ext cx="8663760" cy="312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endParaRPr dirty="0"/>
          </a:p>
          <a:p>
            <a:endParaRPr dirty="0"/>
          </a:p>
          <a:p>
            <a:pPr algn="ctr"/>
            <a:r>
              <a:rPr lang="ru-RU" sz="3200" b="1" strike="noStrike" dirty="0">
                <a:solidFill>
                  <a:srgbClr val="00664D"/>
                </a:solidFill>
                <a:latin typeface="Arial Black"/>
                <a:ea typeface="Microsoft YaHei"/>
              </a:rPr>
              <a:t>Основные результаты ЕГЭ-2017 </a:t>
            </a:r>
            <a:endParaRPr dirty="0"/>
          </a:p>
          <a:p>
            <a:pPr algn="ctr">
              <a:lnSpc>
                <a:spcPct val="115000"/>
              </a:lnSpc>
            </a:pPr>
            <a:r>
              <a:rPr lang="ru-RU" sz="3200" b="1" strike="noStrike" dirty="0">
                <a:solidFill>
                  <a:srgbClr val="00664D"/>
                </a:solidFill>
                <a:latin typeface="Arial Black"/>
                <a:ea typeface="Microsoft YaHei"/>
              </a:rPr>
              <a:t>по физике.  </a:t>
            </a:r>
            <a:r>
              <a:rPr lang="ru-RU" sz="3200" b="1" dirty="0" smtClean="0">
                <a:solidFill>
                  <a:srgbClr val="00664D"/>
                </a:solidFill>
                <a:latin typeface="Arial Black"/>
                <a:ea typeface="Microsoft YaHei"/>
              </a:rPr>
              <a:t>С</a:t>
            </a:r>
            <a:r>
              <a:rPr lang="ru-RU" sz="3200" b="1" strike="noStrike" dirty="0" smtClean="0">
                <a:solidFill>
                  <a:srgbClr val="00664D"/>
                </a:solidFill>
                <a:latin typeface="Arial Black"/>
                <a:ea typeface="Microsoft YaHei"/>
              </a:rPr>
              <a:t>труктура </a:t>
            </a:r>
            <a:r>
              <a:rPr lang="ru-RU" sz="3200" b="1" strike="noStrike" dirty="0">
                <a:solidFill>
                  <a:srgbClr val="00664D"/>
                </a:solidFill>
                <a:latin typeface="Arial Black"/>
                <a:ea typeface="Microsoft YaHei"/>
              </a:rPr>
              <a:t>и содержания КИМ ЕГЭ по физике </a:t>
            </a:r>
            <a:endParaRPr dirty="0"/>
          </a:p>
          <a:p>
            <a:pPr algn="ctr">
              <a:lnSpc>
                <a:spcPct val="115000"/>
              </a:lnSpc>
            </a:pPr>
            <a:r>
              <a:rPr lang="ru-RU" sz="3200" b="1" strike="noStrike" dirty="0">
                <a:solidFill>
                  <a:srgbClr val="00664D"/>
                </a:solidFill>
                <a:latin typeface="Arial Black"/>
                <a:ea typeface="Microsoft YaHei"/>
              </a:rPr>
              <a:t>в 2018 году </a:t>
            </a:r>
            <a:endParaRPr dirty="0"/>
          </a:p>
          <a:p>
            <a:pPr>
              <a:lnSpc>
                <a:spcPct val="115000"/>
              </a:lnSpc>
            </a:pPr>
            <a:endParaRPr dirty="0"/>
          </a:p>
          <a:p>
            <a:pPr>
              <a:lnSpc>
                <a:spcPct val="115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457200" y="116640"/>
            <a:ext cx="8228880" cy="852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4000" b="1" strike="noStrike" dirty="0">
                <a:solidFill>
                  <a:schemeClr val="bg1"/>
                </a:solidFill>
                <a:latin typeface="Arial"/>
                <a:ea typeface="Microsoft YaHei"/>
              </a:rPr>
              <a:t>Решение задач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/>
        </p:blipFill>
        <p:spPr>
          <a:xfrm>
            <a:off x="1169390" y="1322695"/>
            <a:ext cx="7229022" cy="14767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/>
          <p:nvPr/>
        </p:nvPicPr>
        <p:blipFill>
          <a:blip r:embed="rId3"/>
          <a:stretch/>
        </p:blipFill>
        <p:spPr>
          <a:xfrm>
            <a:off x="1169390" y="3153405"/>
            <a:ext cx="7229022" cy="13904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4"/>
          <p:cNvPicPr/>
          <p:nvPr/>
        </p:nvPicPr>
        <p:blipFill>
          <a:blip r:embed="rId4"/>
          <a:stretch/>
        </p:blipFill>
        <p:spPr>
          <a:xfrm>
            <a:off x="1169390" y="5273031"/>
            <a:ext cx="7229022" cy="1254378"/>
          </a:xfrm>
          <a:prstGeom prst="rect">
            <a:avLst/>
          </a:prstGeom>
          <a:ln w="9360">
            <a:solidFill>
              <a:schemeClr val="tx1"/>
            </a:solidFill>
            <a:miter/>
          </a:ln>
        </p:spPr>
      </p:pic>
      <p:sp>
        <p:nvSpPr>
          <p:cNvPr id="2" name="Прямоугольник 1"/>
          <p:cNvSpPr/>
          <p:nvPr/>
        </p:nvSpPr>
        <p:spPr>
          <a:xfrm>
            <a:off x="1087615" y="4897798"/>
            <a:ext cx="73925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b="1" dirty="0">
                <a:solidFill>
                  <a:srgbClr val="000000"/>
                </a:solidFill>
                <a:ea typeface="Microsoft YaHei"/>
              </a:rPr>
              <a:t>1 балл – 16%,  2 балла – 8%,    3 балла – 12%.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1294228" y="332640"/>
            <a:ext cx="7430012" cy="577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dirty="0">
                <a:solidFill>
                  <a:schemeClr val="bg1"/>
                </a:solidFill>
                <a:latin typeface="Arial"/>
                <a:ea typeface="Microsoft YaHei"/>
              </a:rPr>
              <a:t>Результаты по группам подготовки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2"/>
          <a:stretch/>
        </p:blipFill>
        <p:spPr>
          <a:xfrm>
            <a:off x="185011" y="1477231"/>
            <a:ext cx="5435835" cy="28837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Рисунок 10"/>
          <p:cNvPicPr/>
          <p:nvPr/>
        </p:nvPicPr>
        <p:blipFill>
          <a:blip r:embed="rId3"/>
          <a:stretch/>
        </p:blipFill>
        <p:spPr>
          <a:xfrm>
            <a:off x="3603461" y="3846738"/>
            <a:ext cx="5435835" cy="30112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634621" y="3005184"/>
            <a:ext cx="8229240" cy="125028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труктура и 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содержания КИМ ЕГЭ 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по 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физике в 2018 г.</a:t>
            </a:r>
            <a:endParaRPr lang="ru-RU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180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CustomShape 1"/>
          <p:cNvSpPr/>
          <p:nvPr/>
        </p:nvSpPr>
        <p:spPr>
          <a:xfrm>
            <a:off x="1187640" y="260640"/>
            <a:ext cx="7356600" cy="1134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2800" b="1" strike="noStrike">
                <a:solidFill>
                  <a:srgbClr val="FFFFFF"/>
                </a:solidFill>
                <a:latin typeface="Arial"/>
                <a:ea typeface="Microsoft YaHei"/>
              </a:rPr>
              <a:t>Общие подходы к отбору содержания и структуры КИМ ЕГЭ по физике</a:t>
            </a:r>
            <a:endParaRPr/>
          </a:p>
        </p:txBody>
      </p:sp>
      <p:sp>
        <p:nvSpPr>
          <p:cNvPr id="292" name="CustomShape 2"/>
          <p:cNvSpPr/>
          <p:nvPr/>
        </p:nvSpPr>
        <p:spPr>
          <a:xfrm>
            <a:off x="457200" y="1556640"/>
            <a:ext cx="7993800" cy="4823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42900" indent="-342900"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Содержание экзаменационной работы определяется ФК ГОС:</a:t>
            </a:r>
            <a:endParaRPr sz="2000" dirty="0"/>
          </a:p>
          <a:p>
            <a:pPr lvl="1" algn="just">
              <a:lnSpc>
                <a:spcPct val="100000"/>
              </a:lnSpc>
              <a:spcBef>
                <a:spcPts val="600"/>
              </a:spcBef>
              <a:buFont typeface="Wingdings" charset="2"/>
              <a:buChar char="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Вся экзаменационная работа  соответствует стандарту </a:t>
            </a:r>
            <a:r>
              <a:rPr lang="ru-RU" sz="2000" b="1" strike="noStrike" dirty="0">
                <a:solidFill>
                  <a:srgbClr val="000000"/>
                </a:solidFill>
                <a:latin typeface="Arial"/>
                <a:ea typeface="Microsoft YaHei"/>
              </a:rPr>
              <a:t>профильного уровня</a:t>
            </a:r>
            <a:endParaRPr sz="2000" b="1" dirty="0"/>
          </a:p>
          <a:p>
            <a:pPr lvl="1" algn="just">
              <a:lnSpc>
                <a:spcPct val="100000"/>
              </a:lnSpc>
              <a:spcBef>
                <a:spcPts val="600"/>
              </a:spcBef>
              <a:buFont typeface="Wingdings" charset="2"/>
              <a:buChar char="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Минимальная граница соответствует стандарту базового уровня</a:t>
            </a:r>
            <a:endParaRPr sz="2000" dirty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000" strike="noStrike" dirty="0">
                <a:solidFill>
                  <a:srgbClr val="003326"/>
                </a:solidFill>
                <a:latin typeface="Arial"/>
                <a:ea typeface="Microsoft YaHei"/>
              </a:rPr>
              <a:t>Дифференциация выпускников по уровню учебной подготовки по физике (как основное назначение КИМ  ЕГЭ)</a:t>
            </a:r>
            <a:endParaRPr sz="2000" dirty="0"/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000" strike="noStrike" dirty="0">
                <a:solidFill>
                  <a:srgbClr val="003326"/>
                </a:solidFill>
                <a:latin typeface="Arial"/>
                <a:ea typeface="Microsoft YaHei"/>
              </a:rPr>
              <a:t>Объективность  результатов (процедура  экзамена, компьютерная проверка и проверка специально подготовленными экспертами по единым критериям)</a:t>
            </a:r>
            <a:endParaRPr sz="2000" dirty="0"/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000" strike="noStrike" dirty="0">
                <a:solidFill>
                  <a:srgbClr val="003326"/>
                </a:solidFill>
                <a:latin typeface="Arial"/>
                <a:ea typeface="Microsoft YaHei"/>
              </a:rPr>
              <a:t>Учет технологических рамок процедуры (бланковая технология определяет расположение заданий с учетом их формы)</a:t>
            </a:r>
            <a:endParaRPr sz="2000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0301723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1187640" y="260640"/>
            <a:ext cx="7356600" cy="1134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2800" b="1" strike="noStrike">
                <a:solidFill>
                  <a:srgbClr val="FFFFFF"/>
                </a:solidFill>
                <a:latin typeface="Arial"/>
                <a:ea typeface="Microsoft YaHei"/>
              </a:rPr>
              <a:t>Общие подходы к отбору содержания и структуры КИМ ЕГЭ по физике</a:t>
            </a:r>
            <a:endParaRPr/>
          </a:p>
        </p:txBody>
      </p:sp>
      <p:sp>
        <p:nvSpPr>
          <p:cNvPr id="294" name="CustomShape 2"/>
          <p:cNvSpPr/>
          <p:nvPr/>
        </p:nvSpPr>
        <p:spPr>
          <a:xfrm>
            <a:off x="467640" y="1617784"/>
            <a:ext cx="7993800" cy="509549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400" strike="noStrike" dirty="0">
                <a:solidFill>
                  <a:srgbClr val="000000"/>
                </a:solidFill>
                <a:latin typeface="Arial"/>
                <a:ea typeface="Microsoft YaHei"/>
              </a:rPr>
              <a:t>Проверка </a:t>
            </a:r>
            <a:r>
              <a:rPr lang="ru-RU" sz="2400" strike="noStrike" dirty="0" smtClean="0">
                <a:solidFill>
                  <a:srgbClr val="000000"/>
                </a:solidFill>
                <a:latin typeface="Arial"/>
                <a:ea typeface="Microsoft YaHei"/>
              </a:rPr>
              <a:t>содержания:</a:t>
            </a:r>
            <a:endParaRPr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charset="2"/>
              <a:buChar char="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содержатся задания по всем разделам школьного курса физики</a:t>
            </a:r>
            <a:endParaRPr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charset="2"/>
              <a:buChar char="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по каждому разделу представлены задания разных уровней сложности (Б, П, В)</a:t>
            </a:r>
            <a:endParaRPr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charset="2"/>
              <a:buChar char="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количество заданий по разделу пропорционально учебному времени на изучение  данного раздела</a:t>
            </a:r>
            <a:endParaRPr dirty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400" strike="noStrike" dirty="0">
                <a:solidFill>
                  <a:srgbClr val="000000"/>
                </a:solidFill>
                <a:latin typeface="Arial"/>
                <a:ea typeface="Microsoft YaHei"/>
              </a:rPr>
              <a:t>Проверка разных видов деятельности:</a:t>
            </a:r>
            <a:endParaRPr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charset="2"/>
              <a:buChar char="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Владение понятийным аппаратом (явления, понятия, величины, законы)</a:t>
            </a:r>
            <a:endParaRPr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charset="2"/>
              <a:buChar char="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Методологические умения</a:t>
            </a:r>
            <a:endParaRPr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charset="2"/>
              <a:buChar char="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Объяснение физических явлений и процессов</a:t>
            </a:r>
            <a:endParaRPr dirty="0"/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charset="2"/>
              <a:buChar char="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Решение задач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2474847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/>
          <p:nvPr/>
        </p:nvSpPr>
        <p:spPr>
          <a:xfrm>
            <a:off x="1167618" y="422806"/>
            <a:ext cx="7518462" cy="708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Arial"/>
                <a:ea typeface="Microsoft YaHei"/>
              </a:rPr>
              <a:t>Проект с</a:t>
            </a:r>
            <a:r>
              <a:rPr lang="ru-RU" sz="3200" b="1" strike="noStrike" dirty="0" smtClean="0">
                <a:solidFill>
                  <a:schemeClr val="bg1"/>
                </a:solidFill>
                <a:latin typeface="Arial"/>
                <a:ea typeface="Microsoft YaHei"/>
              </a:rPr>
              <a:t>труктуры </a:t>
            </a:r>
            <a:r>
              <a:rPr lang="ru-RU" sz="3200" b="1" strike="noStrike" dirty="0">
                <a:solidFill>
                  <a:schemeClr val="bg1"/>
                </a:solidFill>
                <a:latin typeface="Arial"/>
                <a:ea typeface="Microsoft YaHei"/>
              </a:rPr>
              <a:t>КИМ ЕГЭ в 2018 г. </a:t>
            </a:r>
            <a:endParaRPr sz="3200" dirty="0">
              <a:solidFill>
                <a:schemeClr val="bg1"/>
              </a:solidFill>
            </a:endParaRPr>
          </a:p>
        </p:txBody>
      </p:sp>
      <p:sp>
        <p:nvSpPr>
          <p:cNvPr id="270" name="CustomShape 2"/>
          <p:cNvSpPr/>
          <p:nvPr/>
        </p:nvSpPr>
        <p:spPr>
          <a:xfrm>
            <a:off x="457200" y="1702190"/>
            <a:ext cx="8228880" cy="4621569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rgbClr val="000000"/>
                </a:solidFill>
                <a:ea typeface="Microsoft YaHei"/>
              </a:rPr>
              <a:t>Общее число заданий -32</a:t>
            </a:r>
            <a:endParaRPr lang="ru-RU" sz="2400" dirty="0" smtClean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0000"/>
                </a:solidFill>
                <a:ea typeface="Microsoft YaHei"/>
              </a:rPr>
              <a:t>Часть 1</a:t>
            </a:r>
            <a:r>
              <a:rPr lang="ru-RU" sz="2400" dirty="0" smtClean="0">
                <a:solidFill>
                  <a:srgbClr val="000000"/>
                </a:solidFill>
                <a:ea typeface="Microsoft YaHei"/>
              </a:rPr>
              <a:t> – 24 задания</a:t>
            </a:r>
            <a:endParaRPr lang="ru-RU" sz="2400" dirty="0" smtClean="0"/>
          </a:p>
          <a:p>
            <a:pPr lvl="1">
              <a:spcBef>
                <a:spcPts val="600"/>
              </a:spcBef>
            </a:pPr>
            <a:r>
              <a:rPr lang="ru-RU" sz="2000" dirty="0" smtClean="0">
                <a:solidFill>
                  <a:srgbClr val="000000"/>
                </a:solidFill>
                <a:ea typeface="Microsoft YaHei"/>
              </a:rPr>
              <a:t>Структура заданий 1-23 – без изменений</a:t>
            </a:r>
            <a:endParaRPr lang="ru-RU" sz="2000" dirty="0" smtClean="0"/>
          </a:p>
          <a:p>
            <a:pPr lvl="1">
              <a:spcBef>
                <a:spcPts val="600"/>
              </a:spcBef>
            </a:pPr>
            <a:r>
              <a:rPr lang="ru-RU" sz="2000" dirty="0" smtClean="0">
                <a:solidFill>
                  <a:srgbClr val="000000"/>
                </a:solidFill>
                <a:ea typeface="Microsoft YaHei"/>
              </a:rPr>
              <a:t>Задание 24 – на множественный выбор, 2 балла</a:t>
            </a:r>
            <a:endParaRPr lang="ru-RU" sz="2000" dirty="0" smtClean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0000"/>
                </a:solidFill>
                <a:ea typeface="Microsoft YaHei"/>
              </a:rPr>
              <a:t>Часть 2</a:t>
            </a:r>
            <a:r>
              <a:rPr lang="ru-RU" sz="2400" dirty="0" smtClean="0">
                <a:solidFill>
                  <a:srgbClr val="000000"/>
                </a:solidFill>
                <a:ea typeface="Microsoft YaHei"/>
              </a:rPr>
              <a:t> – 8 заданий</a:t>
            </a:r>
            <a:endParaRPr lang="ru-RU" sz="2400" dirty="0" smtClean="0"/>
          </a:p>
          <a:p>
            <a:pPr lvl="1">
              <a:spcBef>
                <a:spcPts val="600"/>
              </a:spcBef>
            </a:pPr>
            <a:r>
              <a:rPr lang="ru-RU" sz="2000" dirty="0" smtClean="0">
                <a:solidFill>
                  <a:srgbClr val="000000"/>
                </a:solidFill>
                <a:ea typeface="Microsoft YaHei"/>
              </a:rPr>
              <a:t>Структура – без изменений</a:t>
            </a:r>
            <a:endParaRPr lang="ru-RU" sz="2000" dirty="0" smtClean="0"/>
          </a:p>
          <a:p>
            <a:pPr lvl="1">
              <a:spcBef>
                <a:spcPts val="600"/>
              </a:spcBef>
            </a:pPr>
            <a:r>
              <a:rPr lang="ru-RU" sz="2000" dirty="0" smtClean="0">
                <a:solidFill>
                  <a:srgbClr val="000000"/>
                </a:solidFill>
                <a:ea typeface="Microsoft YaHei"/>
              </a:rPr>
              <a:t>25-27 – с кратким ответом</a:t>
            </a:r>
          </a:p>
          <a:p>
            <a:pPr lvl="1">
              <a:spcBef>
                <a:spcPts val="600"/>
              </a:spcBef>
            </a:pPr>
            <a:r>
              <a:rPr lang="ru-RU" sz="2000" dirty="0" smtClean="0">
                <a:solidFill>
                  <a:srgbClr val="000000"/>
                </a:solidFill>
                <a:ea typeface="Microsoft YaHei"/>
              </a:rPr>
              <a:t>28-32 – с развернутым ответом </a:t>
            </a:r>
            <a:endParaRPr lang="ru-RU" sz="2000" dirty="0" smtClean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400" strike="noStrike" dirty="0" smtClean="0">
                <a:solidFill>
                  <a:srgbClr val="000000"/>
                </a:solidFill>
                <a:latin typeface="Arial"/>
                <a:ea typeface="Microsoft YaHei"/>
              </a:rPr>
              <a:t>Максимальный </a:t>
            </a:r>
            <a:r>
              <a:rPr lang="ru-RU" sz="2400" strike="noStrike" dirty="0">
                <a:solidFill>
                  <a:srgbClr val="000000"/>
                </a:solidFill>
                <a:latin typeface="Arial"/>
                <a:ea typeface="Microsoft YaHei"/>
              </a:rPr>
              <a:t>балл – 52.</a:t>
            </a:r>
            <a:endParaRPr sz="2400" dirty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400" strike="noStrike" dirty="0">
                <a:solidFill>
                  <a:srgbClr val="000000"/>
                </a:solidFill>
                <a:latin typeface="Arial"/>
                <a:ea typeface="Microsoft YaHei"/>
              </a:rPr>
              <a:t>Время выполнения работы 3 ч 55 </a:t>
            </a:r>
            <a:r>
              <a:rPr lang="ru-RU" sz="2400" strike="noStrike" dirty="0" smtClean="0">
                <a:solidFill>
                  <a:srgbClr val="000000"/>
                </a:solidFill>
                <a:latin typeface="Arial"/>
                <a:ea typeface="Microsoft YaHei"/>
              </a:rPr>
              <a:t>мин</a:t>
            </a: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r>
              <a:rPr lang="ru-RU" dirty="0" smtClean="0"/>
              <a:t>Раздел 5 </a:t>
            </a:r>
          </a:p>
          <a:p>
            <a:pPr marL="0" indent="0" algn="ctr">
              <a:buNone/>
            </a:pPr>
            <a:r>
              <a:rPr lang="ru-RU" dirty="0" smtClean="0"/>
              <a:t>«Квантовая физика и элементы астрофизики»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разделе «Механика»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21040"/>
            <a:ext cx="7498816" cy="125028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Изменения в Кодификаторе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52936"/>
            <a:ext cx="6979427" cy="192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229200"/>
            <a:ext cx="4127450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00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715125" cy="1885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650" y="221040"/>
            <a:ext cx="7471789" cy="12502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Изменения в справочных данных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09120"/>
            <a:ext cx="6686550" cy="1057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02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/>
          </p:nvPr>
        </p:nvSpPr>
        <p:spPr>
          <a:xfrm>
            <a:off x="457200" y="1988840"/>
            <a:ext cx="8229600" cy="3888432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800" b="1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п. 5.4.1: </a:t>
            </a:r>
            <a:endParaRPr lang="ru-RU" sz="2800" b="1" dirty="0" smtClean="0">
              <a:solidFill>
                <a:srgbClr val="00000A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4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знать </a:t>
            </a:r>
            <a:r>
              <a:rPr lang="ru-RU" sz="24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строение Солнечной системы, </a:t>
            </a:r>
            <a:endParaRPr lang="ru-RU" sz="2400" dirty="0" smtClean="0">
              <a:solidFill>
                <a:srgbClr val="00000A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4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основные </a:t>
            </a:r>
            <a:r>
              <a:rPr lang="ru-RU" sz="24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отличия планет земной группы от планет-гигантов и отличительные признаки каждой из планет; </a:t>
            </a:r>
            <a:endParaRPr lang="ru-RU" sz="2400" dirty="0" smtClean="0">
              <a:solidFill>
                <a:srgbClr val="00000A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4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понимать </a:t>
            </a:r>
            <a:r>
              <a:rPr lang="ru-RU" sz="24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причины смены дня и ночи </a:t>
            </a:r>
            <a:endParaRPr lang="ru-RU" sz="2400" dirty="0" smtClean="0">
              <a:solidFill>
                <a:srgbClr val="00000A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4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sz="24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онимать причины смены </a:t>
            </a:r>
            <a:r>
              <a:rPr lang="ru-RU" sz="24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времен года, </a:t>
            </a:r>
            <a:endParaRPr lang="ru-RU" sz="2400" dirty="0" smtClean="0">
              <a:solidFill>
                <a:srgbClr val="00000A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4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уметь </a:t>
            </a:r>
            <a:r>
              <a:rPr lang="ru-RU" sz="24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рассчитывать первую и вторую космические </a:t>
            </a:r>
            <a:r>
              <a:rPr lang="ru-RU" sz="24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скорости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9241" y="326546"/>
            <a:ext cx="7458501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Детализация кодификатора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50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638" y="5813947"/>
            <a:ext cx="1800200" cy="780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</a:t>
            </a:r>
            <a:endParaRPr lang="ru-RU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1170"/>
            <a:ext cx="6078463" cy="67574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63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1321200" y="371520"/>
            <a:ext cx="7364880" cy="852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2800" b="1" strike="noStrike">
                <a:solidFill>
                  <a:srgbClr val="FFFFFF"/>
                </a:solidFill>
                <a:latin typeface="Arial"/>
                <a:ea typeface="Microsoft YaHei"/>
              </a:rPr>
              <a:t>Основные результаты ЕГЭ по физике</a:t>
            </a:r>
            <a:endParaRPr/>
          </a:p>
        </p:txBody>
      </p:sp>
      <p:sp>
        <p:nvSpPr>
          <p:cNvPr id="214" name="CustomShape 2"/>
          <p:cNvSpPr/>
          <p:nvPr/>
        </p:nvSpPr>
        <p:spPr>
          <a:xfrm>
            <a:off x="755640" y="1484640"/>
            <a:ext cx="8228880" cy="4551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ru-RU" sz="2800" strike="noStrike" dirty="0" smtClean="0">
                <a:solidFill>
                  <a:srgbClr val="000000"/>
                </a:solidFill>
                <a:latin typeface="Arial"/>
                <a:ea typeface="Microsoft YaHei"/>
              </a:rPr>
              <a:t>Участники - 155 </a:t>
            </a:r>
            <a:r>
              <a:rPr lang="ru-RU" sz="2800" strike="noStrike" dirty="0">
                <a:solidFill>
                  <a:srgbClr val="000000"/>
                </a:solidFill>
                <a:latin typeface="Arial"/>
                <a:ea typeface="Microsoft YaHei"/>
              </a:rPr>
              <a:t>281 чел. </a:t>
            </a: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(около 24 % от общего числа выпускников)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15" name="Рисунок 6"/>
          <p:cNvPicPr/>
          <p:nvPr/>
        </p:nvPicPr>
        <p:blipFill>
          <a:blip r:embed="rId2"/>
          <a:stretch/>
        </p:blipFill>
        <p:spPr>
          <a:xfrm>
            <a:off x="899640" y="2369160"/>
            <a:ext cx="7786440" cy="4155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789272"/>
            <a:ext cx="1800200" cy="780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6632"/>
            <a:ext cx="6209655" cy="64533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81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13946"/>
            <a:ext cx="1800200" cy="780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1675"/>
            <a:ext cx="7181850" cy="654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63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354" y="5745707"/>
            <a:ext cx="1800200" cy="780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</a:t>
            </a: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0786"/>
            <a:ext cx="5721396" cy="64722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3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sz="2800" b="1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. 5.4.2: </a:t>
            </a:r>
            <a:endParaRPr lang="ru-RU" sz="2800" b="1" dirty="0" smtClean="0">
              <a:solidFill>
                <a:srgbClr val="00000A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различать </a:t>
            </a:r>
            <a:r>
              <a:rPr lang="ru-RU" sz="28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спектральные классы звезд, </a:t>
            </a:r>
            <a:endParaRPr lang="ru-RU" sz="2800" dirty="0" smtClean="0">
              <a:solidFill>
                <a:srgbClr val="00000A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понимать </a:t>
            </a:r>
            <a:r>
              <a:rPr lang="ru-RU" sz="28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взаимосвязь основных звездных характеристик (температура, цвет, спектральный класс, светимость), </a:t>
            </a:r>
            <a:endParaRPr lang="ru-RU" sz="2800" dirty="0" smtClean="0">
              <a:solidFill>
                <a:srgbClr val="00000A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уметь </a:t>
            </a:r>
            <a:r>
              <a:rPr lang="ru-RU" sz="28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пользоваться диаграммой </a:t>
            </a:r>
            <a:r>
              <a:rPr lang="ru-RU" sz="2800" dirty="0" err="1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Герцшпрунга</a:t>
            </a:r>
            <a:r>
              <a:rPr lang="ru-RU" sz="28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–Рассела, </a:t>
            </a:r>
            <a:endParaRPr lang="ru-RU" sz="2800" dirty="0" smtClean="0">
              <a:solidFill>
                <a:srgbClr val="00000A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различать </a:t>
            </a:r>
            <a:r>
              <a:rPr lang="ru-RU" sz="28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звезды главной последовательности, белые карлики и гиганты (сверхгиганты);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800" b="1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п. 5.4.3: </a:t>
            </a:r>
            <a:endParaRPr lang="ru-RU" sz="2800" b="1" dirty="0" smtClean="0">
              <a:solidFill>
                <a:srgbClr val="00000A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знать </a:t>
            </a:r>
            <a:r>
              <a:rPr lang="ru-RU" sz="28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основные этапы эволюции звезд типа Солнца и массивных звезд, сравнивать продолжительность «жизненного цикла» звезд разной массы, </a:t>
            </a:r>
            <a:endParaRPr lang="ru-RU" sz="2800" dirty="0" smtClean="0">
              <a:solidFill>
                <a:srgbClr val="00000A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/>
              <a:buChar char="o"/>
            </a:pPr>
            <a:r>
              <a:rPr lang="ru-RU" sz="2800" dirty="0" smtClean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представлять </a:t>
            </a:r>
            <a:r>
              <a:rPr lang="ru-RU" sz="28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эволюционный путь звезды на диаграмме </a:t>
            </a:r>
            <a:r>
              <a:rPr lang="ru-RU" sz="2800" dirty="0" err="1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Герцшпрунга</a:t>
            </a:r>
            <a:r>
              <a:rPr lang="ru-RU" sz="2800" dirty="0">
                <a:solidFill>
                  <a:srgbClr val="00000A"/>
                </a:solidFill>
                <a:latin typeface="Times New Roman"/>
                <a:ea typeface="Times New Roman"/>
                <a:cs typeface="Times New Roman"/>
              </a:rPr>
              <a:t>–Рассела;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014" y="476672"/>
            <a:ext cx="7253785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Детализация кодификатора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13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625" y="5950424"/>
            <a:ext cx="8305800" cy="780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9776"/>
            <a:ext cx="6555854" cy="63225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83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80652"/>
            <a:ext cx="8305800" cy="780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6652"/>
            <a:ext cx="7269056" cy="62646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62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991" y="5969116"/>
            <a:ext cx="8305800" cy="780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Пример </a:t>
            </a:r>
            <a:endParaRPr lang="ru-RU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08188"/>
            <a:ext cx="5730999" cy="6641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38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CustomShape 1"/>
          <p:cNvSpPr/>
          <p:nvPr/>
        </p:nvSpPr>
        <p:spPr>
          <a:xfrm>
            <a:off x="1433015" y="330275"/>
            <a:ext cx="7253065" cy="649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2800" b="1" strike="noStrike" dirty="0">
                <a:solidFill>
                  <a:schemeClr val="bg1"/>
                </a:solidFill>
                <a:latin typeface="Arial"/>
                <a:ea typeface="Microsoft YaHei"/>
              </a:rPr>
              <a:t>Расширение содержания отдельных линий</a:t>
            </a:r>
            <a:endParaRPr sz="2800" dirty="0">
              <a:solidFill>
                <a:schemeClr val="bg1"/>
              </a:solidFill>
            </a:endParaRPr>
          </a:p>
        </p:txBody>
      </p:sp>
      <p:sp>
        <p:nvSpPr>
          <p:cNvPr id="290" name="CustomShape 2"/>
          <p:cNvSpPr/>
          <p:nvPr/>
        </p:nvSpPr>
        <p:spPr>
          <a:xfrm>
            <a:off x="457200" y="1569492"/>
            <a:ext cx="8228880" cy="4754267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r>
              <a:rPr lang="ru-RU" sz="2400" strike="noStrike" dirty="0">
                <a:solidFill>
                  <a:srgbClr val="00000A"/>
                </a:solidFill>
                <a:latin typeface="Times New Roman"/>
                <a:ea typeface="Times New Roman"/>
              </a:rPr>
              <a:t>Добавляются следующие элементы содержания:</a:t>
            </a:r>
            <a:endParaRPr sz="2400" dirty="0"/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400" b="1" strike="noStrike" dirty="0">
                <a:solidFill>
                  <a:srgbClr val="00000A"/>
                </a:solidFill>
                <a:latin typeface="Times New Roman"/>
                <a:ea typeface="Times New Roman"/>
              </a:rPr>
              <a:t>Задание 4 </a:t>
            </a:r>
            <a:r>
              <a:rPr lang="ru-RU" sz="2400" strike="noStrike" dirty="0">
                <a:solidFill>
                  <a:srgbClr val="00000A"/>
                </a:solidFill>
                <a:latin typeface="Times New Roman"/>
                <a:ea typeface="Times New Roman"/>
              </a:rPr>
              <a:t>– момент силы относительно оси вращения и кинематическое описание гармонических колебаний. </a:t>
            </a:r>
            <a:endParaRPr sz="2400" dirty="0"/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400" b="1" strike="noStrike" dirty="0">
                <a:solidFill>
                  <a:srgbClr val="00000A"/>
                </a:solidFill>
                <a:latin typeface="Times New Roman"/>
                <a:ea typeface="Times New Roman"/>
              </a:rPr>
              <a:t>Задание 10 </a:t>
            </a:r>
            <a:r>
              <a:rPr lang="ru-RU" sz="2400" strike="noStrike" dirty="0">
                <a:solidFill>
                  <a:srgbClr val="00000A"/>
                </a:solidFill>
                <a:latin typeface="Times New Roman"/>
                <a:ea typeface="Times New Roman"/>
              </a:rPr>
              <a:t>– тепловое равновесие и температура, внутренняя энергия одноатомного идеального газа.</a:t>
            </a:r>
            <a:endParaRPr sz="2400" dirty="0"/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400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З</a:t>
            </a: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адание </a:t>
            </a:r>
            <a:r>
              <a:rPr lang="ru-RU" sz="2400" b="1" strike="noStrike" dirty="0">
                <a:solidFill>
                  <a:srgbClr val="00000A"/>
                </a:solidFill>
                <a:latin typeface="Times New Roman"/>
                <a:ea typeface="Times New Roman"/>
              </a:rPr>
              <a:t>14 </a:t>
            </a:r>
            <a:r>
              <a:rPr lang="ru-RU" sz="2400" strike="noStrike" dirty="0">
                <a:solidFill>
                  <a:srgbClr val="00000A"/>
                </a:solidFill>
                <a:latin typeface="Times New Roman"/>
                <a:ea typeface="Times New Roman"/>
              </a:rPr>
              <a:t>– закон сохранения электрического заряда </a:t>
            </a:r>
            <a:r>
              <a:rPr lang="ru-RU" sz="2400" strike="noStrike" dirty="0">
                <a:solidFill>
                  <a:srgbClr val="000000"/>
                </a:solidFill>
                <a:latin typeface="Times New Roman"/>
                <a:ea typeface="Times New Roman"/>
              </a:rPr>
              <a:t>и связь напряжённости поля и разности потенциалов для однородного электростатического </a:t>
            </a:r>
            <a:r>
              <a:rPr lang="ru-RU" sz="2400" strike="noStrike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поля.</a:t>
            </a:r>
            <a:endParaRPr sz="2400" dirty="0"/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400" strike="noStrike" dirty="0">
                <a:solidFill>
                  <a:srgbClr val="00000A"/>
                </a:solidFill>
                <a:latin typeface="Times New Roman"/>
                <a:ea typeface="Times New Roman"/>
              </a:rPr>
              <a:t>З</a:t>
            </a:r>
            <a:r>
              <a:rPr lang="ru-RU" sz="2400" b="1" strike="noStrike" dirty="0">
                <a:solidFill>
                  <a:srgbClr val="00000A"/>
                </a:solidFill>
                <a:latin typeface="Times New Roman"/>
                <a:ea typeface="Times New Roman"/>
              </a:rPr>
              <a:t>адание 18 </a:t>
            </a:r>
            <a:r>
              <a:rPr lang="ru-RU" sz="2400" strike="noStrike" dirty="0">
                <a:solidFill>
                  <a:srgbClr val="00000A"/>
                </a:solidFill>
                <a:latin typeface="Times New Roman"/>
                <a:ea typeface="Times New Roman"/>
              </a:rPr>
              <a:t>– элементы СТО. (В этой линии могут встретиться задания на проверку основных формул по этой теме, представленных в пунктах 4.2 и 4.3 кодификатора).</a:t>
            </a:r>
            <a:endParaRPr sz="2400" dirty="0"/>
          </a:p>
          <a:p>
            <a:pPr>
              <a:lnSpc>
                <a:spcPct val="100000"/>
              </a:lnSpc>
            </a:pP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3029040" y="260280"/>
            <a:ext cx="5895360" cy="72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r>
              <a:rPr lang="ru-RU" sz="3200" b="1" strike="noStrike">
                <a:solidFill>
                  <a:srgbClr val="FFFFFF"/>
                </a:solidFill>
                <a:latin typeface="Arial"/>
                <a:ea typeface="Microsoft YaHei"/>
              </a:rPr>
              <a:t>Формы заданий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9" name="CustomShape 2"/>
          <p:cNvSpPr/>
          <p:nvPr/>
        </p:nvSpPr>
        <p:spPr>
          <a:xfrm>
            <a:off x="457200" y="1617784"/>
            <a:ext cx="8228880" cy="470597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Ответ в виде числа: </a:t>
            </a:r>
            <a:r>
              <a:rPr lang="ru-RU" sz="2400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целое число, конечная десятичная дробь, отрицательное число/десятичная дробь</a:t>
            </a:r>
          </a:p>
          <a:p>
            <a:pPr algn="just">
              <a:lnSpc>
                <a:spcPct val="107000"/>
              </a:lnSpc>
            </a:pPr>
            <a:r>
              <a:rPr lang="ru-RU" sz="2400" dirty="0" smtClean="0">
                <a:solidFill>
                  <a:srgbClr val="00000A"/>
                </a:solidFill>
                <a:latin typeface="Times New Roman"/>
              </a:rPr>
              <a:t>Ответ: ________ ед.</a:t>
            </a:r>
            <a:endParaRPr sz="2400" dirty="0"/>
          </a:p>
          <a:p>
            <a:pPr>
              <a:lnSpc>
                <a:spcPct val="100000"/>
              </a:lnSpc>
            </a:pPr>
            <a:endParaRPr sz="2400" dirty="0"/>
          </a:p>
        </p:txBody>
      </p:sp>
      <p:sp>
        <p:nvSpPr>
          <p:cNvPr id="2" name="Овал 1"/>
          <p:cNvSpPr/>
          <p:nvPr/>
        </p:nvSpPr>
        <p:spPr>
          <a:xfrm>
            <a:off x="2546252" y="2489982"/>
            <a:ext cx="844062" cy="4360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/>
          <p:nvPr/>
        </p:nvPicPr>
        <p:blipFill>
          <a:blip r:embed="rId2"/>
          <a:stretch/>
        </p:blipFill>
        <p:spPr>
          <a:xfrm>
            <a:off x="1927355" y="3013839"/>
            <a:ext cx="5739536" cy="13893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Рисунок 11"/>
          <p:cNvPicPr/>
          <p:nvPr/>
        </p:nvPicPr>
        <p:blipFill>
          <a:blip r:embed="rId3"/>
          <a:stretch/>
        </p:blipFill>
        <p:spPr>
          <a:xfrm>
            <a:off x="1927355" y="4670475"/>
            <a:ext cx="5739536" cy="20820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3" name="Овал 12"/>
          <p:cNvSpPr/>
          <p:nvPr/>
        </p:nvSpPr>
        <p:spPr>
          <a:xfrm>
            <a:off x="4797123" y="6390415"/>
            <a:ext cx="787750" cy="2954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2389183" y="6077243"/>
            <a:ext cx="2801815" cy="1172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4330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3029040" y="260280"/>
            <a:ext cx="5895360" cy="72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r>
              <a:rPr lang="ru-RU" sz="3200" b="1" strike="noStrike">
                <a:solidFill>
                  <a:srgbClr val="FFFFFF"/>
                </a:solidFill>
                <a:latin typeface="Arial"/>
                <a:ea typeface="Microsoft YaHei"/>
              </a:rPr>
              <a:t>Формы заданий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9" name="CustomShape 2"/>
          <p:cNvSpPr/>
          <p:nvPr/>
        </p:nvSpPr>
        <p:spPr>
          <a:xfrm>
            <a:off x="457200" y="1340640"/>
            <a:ext cx="8228880" cy="4983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Ответ в виде двух цифр:</a:t>
            </a:r>
          </a:p>
          <a:p>
            <a:pPr marL="342900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rgbClr val="00000A"/>
                </a:solidFill>
                <a:latin typeface="Times New Roman"/>
              </a:rPr>
              <a:t>№ 6,7, 12, 17, 18 –  важен порядок следования цифр</a:t>
            </a:r>
          </a:p>
          <a:p>
            <a:pPr marL="342900" indent="-3429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rgbClr val="00000A"/>
                </a:solidFill>
                <a:latin typeface="Times New Roman"/>
              </a:rPr>
              <a:t>№5, 11, 16, 24 – любой порядок цифр </a:t>
            </a:r>
            <a:endParaRPr sz="2400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/>
        </p:blipFill>
        <p:spPr>
          <a:xfrm>
            <a:off x="4972930" y="2658794"/>
            <a:ext cx="3951470" cy="40253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/>
          <p:nvPr/>
        </p:nvPicPr>
        <p:blipFill>
          <a:blip r:embed="rId3"/>
          <a:stretch/>
        </p:blipFill>
        <p:spPr>
          <a:xfrm>
            <a:off x="597876" y="4051495"/>
            <a:ext cx="4044462" cy="26326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4837463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457200" y="255240"/>
            <a:ext cx="8228880" cy="708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4400" b="1" strike="noStrike">
                <a:solidFill>
                  <a:srgbClr val="FFFFFF"/>
                </a:solidFill>
                <a:latin typeface="Arial"/>
                <a:ea typeface="Microsoft YaHei"/>
              </a:rPr>
              <a:t>Основные результаты</a:t>
            </a:r>
            <a:endParaRPr/>
          </a:p>
        </p:txBody>
      </p:sp>
      <p:graphicFrame>
        <p:nvGraphicFramePr>
          <p:cNvPr id="217" name="Table 2"/>
          <p:cNvGraphicFramePr/>
          <p:nvPr>
            <p:extLst>
              <p:ext uri="{D42A27DB-BD31-4B8C-83A1-F6EECF244321}">
                <p14:modId xmlns:p14="http://schemas.microsoft.com/office/powerpoint/2010/main" val="2056771777"/>
              </p:ext>
            </p:extLst>
          </p:nvPr>
        </p:nvGraphicFramePr>
        <p:xfrm>
          <a:off x="434160" y="1989000"/>
          <a:ext cx="8229240" cy="4085640"/>
        </p:xfrm>
        <a:graphic>
          <a:graphicData uri="http://schemas.openxmlformats.org/drawingml/2006/table">
            <a:tbl>
              <a:tblPr/>
              <a:tblGrid>
                <a:gridCol w="4641840"/>
                <a:gridCol w="1800000"/>
                <a:gridCol w="1787400"/>
              </a:tblGrid>
              <a:tr h="528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dirty="0">
                          <a:solidFill>
                            <a:srgbClr val="FFFFFF"/>
                          </a:solidFill>
                          <a:latin typeface="Arial"/>
                          <a:ea typeface="Microsoft YaHei"/>
                        </a:rPr>
                        <a:t>2017 г.</a:t>
                      </a:r>
                      <a:endParaRPr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b="1" strike="noStrike" dirty="0">
                          <a:solidFill>
                            <a:srgbClr val="FFFFFF"/>
                          </a:solidFill>
                          <a:latin typeface="Arial"/>
                          <a:ea typeface="Microsoft YaHei"/>
                        </a:rPr>
                        <a:t>2016 г.</a:t>
                      </a:r>
                      <a:endParaRPr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022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strike="noStrike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Не достигли минимальной границы  (9 первичных баллов)</a:t>
                      </a:r>
                      <a:endParaRPr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3,78%</a:t>
                      </a:r>
                      <a:endParaRPr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strike="noStrike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6,11%</a:t>
                      </a:r>
                      <a:endParaRPr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91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strike="noStrike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Средний балл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</a:pPr>
                      <a:endParaRPr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53,16</a:t>
                      </a:r>
                      <a:endParaRPr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strike="noStrike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50,02</a:t>
                      </a:r>
                      <a:endParaRPr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951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strike="noStrike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Получили от  61 до 100 баллов</a:t>
                      </a:r>
                      <a:endParaRPr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strike="noStrike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21,44%</a:t>
                      </a:r>
                      <a:endParaRPr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strike="noStrike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15,28%</a:t>
                      </a:r>
                      <a:endParaRPr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Получили 100 баллов</a:t>
                      </a:r>
                      <a:endParaRPr/>
                    </a:p>
                    <a:p>
                      <a:pPr>
                        <a:lnSpc>
                          <a:spcPct val="100000"/>
                        </a:lnSpc>
                      </a:pPr>
                      <a:endParaRPr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strike="noStrike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278 чел.</a:t>
                      </a:r>
                      <a:endParaRPr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400" strike="noStrike" dirty="0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143 чел.</a:t>
                      </a:r>
                      <a:endParaRPr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3029040" y="260280"/>
            <a:ext cx="5895360" cy="72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r>
              <a:rPr lang="ru-RU" sz="3200" b="1" strike="noStrike">
                <a:solidFill>
                  <a:srgbClr val="FFFFFF"/>
                </a:solidFill>
                <a:latin typeface="Arial"/>
                <a:ea typeface="Microsoft YaHei"/>
              </a:rPr>
              <a:t>Формы заданий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9" name="CustomShape 2"/>
          <p:cNvSpPr/>
          <p:nvPr/>
        </p:nvSpPr>
        <p:spPr>
          <a:xfrm>
            <a:off x="457200" y="1340640"/>
            <a:ext cx="8228880" cy="4983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Ответ в виде двух чисел:</a:t>
            </a: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000A"/>
                </a:solidFill>
                <a:latin typeface="Times New Roman"/>
                <a:ea typeface="Times New Roman"/>
              </a:rPr>
              <a:t>№19</a:t>
            </a:r>
          </a:p>
          <a:p>
            <a:pPr algn="just">
              <a:lnSpc>
                <a:spcPct val="107000"/>
              </a:lnSpc>
            </a:pPr>
            <a:endParaRPr lang="ru-RU" sz="2400" b="1" dirty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endParaRPr lang="ru-RU" sz="2400" b="1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endParaRPr lang="ru-RU" sz="2400" b="1" dirty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endParaRPr lang="ru-RU" sz="2400" b="1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endParaRPr lang="ru-RU" sz="2400" b="1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№22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/>
        </p:blipFill>
        <p:spPr>
          <a:xfrm>
            <a:off x="1733981" y="1909162"/>
            <a:ext cx="5918899" cy="17178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/>
          <p:nvPr/>
        </p:nvPicPr>
        <p:blipFill>
          <a:blip r:embed="rId3"/>
          <a:stretch/>
        </p:blipFill>
        <p:spPr>
          <a:xfrm>
            <a:off x="1733981" y="4195494"/>
            <a:ext cx="5918898" cy="23222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240162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3029040" y="260280"/>
            <a:ext cx="5895360" cy="72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r>
              <a:rPr lang="ru-RU" sz="3200" b="1" strike="noStrike">
                <a:solidFill>
                  <a:srgbClr val="FFFFFF"/>
                </a:solidFill>
                <a:latin typeface="Arial"/>
                <a:ea typeface="Microsoft YaHei"/>
              </a:rPr>
              <a:t>Формы заданий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9" name="CustomShape 2"/>
          <p:cNvSpPr/>
          <p:nvPr/>
        </p:nvSpPr>
        <p:spPr>
          <a:xfrm>
            <a:off x="457200" y="1913206"/>
            <a:ext cx="8228880" cy="4410554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Ответ в виде слова</a:t>
            </a: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000A"/>
                </a:solidFill>
                <a:latin typeface="Times New Roman"/>
                <a:ea typeface="Times New Roman"/>
              </a:rPr>
              <a:t>№13</a:t>
            </a:r>
          </a:p>
          <a:p>
            <a:pPr algn="just">
              <a:lnSpc>
                <a:spcPct val="107000"/>
              </a:lnSpc>
            </a:pPr>
            <a:endParaRPr lang="ru-RU" sz="2400" b="1" dirty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endParaRPr lang="ru-RU" sz="2400" b="1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endParaRPr lang="ru-RU" sz="2400" b="1" dirty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endParaRPr lang="ru-RU" sz="2400" b="1" dirty="0" smtClean="0">
              <a:solidFill>
                <a:srgbClr val="00000A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sz="2400" b="1" dirty="0" smtClean="0">
              <a:solidFill>
                <a:srgbClr val="00000A"/>
              </a:solidFill>
              <a:latin typeface="Times New Roman"/>
              <a:ea typeface="Times New Roman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tretch/>
        </p:blipFill>
        <p:spPr>
          <a:xfrm>
            <a:off x="1185591" y="3229642"/>
            <a:ext cx="7120661" cy="26365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577340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1332000" y="333360"/>
            <a:ext cx="7212960" cy="1134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dirty="0">
                <a:solidFill>
                  <a:srgbClr val="FFFFFF"/>
                </a:solidFill>
                <a:latin typeface="Arial"/>
                <a:ea typeface="Microsoft YaHei"/>
              </a:rPr>
              <a:t>Часть 2</a:t>
            </a:r>
            <a:endParaRPr dirty="0"/>
          </a:p>
        </p:txBody>
      </p:sp>
      <p:sp>
        <p:nvSpPr>
          <p:cNvPr id="321" name="CustomShape 2"/>
          <p:cNvSpPr/>
          <p:nvPr/>
        </p:nvSpPr>
        <p:spPr>
          <a:xfrm>
            <a:off x="267536" y="1467720"/>
            <a:ext cx="8568360" cy="5184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ru-RU" sz="2000" b="1" strike="noStrike" dirty="0">
                <a:solidFill>
                  <a:srgbClr val="FF0000"/>
                </a:solidFill>
                <a:latin typeface="Arial"/>
                <a:ea typeface="Microsoft YaHei"/>
              </a:rPr>
              <a:t>8 задач:</a:t>
            </a:r>
            <a:endParaRPr dirty="0"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2 задачи по механике</a:t>
            </a:r>
            <a:endParaRPr dirty="0"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2 задачи по МКТ и термодинамике</a:t>
            </a:r>
            <a:endParaRPr dirty="0"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3 задачи по электродинамике</a:t>
            </a:r>
            <a:endParaRPr dirty="0"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1 задача по квантовой физике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ru-RU" sz="2000" b="1" strike="noStrike" dirty="0">
                <a:solidFill>
                  <a:srgbClr val="000000"/>
                </a:solidFill>
                <a:latin typeface="Arial"/>
                <a:ea typeface="Microsoft YaHei"/>
              </a:rPr>
              <a:t>№25 </a:t>
            </a: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– механика, МКТ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000" b="1" strike="noStrike" dirty="0">
                <a:solidFill>
                  <a:srgbClr val="000000"/>
                </a:solidFill>
                <a:latin typeface="Arial"/>
                <a:ea typeface="Microsoft YaHei"/>
              </a:rPr>
              <a:t>№26 </a:t>
            </a: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- МКТ и термодинамика,  электродинамика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000" b="1" strike="noStrike" dirty="0">
                <a:solidFill>
                  <a:srgbClr val="000000"/>
                </a:solidFill>
                <a:latin typeface="Arial"/>
                <a:ea typeface="Microsoft YaHei"/>
              </a:rPr>
              <a:t>№27 </a:t>
            </a:r>
            <a:r>
              <a:rPr lang="ru-RU" sz="2000" strike="noStrike" dirty="0">
                <a:solidFill>
                  <a:srgbClr val="000000"/>
                </a:solidFill>
                <a:latin typeface="Arial"/>
                <a:ea typeface="Microsoft YaHei"/>
              </a:rPr>
              <a:t>– электродинамика, </a:t>
            </a:r>
            <a:r>
              <a:rPr lang="ru-RU" sz="2000" b="1" strike="noStrike" dirty="0">
                <a:solidFill>
                  <a:srgbClr val="000000"/>
                </a:solidFill>
                <a:latin typeface="Arial"/>
                <a:ea typeface="Microsoft YaHei"/>
              </a:rPr>
              <a:t>квантовая физика</a:t>
            </a:r>
            <a:endParaRPr dirty="0"/>
          </a:p>
          <a:p>
            <a:pPr>
              <a:lnSpc>
                <a:spcPct val="100000"/>
              </a:lnSpc>
            </a:pPr>
            <a:endParaRPr lang="ru-RU" b="1" dirty="0" smtClean="0">
              <a:solidFill>
                <a:srgbClr val="000000"/>
              </a:solidFill>
              <a:ea typeface="Microsoft YaHei"/>
            </a:endParaRPr>
          </a:p>
          <a:p>
            <a:pPr>
              <a:lnSpc>
                <a:spcPct val="100000"/>
              </a:lnSpc>
            </a:pPr>
            <a:r>
              <a:rPr lang="ru-RU" sz="2000" b="1" dirty="0" smtClean="0">
                <a:solidFill>
                  <a:srgbClr val="000000"/>
                </a:solidFill>
                <a:ea typeface="Microsoft YaHei"/>
              </a:rPr>
              <a:t>№</a:t>
            </a:r>
            <a:r>
              <a:rPr lang="ru-RU" sz="2000" b="1" dirty="0">
                <a:solidFill>
                  <a:srgbClr val="000000"/>
                </a:solidFill>
                <a:ea typeface="Microsoft YaHei"/>
              </a:rPr>
              <a:t>28 </a:t>
            </a:r>
            <a:r>
              <a:rPr lang="ru-RU" sz="2000" dirty="0">
                <a:solidFill>
                  <a:srgbClr val="000000"/>
                </a:solidFill>
                <a:ea typeface="Microsoft YaHei"/>
              </a:rPr>
              <a:t>(качественная) -  механика – квантовая физика</a:t>
            </a:r>
            <a:endParaRPr lang="ru-RU" sz="2000" dirty="0" smtClean="0"/>
          </a:p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rgbClr val="000000"/>
                </a:solidFill>
                <a:ea typeface="Microsoft YaHei"/>
              </a:rPr>
              <a:t>№29 </a:t>
            </a:r>
            <a:r>
              <a:rPr lang="ru-RU" sz="2000" dirty="0">
                <a:solidFill>
                  <a:srgbClr val="000000"/>
                </a:solidFill>
                <a:ea typeface="Microsoft YaHei"/>
              </a:rPr>
              <a:t>– механика</a:t>
            </a:r>
            <a:endParaRPr lang="ru-RU" sz="2000" dirty="0" smtClean="0"/>
          </a:p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rgbClr val="000000"/>
                </a:solidFill>
                <a:ea typeface="Microsoft YaHei"/>
              </a:rPr>
              <a:t>№30 </a:t>
            </a:r>
            <a:r>
              <a:rPr lang="ru-RU" sz="2000" dirty="0">
                <a:solidFill>
                  <a:srgbClr val="000000"/>
                </a:solidFill>
                <a:ea typeface="Microsoft YaHei"/>
              </a:rPr>
              <a:t>– МКТ и термодинамика</a:t>
            </a:r>
            <a:endParaRPr lang="ru-RU" sz="2000" dirty="0" smtClean="0"/>
          </a:p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rgbClr val="000000"/>
                </a:solidFill>
                <a:ea typeface="Microsoft YaHei"/>
              </a:rPr>
              <a:t>№31 </a:t>
            </a:r>
            <a:r>
              <a:rPr lang="ru-RU" sz="2000" dirty="0">
                <a:solidFill>
                  <a:srgbClr val="000000"/>
                </a:solidFill>
                <a:ea typeface="Microsoft YaHei"/>
              </a:rPr>
              <a:t>– электродинамика </a:t>
            </a:r>
            <a:endParaRPr lang="ru-RU" sz="2000" dirty="0" smtClean="0"/>
          </a:p>
          <a:p>
            <a:pPr>
              <a:lnSpc>
                <a:spcPct val="100000"/>
              </a:lnSpc>
            </a:pPr>
            <a:r>
              <a:rPr lang="ru-RU" sz="2000" b="1" dirty="0">
                <a:solidFill>
                  <a:srgbClr val="000000"/>
                </a:solidFill>
                <a:ea typeface="Microsoft YaHei"/>
              </a:rPr>
              <a:t>№32 </a:t>
            </a:r>
            <a:r>
              <a:rPr lang="ru-RU" sz="2000" dirty="0">
                <a:solidFill>
                  <a:srgbClr val="000000"/>
                </a:solidFill>
                <a:ea typeface="Microsoft YaHei"/>
              </a:rPr>
              <a:t>–  </a:t>
            </a:r>
            <a:r>
              <a:rPr lang="ru-RU" sz="2000" b="1" dirty="0">
                <a:solidFill>
                  <a:srgbClr val="000000"/>
                </a:solidFill>
                <a:ea typeface="Microsoft YaHei"/>
              </a:rPr>
              <a:t>электродинамика</a:t>
            </a:r>
            <a:r>
              <a:rPr lang="ru-RU" sz="2000" dirty="0">
                <a:solidFill>
                  <a:srgbClr val="000000"/>
                </a:solidFill>
                <a:ea typeface="Microsoft YaHei"/>
              </a:rPr>
              <a:t>, квантовая физика</a:t>
            </a:r>
            <a:endParaRPr lang="ru-RU" sz="2000" dirty="0" smtClean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1234291" y="122345"/>
            <a:ext cx="7212960" cy="707649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dirty="0">
                <a:solidFill>
                  <a:srgbClr val="FFFFFF"/>
                </a:solidFill>
                <a:latin typeface="Arial"/>
                <a:ea typeface="Microsoft YaHei"/>
              </a:rPr>
              <a:t>Часть 2</a:t>
            </a:r>
            <a:endParaRPr dirty="0"/>
          </a:p>
        </p:txBody>
      </p:sp>
      <p:sp>
        <p:nvSpPr>
          <p:cNvPr id="321" name="CustomShape 2"/>
          <p:cNvSpPr/>
          <p:nvPr/>
        </p:nvSpPr>
        <p:spPr>
          <a:xfrm>
            <a:off x="395280" y="1897038"/>
            <a:ext cx="8568360" cy="469996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473"/>
          <a:stretch/>
        </p:blipFill>
        <p:spPr bwMode="auto">
          <a:xfrm>
            <a:off x="1624818" y="991033"/>
            <a:ext cx="6716925" cy="1217901"/>
          </a:xfrm>
          <a:prstGeom prst="rect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818" y="2405729"/>
            <a:ext cx="6716925" cy="3994475"/>
          </a:xfrm>
          <a:prstGeom prst="rect">
            <a:avLst/>
          </a:prstGeom>
          <a:noFill/>
          <a:ln w="9525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1133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380880" y="3886200"/>
            <a:ext cx="8533800" cy="366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CustomShape 2"/>
          <p:cNvSpPr/>
          <p:nvPr/>
        </p:nvSpPr>
        <p:spPr>
          <a:xfrm>
            <a:off x="826920" y="2637000"/>
            <a:ext cx="7603560" cy="7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ru-RU" sz="4200" b="1" strike="noStrike">
                <a:solidFill>
                  <a:srgbClr val="1E4649"/>
                </a:solidFill>
                <a:latin typeface="Garamond"/>
                <a:ea typeface="Microsoft YaHei"/>
              </a:rPr>
              <a:t>СПАСИБО ЗА ВНИМАНИЕ!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479350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1043640" y="476640"/>
            <a:ext cx="7652880" cy="852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>
                <a:solidFill>
                  <a:srgbClr val="FFFFFF"/>
                </a:solidFill>
                <a:latin typeface="Arial"/>
                <a:ea typeface="Microsoft YaHei"/>
              </a:rPr>
              <a:t>Основные результаты</a:t>
            </a:r>
            <a:endParaRPr/>
          </a:p>
        </p:txBody>
      </p:sp>
      <p:graphicFrame>
        <p:nvGraphicFramePr>
          <p:cNvPr id="219" name="Table 2"/>
          <p:cNvGraphicFramePr/>
          <p:nvPr>
            <p:extLst>
              <p:ext uri="{D42A27DB-BD31-4B8C-83A1-F6EECF244321}">
                <p14:modId xmlns:p14="http://schemas.microsoft.com/office/powerpoint/2010/main" val="2131046888"/>
              </p:ext>
            </p:extLst>
          </p:nvPr>
        </p:nvGraphicFramePr>
        <p:xfrm>
          <a:off x="539640" y="1556640"/>
          <a:ext cx="8157240" cy="2305512"/>
        </p:xfrm>
        <a:graphic>
          <a:graphicData uri="http://schemas.openxmlformats.org/drawingml/2006/table">
            <a:tbl>
              <a:tblPr/>
              <a:tblGrid>
                <a:gridCol w="4078440"/>
                <a:gridCol w="4078800"/>
              </a:tblGrid>
              <a:tr h="677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800" b="1" strike="noStrike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</a:rPr>
                        <a:t>Раздел курса физики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strike="noStrike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</a:rPr>
                        <a:t>Средний % выполнения по группам заданий, РФ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6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strike="noStrike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Механика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59,5%</a:t>
                      </a:r>
                      <a:endParaRPr sz="180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6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strike="noStrike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МКТ и термодинамика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53,3%</a:t>
                      </a:r>
                      <a:endParaRPr sz="180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6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strike="noStrike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Электродинамика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strike="noStrike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49,2%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7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Квантовая физика</a:t>
                      </a:r>
                      <a:endParaRPr sz="180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strike="noStrike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47,7%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0" name="Table 3"/>
          <p:cNvGraphicFramePr/>
          <p:nvPr>
            <p:extLst>
              <p:ext uri="{D42A27DB-BD31-4B8C-83A1-F6EECF244321}">
                <p14:modId xmlns:p14="http://schemas.microsoft.com/office/powerpoint/2010/main" val="285975507"/>
              </p:ext>
            </p:extLst>
          </p:nvPr>
        </p:nvGraphicFramePr>
        <p:xfrm>
          <a:off x="539640" y="4149000"/>
          <a:ext cx="8157240" cy="2635740"/>
        </p:xfrm>
        <a:graphic>
          <a:graphicData uri="http://schemas.openxmlformats.org/drawingml/2006/table">
            <a:tbl>
              <a:tblPr/>
              <a:tblGrid>
                <a:gridCol w="4968360"/>
                <a:gridCol w="3188880"/>
              </a:tblGrid>
              <a:tr h="692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800" b="1" strike="noStrike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</a:rPr>
                        <a:t>Способы действий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strike="noStrike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</a:rPr>
                        <a:t>Средний % выполнения по группам заданий, РФ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39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strike="noStrik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Применение законов и формул в типовых ситуациях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strike="noStrike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67,1%</a:t>
                      </a:r>
                      <a:endParaRPr sz="180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4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strike="noStrik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Анализ и объяснение явлений и процессов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strike="noStrike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63,1%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4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strike="noStrik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Методологические умения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strike="noStrike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75,3%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5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Решение задач</a:t>
                      </a:r>
                      <a:endParaRPr sz="180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strike="noStrike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19,3%</a:t>
                      </a:r>
                      <a:endParaRPr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1331640" y="548640"/>
            <a:ext cx="7728840" cy="791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>
                <a:solidFill>
                  <a:srgbClr val="FFFFFF"/>
                </a:solidFill>
                <a:latin typeface="Arial"/>
                <a:ea typeface="Microsoft YaHei"/>
              </a:rPr>
              <a:t>Результаты выполнения заданий</a:t>
            </a:r>
            <a:endParaRPr/>
          </a:p>
        </p:txBody>
      </p:sp>
      <p:pic>
        <p:nvPicPr>
          <p:cNvPr id="222" name="Рисунок 2"/>
          <p:cNvPicPr/>
          <p:nvPr/>
        </p:nvPicPr>
        <p:blipFill>
          <a:blip r:embed="rId2"/>
          <a:stretch/>
        </p:blipFill>
        <p:spPr>
          <a:xfrm>
            <a:off x="611640" y="1845000"/>
            <a:ext cx="8014320" cy="431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1763640" y="404640"/>
            <a:ext cx="6932880" cy="57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>
                <a:solidFill>
                  <a:srgbClr val="FFFFFF"/>
                </a:solidFill>
                <a:latin typeface="Arial"/>
                <a:ea typeface="Microsoft YaHei"/>
              </a:rPr>
              <a:t>Выполнение более 80%</a:t>
            </a:r>
            <a:endParaRPr/>
          </a:p>
        </p:txBody>
      </p:sp>
      <p:pic>
        <p:nvPicPr>
          <p:cNvPr id="224" name="Picture 2"/>
          <p:cNvPicPr/>
          <p:nvPr/>
        </p:nvPicPr>
        <p:blipFill>
          <a:blip r:embed="rId2"/>
          <a:stretch/>
        </p:blipFill>
        <p:spPr>
          <a:xfrm>
            <a:off x="280080" y="2009066"/>
            <a:ext cx="4186080" cy="2344320"/>
          </a:xfrm>
          <a:prstGeom prst="rect">
            <a:avLst/>
          </a:prstGeom>
          <a:ln w="9360">
            <a:solidFill>
              <a:schemeClr val="tx1"/>
            </a:solidFill>
            <a:miter/>
          </a:ln>
        </p:spPr>
      </p:pic>
      <p:pic>
        <p:nvPicPr>
          <p:cNvPr id="225" name="Picture 4"/>
          <p:cNvPicPr/>
          <p:nvPr/>
        </p:nvPicPr>
        <p:blipFill>
          <a:blip r:embed="rId3"/>
          <a:stretch/>
        </p:blipFill>
        <p:spPr>
          <a:xfrm>
            <a:off x="4635360" y="5248905"/>
            <a:ext cx="4355280" cy="685986"/>
          </a:xfrm>
          <a:prstGeom prst="rect">
            <a:avLst/>
          </a:prstGeom>
          <a:ln w="9360">
            <a:solidFill>
              <a:schemeClr val="tx1"/>
            </a:solidFill>
            <a:miter/>
          </a:ln>
        </p:spPr>
      </p:pic>
      <p:pic>
        <p:nvPicPr>
          <p:cNvPr id="226" name="Picture 5"/>
          <p:cNvPicPr/>
          <p:nvPr/>
        </p:nvPicPr>
        <p:blipFill>
          <a:blip r:embed="rId4"/>
          <a:stretch/>
        </p:blipFill>
        <p:spPr>
          <a:xfrm>
            <a:off x="280080" y="5036331"/>
            <a:ext cx="4147200" cy="898560"/>
          </a:xfrm>
          <a:prstGeom prst="rect">
            <a:avLst/>
          </a:prstGeom>
          <a:ln w="9360">
            <a:solidFill>
              <a:schemeClr val="tx1"/>
            </a:solidFill>
            <a:miter/>
          </a:ln>
        </p:spPr>
      </p:pic>
      <p:pic>
        <p:nvPicPr>
          <p:cNvPr id="227" name="Picture 6"/>
          <p:cNvPicPr/>
          <p:nvPr/>
        </p:nvPicPr>
        <p:blipFill>
          <a:blip r:embed="rId5"/>
          <a:stretch/>
        </p:blipFill>
        <p:spPr>
          <a:xfrm>
            <a:off x="4635360" y="1997152"/>
            <a:ext cx="4355280" cy="2234520"/>
          </a:xfrm>
          <a:prstGeom prst="rect">
            <a:avLst/>
          </a:prstGeom>
          <a:ln w="9360">
            <a:solidFill>
              <a:schemeClr val="tx1"/>
            </a:solidFill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7108" y="221040"/>
            <a:ext cx="7209332" cy="125028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Снижение результатов от механики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к электродинамике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/>
        </p:blipFill>
        <p:spPr>
          <a:xfrm>
            <a:off x="596041" y="2283114"/>
            <a:ext cx="8090399" cy="320328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32848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/>
          <p:nvPr/>
        </p:nvSpPr>
        <p:spPr>
          <a:xfrm>
            <a:off x="467640" y="404640"/>
            <a:ext cx="8228880" cy="57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dirty="0" smtClean="0">
                <a:solidFill>
                  <a:schemeClr val="bg1"/>
                </a:solidFill>
                <a:latin typeface="Arial"/>
                <a:ea typeface="Microsoft YaHei"/>
              </a:rPr>
              <a:t>Анализ изменения величин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/>
        </p:blipFill>
        <p:spPr>
          <a:xfrm>
            <a:off x="1173640" y="3685240"/>
            <a:ext cx="6816877" cy="29901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21094" y="1518365"/>
            <a:ext cx="8721970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движение спутника по орбите (73%), колебание пружинного и математического маятников (66%), плавание тела у поверхности жидкости (64%) и движение тела, брошенного горизонтально (55%);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давление в смеси газов (71%) и изменение температуры нагревателя/холодильника тепловой машины (65%);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свойства изображений в собирающей линзе (72%), изменение длины или поперечного сечения проводника в цепи постоянного тока (61%).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/>
          <p:nvPr/>
        </p:nvSpPr>
        <p:spPr>
          <a:xfrm>
            <a:off x="1280158" y="125777"/>
            <a:ext cx="7374157" cy="57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dirty="0" smtClean="0">
                <a:solidFill>
                  <a:schemeClr val="bg1"/>
                </a:solidFill>
                <a:latin typeface="Arial"/>
                <a:ea typeface="Microsoft YaHei"/>
              </a:rPr>
              <a:t>Комплексный анализ физических процессов</a:t>
            </a:r>
            <a:endParaRPr sz="24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/>
        </p:blipFill>
        <p:spPr>
          <a:xfrm>
            <a:off x="3207435" y="673804"/>
            <a:ext cx="5779786" cy="28993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/>
          <p:nvPr/>
        </p:nvPicPr>
        <p:blipFill>
          <a:blip r:embed="rId3"/>
          <a:stretch/>
        </p:blipFill>
        <p:spPr>
          <a:xfrm>
            <a:off x="0" y="3446585"/>
            <a:ext cx="5779786" cy="32848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287302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870</Words>
  <Application>Microsoft Office PowerPoint</Application>
  <PresentationFormat>Экран (4:3)</PresentationFormat>
  <Paragraphs>163</Paragraphs>
  <Slides>34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Снижение результатов от механики  к электродинамике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Изменения в Кодификаторе</vt:lpstr>
      <vt:lpstr>Изменения в справочных данных</vt:lpstr>
      <vt:lpstr>Детализация кодификатора</vt:lpstr>
      <vt:lpstr>Пример</vt:lpstr>
      <vt:lpstr>Пример</vt:lpstr>
      <vt:lpstr>Пример</vt:lpstr>
      <vt:lpstr>Пример</vt:lpstr>
      <vt:lpstr>Детализация кодификатора</vt:lpstr>
      <vt:lpstr>Пример</vt:lpstr>
      <vt:lpstr>Пример</vt:lpstr>
      <vt:lpstr>Пример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марина</cp:lastModifiedBy>
  <cp:revision>12</cp:revision>
  <dcterms:modified xsi:type="dcterms:W3CDTF">2017-11-14T09:24:02Z</dcterms:modified>
</cp:coreProperties>
</file>