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713" r:id="rId3"/>
    <p:sldMasterId id="2147483726" r:id="rId4"/>
  </p:sldMasterIdLst>
  <p:notesMasterIdLst>
    <p:notesMasterId r:id="rId23"/>
  </p:notesMasterIdLst>
  <p:sldIdLst>
    <p:sldId id="256" r:id="rId5"/>
    <p:sldId id="350" r:id="rId6"/>
    <p:sldId id="348" r:id="rId7"/>
    <p:sldId id="349" r:id="rId8"/>
    <p:sldId id="351" r:id="rId9"/>
    <p:sldId id="352" r:id="rId10"/>
    <p:sldId id="353" r:id="rId11"/>
    <p:sldId id="354" r:id="rId12"/>
    <p:sldId id="355" r:id="rId13"/>
    <p:sldId id="338" r:id="rId14"/>
    <p:sldId id="356" r:id="rId15"/>
    <p:sldId id="357" r:id="rId16"/>
    <p:sldId id="358" r:id="rId17"/>
    <p:sldId id="360" r:id="rId18"/>
    <p:sldId id="361" r:id="rId19"/>
    <p:sldId id="362" r:id="rId20"/>
    <p:sldId id="336" r:id="rId21"/>
    <p:sldId id="304" r:id="rId22"/>
  </p:sldIdLst>
  <p:sldSz cx="9144000" cy="6858000" type="screen4x3"/>
  <p:notesSz cx="6796088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30" autoAdjust="0"/>
    <p:restoredTop sz="94660"/>
  </p:normalViewPr>
  <p:slideViewPr>
    <p:cSldViewPr snapToGrid="0">
      <p:cViewPr>
        <p:scale>
          <a:sx n="90" d="100"/>
          <a:sy n="90" d="100"/>
        </p:scale>
        <p:origin x="-522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20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20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21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2682E07-5D27-4D6A-9FAF-0D9031CCBE98}" type="slidenum">
              <a:rPr lang="ru-RU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308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ustomShape 1"/>
          <p:cNvSpPr/>
          <p:nvPr/>
        </p:nvSpPr>
        <p:spPr>
          <a:xfrm>
            <a:off x="3849840" y="9379080"/>
            <a:ext cx="2937600" cy="48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BABC486-3F42-4DF8-BE87-D3B6E07730B9}" type="slidenum">
              <a:rPr lang="ru-RU" sz="1200" strike="noStrike">
                <a:solidFill>
                  <a:srgbClr val="000000"/>
                </a:solidFill>
                <a:latin typeface="Times New Roman"/>
                <a:ea typeface="Microsoft YaHei"/>
              </a:rPr>
              <a:t>1</a:t>
            </a:fld>
            <a:endParaRPr/>
          </a:p>
        </p:txBody>
      </p:sp>
      <p:sp>
        <p:nvSpPr>
          <p:cNvPr id="342" name="CustomShape 2"/>
          <p:cNvSpPr/>
          <p:nvPr/>
        </p:nvSpPr>
        <p:spPr>
          <a:xfrm>
            <a:off x="679320" y="4689360"/>
            <a:ext cx="5438160" cy="4444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07988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3849840" y="9379080"/>
            <a:ext cx="2937600" cy="48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991A84C-796B-4205-BC44-EE17A70048F3}" type="slidenum">
              <a:rPr lang="ru-RU" sz="1200" strike="noStrike">
                <a:solidFill>
                  <a:srgbClr val="000000"/>
                </a:solidFill>
                <a:latin typeface="Times New Roman"/>
                <a:ea typeface="Microsoft YaHei"/>
              </a:rPr>
              <a:t>18</a:t>
            </a:fld>
            <a:endParaRPr/>
          </a:p>
        </p:txBody>
      </p:sp>
      <p:sp>
        <p:nvSpPr>
          <p:cNvPr id="348" name="CustomShape 2"/>
          <p:cNvSpPr/>
          <p:nvPr/>
        </p:nvSpPr>
        <p:spPr>
          <a:xfrm>
            <a:off x="679320" y="4689360"/>
            <a:ext cx="5438160" cy="4444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17351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1" name="Рисунок 40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42" name="Рисунок 41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1" name="Рисунок 80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82" name="Рисунок 81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rava_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111_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88913"/>
            <a:ext cx="80295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D7FC0ED1-8A06-4964-AB0F-30450BD922BF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3662407"/>
      </p:ext>
    </p:extLst>
  </p:cSld>
  <p:clrMapOvr>
    <a:masterClrMapping/>
  </p:clrMapOvr>
  <p:transition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58D2D4C3-0D2E-4360-8CE8-108ADE5C44BF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4098884"/>
      </p:ext>
    </p:extLst>
  </p:cSld>
  <p:clrMapOvr>
    <a:masterClrMapping/>
  </p:clrMapOvr>
  <p:transition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8A0C4D42-8D6D-40D5-975C-381CFFAD05C1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370904"/>
      </p:ext>
    </p:extLst>
  </p:cSld>
  <p:clrMapOvr>
    <a:masterClrMapping/>
  </p:clrMapOvr>
  <p:transition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52738"/>
            <a:ext cx="3924300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2852738"/>
            <a:ext cx="3925888" cy="327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E2CD32DE-20DD-418A-BE9E-18E045BC98DD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6300691"/>
      </p:ext>
    </p:extLst>
  </p:cSld>
  <p:clrMapOvr>
    <a:masterClrMapping/>
  </p:clrMapOvr>
  <p:transition>
    <p:randomBa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52593FF0-E3F5-4D2D-8407-486670B4E343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4945574"/>
      </p:ext>
    </p:extLst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03602C91-6B94-4EAF-84C8-585D4D5D3A05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3840267"/>
      </p:ext>
    </p:extLst>
  </p:cSld>
  <p:clrMapOvr>
    <a:masterClrMapping/>
  </p:clrMapOvr>
  <p:transition>
    <p:randomBa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ADDBB637-EECA-4042-B50F-8FC40C975C98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678385"/>
      </p:ext>
    </p:extLst>
  </p:cSld>
  <p:clrMapOvr>
    <a:masterClrMapping/>
  </p:clrMapOvr>
  <p:transition>
    <p:randomBa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62DE1E81-4510-485B-90F0-E5478987DE65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9114700"/>
      </p:ext>
    </p:extLst>
  </p:cSld>
  <p:clrMapOvr>
    <a:masterClrMapping/>
  </p:clrMapOvr>
  <p:transition>
    <p:randomBa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9317EB54-099C-4423-8559-5667A635869B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2548103"/>
      </p:ext>
    </p:extLst>
  </p:cSld>
  <p:clrMapOvr>
    <a:masterClrMapping/>
  </p:clrMapOvr>
  <p:transition>
    <p:randomBa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E962EB3C-5667-42F9-BB30-5007ED264485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3004975"/>
      </p:ext>
    </p:extLst>
  </p:cSld>
  <p:clrMapOvr>
    <a:masterClrMapping/>
  </p:clrMapOvr>
  <p:transition>
    <p:randomBa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1412875"/>
            <a:ext cx="2057400" cy="4713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9800" cy="4713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DC9DA9C9-8EA5-4BCB-A6B1-63AB6F82DB30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5570282"/>
      </p:ext>
    </p:extLst>
  </p:cSld>
  <p:clrMapOvr>
    <a:masterClrMapping/>
  </p:clrMapOvr>
  <p:transition>
    <p:randomBa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852738"/>
            <a:ext cx="8002588" cy="327342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 smtClean="0">
                <a:ea typeface="Microsoft YaHei" pitchFamily="34" charset="-122"/>
              </a:defRPr>
            </a:lvl1pPr>
          </a:lstStyle>
          <a:p>
            <a:pPr>
              <a:defRPr/>
            </a:pPr>
            <a:fld id="{43FBF060-29D5-4EA7-81CB-813FB896C9D4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ea typeface="Microsoft YaHei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873587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EC928-DE83-44E9-AF98-5837D197A557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8137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BC550-B82C-46B6-8C39-BBE6C4FDC435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7940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C473D-4ABB-4DF9-9250-C2C4C5D57574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444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852738"/>
            <a:ext cx="3921125" cy="326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0725" y="2852738"/>
            <a:ext cx="3921125" cy="326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4D535-A56A-4F86-AADE-4FB1E3675B86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40374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2AC4D-85ED-4DF7-B618-6E71F37B481D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06091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D6885-6FFD-44BB-AC0C-49A1F481A2F8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45892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54394-17F9-4C4B-8F71-BEBA00074091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98218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BF9A5-FCF8-4687-954E-934BA7386AD2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60747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430AA-5FF2-4083-ABDE-BAD42FA337DE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48665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9782F-E9F9-46AD-9B93-D7BC7DD8F849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06767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2725" y="1412875"/>
            <a:ext cx="2054225" cy="4705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1412875"/>
            <a:ext cx="6015037" cy="4705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71E28-73AA-4F61-B594-F4D3A1A48337}" type="datetime1">
              <a:rPr lang="ru-RU" altLang="ru-RU"/>
              <a:pPr>
                <a:defRPr/>
              </a:pPr>
              <a:t>21.11.2017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216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/>
          <p:nvPr/>
        </p:nvPicPr>
        <p:blipFill>
          <a:blip r:embed="rId15"/>
          <a:stretch/>
        </p:blipFill>
        <p:spPr>
          <a:xfrm>
            <a:off x="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10" name="Picture 2"/>
          <p:cNvPicPr/>
          <p:nvPr/>
        </p:nvPicPr>
        <p:blipFill>
          <a:blip r:embed="rId16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2" name="Picture 3"/>
          <p:cNvPicPr/>
          <p:nvPr/>
        </p:nvPicPr>
        <p:blipFill>
          <a:blip r:embed="rId15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3" name="Picture 4"/>
          <p:cNvPicPr/>
          <p:nvPr/>
        </p:nvPicPr>
        <p:blipFill>
          <a:blip r:embed="rId15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4" name="Picture 5"/>
          <p:cNvPicPr/>
          <p:nvPr/>
        </p:nvPicPr>
        <p:blipFill>
          <a:blip r:embed="rId16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6"/>
          <p:cNvPicPr/>
          <p:nvPr/>
        </p:nvPicPr>
        <p:blipFill>
          <a:blip r:embed="rId17"/>
          <a:stretch/>
        </p:blipFill>
        <p:spPr>
          <a:xfrm>
            <a:off x="1042920" y="189000"/>
            <a:ext cx="8028720" cy="791280"/>
          </a:xfrm>
          <a:prstGeom prst="rect">
            <a:avLst/>
          </a:prstGeom>
          <a:ln w="9360">
            <a:noFill/>
          </a:ln>
        </p:spPr>
      </p:pic>
      <p:sp>
        <p:nvSpPr>
          <p:cNvPr id="6" name="CustomShape 1"/>
          <p:cNvSpPr/>
          <p:nvPr/>
        </p:nvSpPr>
        <p:spPr>
          <a:xfrm>
            <a:off x="3124080" y="6245280"/>
            <a:ext cx="2894760" cy="475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3124080" y="6245280"/>
            <a:ext cx="2894760" cy="475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4" name="Picture 5"/>
          <p:cNvPicPr/>
          <p:nvPr/>
        </p:nvPicPr>
        <p:blipFill>
          <a:blip r:embed="rId15"/>
          <a:stretch/>
        </p:blipFill>
        <p:spPr>
          <a:xfrm>
            <a:off x="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45" name="Picture 6"/>
          <p:cNvPicPr/>
          <p:nvPr/>
        </p:nvPicPr>
        <p:blipFill>
          <a:blip r:embed="rId16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46" name="Picture 7"/>
          <p:cNvPicPr/>
          <p:nvPr/>
        </p:nvPicPr>
        <p:blipFill>
          <a:blip r:embed="rId15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sp>
        <p:nvSpPr>
          <p:cNvPr id="4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80025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914400">
              <a:buClrTx/>
              <a:buSzTx/>
              <a:buFontTx/>
              <a:buNone/>
              <a:defRPr sz="1400" smtClean="0">
                <a:solidFill>
                  <a:srgbClr val="000000"/>
                </a:solidFill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95D750-333B-414A-9744-1D40A765C5D0}" type="datetime1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21.11.2017</a:t>
            </a:fld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buClrTx/>
              <a:buSzTx/>
              <a:buFontTx/>
              <a:buNone/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pic>
        <p:nvPicPr>
          <p:cNvPr id="10246" name="Picture 7" descr="logo_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8" descr="prava_rus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9" descr="logo_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6014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412875"/>
            <a:ext cx="8221662" cy="1135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щёлкните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52738"/>
            <a:ext cx="7994650" cy="3265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щёлкните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5663" cy="4683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E2580D99-3C78-4B6A-B3EA-B45DA029FC2F}" type="datetime1">
              <a:rPr lang="ru-RU" altLang="ru-RU" sz="2000"/>
              <a:pPr algn="ct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21.11.2017</a:t>
            </a:fld>
            <a:endParaRPr lang="ru-RU" altLang="ru-RU" sz="2000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2000">
              <a:solidFill>
                <a:srgbClr val="FFFFFF"/>
              </a:solidFill>
            </a:endParaRPr>
          </a:p>
        </p:txBody>
      </p:sp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88913"/>
            <a:ext cx="990600" cy="1231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850" y="6453188"/>
            <a:ext cx="1612900" cy="21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388" y="188913"/>
            <a:ext cx="990600" cy="1231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557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380880" y="3886200"/>
            <a:ext cx="8533800" cy="366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79280" y="1773360"/>
            <a:ext cx="8663760" cy="26485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endParaRPr dirty="0"/>
          </a:p>
          <a:p>
            <a:endParaRPr dirty="0"/>
          </a:p>
          <a:p>
            <a:pPr algn="ctr"/>
            <a:r>
              <a:rPr lang="ru-RU" sz="3200" b="1" strike="noStrike" dirty="0" smtClean="0">
                <a:solidFill>
                  <a:srgbClr val="00664D"/>
                </a:solidFill>
                <a:latin typeface="Arial Black"/>
                <a:ea typeface="Microsoft YaHei"/>
              </a:rPr>
              <a:t>Использование комплектов «Я сдам ЕГЭ» для подготовки к ЕГЭ </a:t>
            </a:r>
          </a:p>
          <a:p>
            <a:pPr algn="ctr"/>
            <a:r>
              <a:rPr lang="ru-RU" sz="3200" b="1" strike="noStrike" dirty="0" smtClean="0">
                <a:solidFill>
                  <a:srgbClr val="00664D"/>
                </a:solidFill>
                <a:latin typeface="Arial Black"/>
                <a:ea typeface="Microsoft YaHei"/>
              </a:rPr>
              <a:t>по </a:t>
            </a:r>
            <a:r>
              <a:rPr lang="ru-RU" sz="3200" b="1" strike="noStrike" dirty="0">
                <a:solidFill>
                  <a:srgbClr val="00664D"/>
                </a:solidFill>
                <a:latin typeface="Arial Black"/>
                <a:ea typeface="Microsoft YaHei"/>
              </a:rPr>
              <a:t>физике </a:t>
            </a:r>
            <a:r>
              <a:rPr lang="ru-RU" sz="3200" b="1" strike="noStrike" dirty="0" smtClean="0">
                <a:solidFill>
                  <a:srgbClr val="00664D"/>
                </a:solidFill>
                <a:latin typeface="Arial Black"/>
                <a:ea typeface="Microsoft YaHei"/>
              </a:rPr>
              <a:t>в </a:t>
            </a:r>
            <a:r>
              <a:rPr lang="ru-RU" sz="3200" b="1" strike="noStrike" dirty="0">
                <a:solidFill>
                  <a:srgbClr val="00664D"/>
                </a:solidFill>
                <a:latin typeface="Arial Black"/>
                <a:ea typeface="Microsoft YaHei"/>
              </a:rPr>
              <a:t>2018 году </a:t>
            </a:r>
            <a:endParaRPr dirty="0"/>
          </a:p>
          <a:p>
            <a:pPr>
              <a:lnSpc>
                <a:spcPct val="115000"/>
              </a:lnSpc>
            </a:pPr>
            <a:endParaRPr dirty="0"/>
          </a:p>
          <a:p>
            <a:pPr>
              <a:lnSpc>
                <a:spcPct val="115000"/>
              </a:lnSpc>
            </a:pPr>
            <a:endParaRPr dirty="0"/>
          </a:p>
        </p:txBody>
      </p:sp>
      <p:sp>
        <p:nvSpPr>
          <p:cNvPr id="4" name="CustomShape 2"/>
          <p:cNvSpPr/>
          <p:nvPr/>
        </p:nvSpPr>
        <p:spPr>
          <a:xfrm>
            <a:off x="2238232" y="4995081"/>
            <a:ext cx="6806407" cy="153963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/>
            <a:r>
              <a:rPr lang="ru-RU" sz="2000" b="1" dirty="0" smtClean="0">
                <a:solidFill>
                  <a:srgbClr val="00664D"/>
                </a:solidFill>
                <a:latin typeface="Arial Black"/>
                <a:ea typeface="Microsoft YaHei"/>
              </a:rPr>
              <a:t>Демидова Марина Юрьевна,</a:t>
            </a:r>
          </a:p>
          <a:p>
            <a:pPr algn="r"/>
            <a:r>
              <a:rPr lang="ru-RU" sz="2000" b="1" dirty="0" err="1">
                <a:solidFill>
                  <a:srgbClr val="00664D"/>
                </a:solidFill>
                <a:latin typeface="Arial Black"/>
                <a:ea typeface="Microsoft YaHei"/>
              </a:rPr>
              <a:t>д</a:t>
            </a:r>
            <a:r>
              <a:rPr lang="ru-RU" sz="2000" b="1" dirty="0" err="1" smtClean="0">
                <a:solidFill>
                  <a:srgbClr val="00664D"/>
                </a:solidFill>
                <a:latin typeface="Arial Black"/>
                <a:ea typeface="Microsoft YaHei"/>
              </a:rPr>
              <a:t>.п.н</a:t>
            </a:r>
            <a:r>
              <a:rPr lang="ru-RU" sz="2000" b="1" dirty="0" smtClean="0">
                <a:solidFill>
                  <a:srgbClr val="00664D"/>
                </a:solidFill>
                <a:latin typeface="Arial Black"/>
                <a:ea typeface="Microsoft YaHei"/>
              </a:rPr>
              <a:t>., руководитель федеральной </a:t>
            </a:r>
          </a:p>
          <a:p>
            <a:pPr algn="r"/>
            <a:r>
              <a:rPr lang="ru-RU" sz="2000" b="1" dirty="0" smtClean="0">
                <a:solidFill>
                  <a:srgbClr val="00664D"/>
                </a:solidFill>
                <a:latin typeface="Arial Black"/>
                <a:ea typeface="Microsoft YaHei"/>
              </a:rPr>
              <a:t>комиссии по разработке КИМ ЕГЭ по физике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7069138" cy="11350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«Типовые задания». Структура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670" y="1639408"/>
            <a:ext cx="8507413" cy="4752975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Bef>
                <a:spcPct val="0"/>
              </a:spcBef>
            </a:pP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Часть 1 – «Механика. Молекулярная физика»</a:t>
            </a:r>
          </a:p>
          <a:p>
            <a:pPr marL="0" indent="0" algn="ctr">
              <a:lnSpc>
                <a:spcPct val="115000"/>
              </a:lnSpc>
              <a:spcBef>
                <a:spcPct val="0"/>
              </a:spcBef>
            </a:pPr>
            <a:r>
              <a:rPr lang="ru-RU" sz="1800" b="1" dirty="0" smtClean="0">
                <a:ea typeface="Calibri" pitchFamily="34" charset="0"/>
                <a:cs typeface="Times New Roman" pitchFamily="18" charset="0"/>
              </a:rPr>
              <a:t>Часть 2 – «Электродинамика. Квантовая физика»</a:t>
            </a:r>
          </a:p>
          <a:p>
            <a:pPr marL="0" indent="0" algn="ctr">
              <a:lnSpc>
                <a:spcPct val="115000"/>
              </a:lnSpc>
              <a:spcBef>
                <a:spcPct val="0"/>
              </a:spcBef>
            </a:pPr>
            <a:endParaRPr lang="ru-RU" sz="18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ctr">
              <a:lnSpc>
                <a:spcPct val="115000"/>
              </a:lnSpc>
              <a:spcBef>
                <a:spcPct val="0"/>
              </a:spcBef>
            </a:pPr>
            <a:r>
              <a:rPr lang="ru-RU" sz="1600" b="1" dirty="0" smtClean="0">
                <a:ea typeface="Calibri" pitchFamily="34" charset="0"/>
                <a:cs typeface="Times New Roman" pitchFamily="18" charset="0"/>
              </a:rPr>
              <a:t>Тематическая структура. </a:t>
            </a:r>
            <a:r>
              <a:rPr lang="ru-RU" sz="16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ea typeface="Calibri" pitchFamily="34" charset="0"/>
                <a:cs typeface="Times New Roman" pitchFamily="18" charset="0"/>
              </a:rPr>
              <a:t>Разделы:</a:t>
            </a:r>
          </a:p>
          <a:p>
            <a:pPr marL="0" indent="0" algn="ctr">
              <a:lnSpc>
                <a:spcPct val="115000"/>
              </a:lnSpc>
              <a:spcBef>
                <a:spcPct val="0"/>
              </a:spcBef>
            </a:pPr>
            <a:endParaRPr lang="ru-RU" sz="1600" b="1" dirty="0" smtClean="0">
              <a:ea typeface="Calibri" pitchFamily="34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</a:pPr>
            <a:endParaRPr lang="ru-RU" sz="1800" b="1" dirty="0" smtClean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</a:pPr>
            <a:endParaRPr lang="ru-RU" sz="1800" b="1" dirty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</a:pPr>
            <a:endParaRPr lang="ru-RU" sz="1800" b="1" dirty="0" smtClean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</a:pPr>
            <a:endParaRPr lang="ru-RU" sz="1800" b="1" dirty="0" smtClean="0"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</a:pPr>
            <a:r>
              <a:rPr lang="ru-RU" sz="1600" b="1" dirty="0" smtClean="0">
                <a:cs typeface="Times New Roman" pitchFamily="18" charset="0"/>
              </a:rPr>
              <a:t>Внутри раздела – по темам</a:t>
            </a:r>
          </a:p>
          <a:p>
            <a:pPr marL="0" indent="0">
              <a:spcBef>
                <a:spcPct val="0"/>
              </a:spcBef>
            </a:pPr>
            <a:r>
              <a:rPr lang="ru-RU" sz="1600" dirty="0" smtClean="0">
                <a:cs typeface="Times New Roman" pitchFamily="18" charset="0"/>
              </a:rPr>
              <a:t>Механика: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>
                <a:cs typeface="Times New Roman" pitchFamily="18" charset="0"/>
              </a:rPr>
              <a:t>Кинематика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>
                <a:cs typeface="Times New Roman" pitchFamily="18" charset="0"/>
              </a:rPr>
              <a:t>Динамика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>
                <a:cs typeface="Times New Roman" pitchFamily="18" charset="0"/>
              </a:rPr>
              <a:t>Законы сохранения в механике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>
                <a:cs typeface="Times New Roman" pitchFamily="18" charset="0"/>
              </a:rPr>
              <a:t>Статика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>
                <a:cs typeface="Times New Roman" pitchFamily="18" charset="0"/>
              </a:rPr>
              <a:t>Механические колебания и волны</a:t>
            </a:r>
          </a:p>
        </p:txBody>
      </p:sp>
      <p:pic>
        <p:nvPicPr>
          <p:cNvPr id="4" name="Picture 3" descr="C:\Users\марина\Documents\Рабочие документы\ЕГЭ\Сборники\Просвещение Я сдам ЕГЭ\Обложки\EGE_Fisica_praktyca_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816" y="4277279"/>
            <a:ext cx="1796792" cy="2293128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марина\Documents\Рабочие документы\ЕГЭ\Сборники\Просвещение Я сдам ЕГЭ\Обложки\EGE_Fisica_praktyca_cover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062" y="4242389"/>
            <a:ext cx="1834326" cy="2362909"/>
          </a:xfrm>
          <a:prstGeom prst="rect">
            <a:avLst/>
          </a:prstGeom>
          <a:noFill/>
          <a:ln>
            <a:solidFill>
              <a:srgbClr val="BBE0E3">
                <a:lumMod val="1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01514"/>
              </p:ext>
            </p:extLst>
          </p:nvPr>
        </p:nvGraphicFramePr>
        <p:xfrm>
          <a:off x="446568" y="2975108"/>
          <a:ext cx="8250864" cy="10991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25432"/>
                <a:gridCol w="4125432"/>
              </a:tblGrid>
              <a:tr h="1099170"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5000"/>
                        </a:lnSpc>
                        <a:spcBef>
                          <a:spcPct val="0"/>
                        </a:spcBef>
                        <a:buFont typeface="Wingdings" panose="05000000000000000000" pitchFamily="2" charset="2"/>
                        <a:buChar char="q"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уроки 1-25 – механика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Bef>
                          <a:spcPct val="0"/>
                        </a:spcBef>
                        <a:buFont typeface="Wingdings" panose="05000000000000000000" pitchFamily="2" charset="2"/>
                        <a:buChar char="q"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уроки 26-35 – МКТ и термодинамика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Bef>
                          <a:spcPct val="0"/>
                        </a:spcBef>
                        <a:buFont typeface="Wingdings" panose="05000000000000000000" pitchFamily="2" charset="2"/>
                        <a:buChar char="q"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уроки 36-60 – электродинамика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5000"/>
                        </a:lnSpc>
                        <a:spcBef>
                          <a:spcPct val="0"/>
                        </a:spcBef>
                        <a:buFont typeface="Wingdings" panose="05000000000000000000" pitchFamily="2" charset="2"/>
                        <a:buChar char="q"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уроки 61-64 – квантовая физика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Bef>
                          <a:spcPct val="0"/>
                        </a:spcBef>
                        <a:buFont typeface="Wingdings" panose="05000000000000000000" pitchFamily="2" charset="2"/>
                        <a:buChar char="q"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уроки 65-66 – задания, проверяющие умения проводить измерения и опыты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2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7069138" cy="11350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«Типовые задания». Структура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670" y="1639408"/>
            <a:ext cx="8507413" cy="4752975"/>
          </a:xfrm>
        </p:spPr>
        <p:txBody>
          <a:bodyPr/>
          <a:lstStyle/>
          <a:p>
            <a:pPr lvl="0" indent="261938" algn="just">
              <a:lnSpc>
                <a:spcPct val="115000"/>
              </a:lnSpc>
            </a:pPr>
            <a:r>
              <a:rPr lang="ru-RU" sz="2000" b="1" dirty="0" smtClean="0">
                <a:ea typeface="Times New Roman" pitchFamily="18" charset="0"/>
                <a:cs typeface="Book Antiqua" pitchFamily="18" charset="0"/>
              </a:rPr>
              <a:t>Для </a:t>
            </a:r>
            <a:r>
              <a:rPr lang="ru-RU" sz="2000" b="1" dirty="0">
                <a:ea typeface="Times New Roman" pitchFamily="18" charset="0"/>
                <a:cs typeface="Book Antiqua" pitchFamily="18" charset="0"/>
              </a:rPr>
              <a:t>каждой темы предлагаются:</a:t>
            </a:r>
          </a:p>
          <a:p>
            <a:pPr marL="685800" lvl="0"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000" b="1" dirty="0">
                <a:ea typeface="Times New Roman" pitchFamily="18" charset="0"/>
                <a:cs typeface="Book Antiqua" pitchFamily="18" charset="0"/>
              </a:rPr>
              <a:t>справочные материалы</a:t>
            </a:r>
            <a:r>
              <a:rPr lang="ru-RU" sz="2000" dirty="0">
                <a:ea typeface="Times New Roman" pitchFamily="18" charset="0"/>
                <a:cs typeface="Book Antiqua" pitchFamily="18" charset="0"/>
              </a:rPr>
              <a:t>, содержащие основные теоретические сведения по данной теме</a:t>
            </a:r>
            <a:endParaRPr lang="ru-RU" sz="2000" dirty="0">
              <a:cs typeface="Times New Roman" pitchFamily="18" charset="0"/>
            </a:endParaRPr>
          </a:p>
          <a:p>
            <a:pPr marL="685800" lvl="0"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000" b="1" dirty="0">
                <a:cs typeface="Times New Roman" pitchFamily="18" charset="0"/>
              </a:rPr>
              <a:t>блоки заданий базового уровня </a:t>
            </a:r>
            <a:r>
              <a:rPr lang="ru-RU" sz="2000" dirty="0">
                <a:cs typeface="Times New Roman" pitchFamily="18" charset="0"/>
              </a:rPr>
              <a:t>по каждому контролируемому элементу содержания</a:t>
            </a:r>
          </a:p>
          <a:p>
            <a:pPr marL="685800" lvl="0" algn="just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000" b="1" dirty="0">
                <a:cs typeface="Times New Roman" pitchFamily="18" charset="0"/>
              </a:rPr>
              <a:t>примеры заданий повышенного уровня </a:t>
            </a:r>
            <a:r>
              <a:rPr lang="ru-RU" sz="2000" dirty="0">
                <a:cs typeface="Times New Roman" pitchFamily="18" charset="0"/>
              </a:rPr>
              <a:t>сложности</a:t>
            </a:r>
          </a:p>
          <a:p>
            <a:pPr marL="685800" lvl="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000" b="1" dirty="0">
                <a:cs typeface="Times New Roman" pitchFamily="18" charset="0"/>
              </a:rPr>
              <a:t>примеры решения задач</a:t>
            </a:r>
            <a:r>
              <a:rPr lang="ru-RU" sz="2000" dirty="0">
                <a:cs typeface="Times New Roman" pitchFamily="18" charset="0"/>
              </a:rPr>
              <a:t> повышенного уровня </a:t>
            </a:r>
            <a:r>
              <a:rPr lang="ru-RU" sz="2000" dirty="0" smtClean="0">
                <a:cs typeface="Times New Roman" pitchFamily="18" charset="0"/>
              </a:rPr>
              <a:t/>
            </a:r>
            <a:br>
              <a:rPr lang="ru-RU" sz="2000" dirty="0" smtClean="0">
                <a:cs typeface="Times New Roman" pitchFamily="18" charset="0"/>
              </a:rPr>
            </a:br>
            <a:r>
              <a:rPr lang="ru-RU" sz="2000" dirty="0" smtClean="0">
                <a:cs typeface="Times New Roman" pitchFamily="18" charset="0"/>
              </a:rPr>
              <a:t>сложности </a:t>
            </a:r>
            <a:r>
              <a:rPr lang="ru-RU" sz="2000" dirty="0">
                <a:cs typeface="Times New Roman" pitchFamily="18" charset="0"/>
              </a:rPr>
              <a:t>и задачи для самостоятельного </a:t>
            </a:r>
            <a:r>
              <a:rPr lang="ru-RU" sz="2000" dirty="0" smtClean="0">
                <a:cs typeface="Times New Roman" pitchFamily="18" charset="0"/>
              </a:rPr>
              <a:t/>
            </a:r>
            <a:br>
              <a:rPr lang="ru-RU" sz="2000" dirty="0" smtClean="0">
                <a:cs typeface="Times New Roman" pitchFamily="18" charset="0"/>
              </a:rPr>
            </a:br>
            <a:r>
              <a:rPr lang="ru-RU" sz="2000" dirty="0" smtClean="0">
                <a:cs typeface="Times New Roman" pitchFamily="18" charset="0"/>
              </a:rPr>
              <a:t>решения </a:t>
            </a:r>
            <a:r>
              <a:rPr lang="ru-RU" sz="2000" dirty="0">
                <a:cs typeface="Times New Roman" pitchFamily="18" charset="0"/>
              </a:rPr>
              <a:t>по данной теме</a:t>
            </a:r>
          </a:p>
          <a:p>
            <a:pPr marL="685800" lvl="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000" b="1" dirty="0" smtClean="0">
                <a:cs typeface="Times New Roman" pitchFamily="18" charset="0"/>
              </a:rPr>
              <a:t>проверочная работа </a:t>
            </a:r>
            <a:r>
              <a:rPr lang="ru-RU" sz="2000" b="1" dirty="0">
                <a:cs typeface="Times New Roman" pitchFamily="18" charset="0"/>
              </a:rPr>
              <a:t>по теме</a:t>
            </a:r>
            <a:r>
              <a:rPr lang="ru-RU" sz="2000" dirty="0">
                <a:cs typeface="Times New Roman" pitchFamily="18" charset="0"/>
              </a:rPr>
              <a:t>, </a:t>
            </a:r>
            <a:r>
              <a:rPr lang="ru-RU" sz="2000" dirty="0" smtClean="0">
                <a:cs typeface="Times New Roman" pitchFamily="18" charset="0"/>
              </a:rPr>
              <a:t>включающая </a:t>
            </a:r>
            <a:br>
              <a:rPr lang="ru-RU" sz="2000" dirty="0" smtClean="0">
                <a:cs typeface="Times New Roman" pitchFamily="18" charset="0"/>
              </a:rPr>
            </a:br>
            <a:r>
              <a:rPr lang="ru-RU" sz="2000" dirty="0" smtClean="0">
                <a:cs typeface="Times New Roman" pitchFamily="18" charset="0"/>
              </a:rPr>
              <a:t>задания </a:t>
            </a:r>
            <a:r>
              <a:rPr lang="ru-RU" sz="2000" dirty="0">
                <a:cs typeface="Times New Roman" pitchFamily="18" charset="0"/>
              </a:rPr>
              <a:t>базового и повышенного уровня </a:t>
            </a:r>
          </a:p>
        </p:txBody>
      </p:sp>
      <p:pic>
        <p:nvPicPr>
          <p:cNvPr id="5" name="Picture 4" descr="C:\Users\марина\Documents\Рабочие документы\ЕГЭ\Сборники\Просвещение Я сдам ЕГЭ\Обложки\EGE_Fisica_praktyca_cover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910" y="4221124"/>
            <a:ext cx="1521632" cy="1960109"/>
          </a:xfrm>
          <a:prstGeom prst="rect">
            <a:avLst/>
          </a:prstGeom>
          <a:noFill/>
          <a:ln>
            <a:solidFill>
              <a:srgbClr val="BBE0E3">
                <a:lumMod val="1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76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7069138" cy="11350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«Типовые задания». Структура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671" y="1459066"/>
            <a:ext cx="4391245" cy="5147469"/>
          </a:xfrm>
        </p:spPr>
        <p:txBody>
          <a:bodyPr/>
          <a:lstStyle/>
          <a:p>
            <a:pPr lvl="0" indent="261938">
              <a:lnSpc>
                <a:spcPct val="115000"/>
              </a:lnSpc>
            </a:pPr>
            <a:r>
              <a:rPr lang="ru-RU" sz="2000" b="1" dirty="0">
                <a:ea typeface="Times New Roman" pitchFamily="18" charset="0"/>
                <a:cs typeface="Book Antiqua" pitchFamily="18" charset="0"/>
              </a:rPr>
              <a:t>Справочные </a:t>
            </a:r>
            <a:r>
              <a:rPr lang="ru-RU" sz="2000" b="1" dirty="0" smtClean="0">
                <a:ea typeface="Times New Roman" pitchFamily="18" charset="0"/>
                <a:cs typeface="Book Antiqua" pitchFamily="18" charset="0"/>
              </a:rPr>
              <a:t>материалы</a:t>
            </a:r>
          </a:p>
          <a:p>
            <a:pPr lvl="0" indent="261938" algn="just">
              <a:lnSpc>
                <a:spcPct val="115000"/>
              </a:lnSpc>
            </a:pPr>
            <a:r>
              <a:rPr lang="ru-RU" sz="1800" dirty="0" smtClean="0">
                <a:ea typeface="Times New Roman" pitchFamily="18" charset="0"/>
                <a:cs typeface="Book Antiqua" pitchFamily="18" charset="0"/>
              </a:rPr>
              <a:t>Содержат </a:t>
            </a:r>
            <a:r>
              <a:rPr lang="ru-RU" sz="1800" dirty="0">
                <a:ea typeface="Times New Roman" pitchFamily="18" charset="0"/>
                <a:cs typeface="Book Antiqua" pitchFamily="18" charset="0"/>
              </a:rPr>
              <a:t>все элементы содержания  кодификатора ЕГЭ по физике, но каждая позиция кодификатора </a:t>
            </a:r>
            <a:r>
              <a:rPr lang="ru-RU" sz="1800" dirty="0" smtClean="0">
                <a:ea typeface="Times New Roman" pitchFamily="18" charset="0"/>
                <a:cs typeface="Book Antiqua" pitchFamily="18" charset="0"/>
              </a:rPr>
              <a:t>представлена </a:t>
            </a:r>
            <a:r>
              <a:rPr lang="ru-RU" sz="1800" dirty="0">
                <a:ea typeface="Times New Roman" pitchFamily="18" charset="0"/>
                <a:cs typeface="Book Antiqua" pitchFamily="18" charset="0"/>
              </a:rPr>
              <a:t>более подробно: </a:t>
            </a:r>
            <a:r>
              <a:rPr lang="ru-RU" sz="1800" dirty="0" smtClean="0">
                <a:ea typeface="Times New Roman" pitchFamily="18" charset="0"/>
                <a:cs typeface="Book Antiqua" pitchFamily="18" charset="0"/>
              </a:rPr>
              <a:t>приведены </a:t>
            </a:r>
            <a:r>
              <a:rPr lang="ru-RU" sz="1800" dirty="0">
                <a:ea typeface="Times New Roman" pitchFamily="18" charset="0"/>
                <a:cs typeface="Book Antiqua" pitchFamily="18" charset="0"/>
              </a:rPr>
              <a:t>определения всех понятий, формулировки </a:t>
            </a:r>
            <a:r>
              <a:rPr lang="ru-RU" sz="1800" dirty="0" smtClean="0">
                <a:ea typeface="Times New Roman" pitchFamily="18" charset="0"/>
                <a:cs typeface="Book Antiqua" pitchFamily="18" charset="0"/>
              </a:rPr>
              <a:t>законов, формулы, пояснения   </a:t>
            </a:r>
            <a:br>
              <a:rPr lang="ru-RU" sz="1800" dirty="0" smtClean="0">
                <a:ea typeface="Times New Roman" pitchFamily="18" charset="0"/>
                <a:cs typeface="Book Antiqua" pitchFamily="18" charset="0"/>
              </a:rPr>
            </a:br>
            <a:r>
              <a:rPr lang="ru-RU" sz="1800" dirty="0" smtClean="0">
                <a:ea typeface="Times New Roman" pitchFamily="18" charset="0"/>
                <a:cs typeface="Book Antiqua" pitchFamily="18" charset="0"/>
              </a:rPr>
              <a:t>и </a:t>
            </a:r>
            <a:r>
              <a:rPr lang="ru-RU" sz="1800" dirty="0">
                <a:ea typeface="Times New Roman" pitchFamily="18" charset="0"/>
                <a:cs typeface="Book Antiqua" pitchFamily="18" charset="0"/>
              </a:rPr>
              <a:t>т.д. </a:t>
            </a:r>
          </a:p>
          <a:p>
            <a:pPr lvl="0" indent="261938" algn="just">
              <a:lnSpc>
                <a:spcPct val="115000"/>
              </a:lnSpc>
            </a:pPr>
            <a:endParaRPr lang="ru-RU" sz="2000" dirty="0">
              <a:cs typeface="Times New Roman" pitchFamily="18" charset="0"/>
            </a:endParaRPr>
          </a:p>
        </p:txBody>
      </p:sp>
      <p:pic>
        <p:nvPicPr>
          <p:cNvPr id="5" name="Picture 4" descr="C:\Users\марина\Documents\Рабочие документы\ЕГЭ\Сборники\Просвещение Я сдам ЕГЭ\Обложки\EGE_Fisica_praktyca_cover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86" y="4646426"/>
            <a:ext cx="1521632" cy="1960109"/>
          </a:xfrm>
          <a:prstGeom prst="rect">
            <a:avLst/>
          </a:prstGeom>
          <a:noFill/>
          <a:ln>
            <a:solidFill>
              <a:srgbClr val="BBE0E3">
                <a:lumMod val="1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46" y="1459065"/>
            <a:ext cx="3876011" cy="52417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94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>
          <a:xfrm>
            <a:off x="1125501" y="332230"/>
            <a:ext cx="5607334" cy="11350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«Типовые задания». Структура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488" y="1459066"/>
            <a:ext cx="4837814" cy="5147469"/>
          </a:xfrm>
        </p:spPr>
        <p:txBody>
          <a:bodyPr/>
          <a:lstStyle/>
          <a:p>
            <a:pPr lvl="0" indent="261938" algn="ctr">
              <a:lnSpc>
                <a:spcPct val="115000"/>
              </a:lnSpc>
              <a:spcBef>
                <a:spcPts val="0"/>
              </a:spcBef>
            </a:pPr>
            <a:r>
              <a:rPr lang="ru-RU" sz="1800" b="1" dirty="0" smtClean="0">
                <a:ea typeface="Times New Roman" pitchFamily="18" charset="0"/>
                <a:cs typeface="Book Antiqua" pitchFamily="18" charset="0"/>
              </a:rPr>
              <a:t>Задания </a:t>
            </a:r>
          </a:p>
          <a:p>
            <a:pPr lvl="0" indent="261938" algn="ctr">
              <a:lnSpc>
                <a:spcPct val="115000"/>
              </a:lnSpc>
              <a:spcBef>
                <a:spcPts val="0"/>
              </a:spcBef>
            </a:pPr>
            <a:r>
              <a:rPr lang="ru-RU" sz="1800" b="1" dirty="0" smtClean="0">
                <a:ea typeface="Times New Roman" pitchFamily="18" charset="0"/>
                <a:cs typeface="Book Antiqua" pitchFamily="18" charset="0"/>
              </a:rPr>
              <a:t>для </a:t>
            </a:r>
            <a:r>
              <a:rPr lang="ru-RU" sz="1800" b="1" dirty="0">
                <a:ea typeface="Times New Roman" pitchFamily="18" charset="0"/>
                <a:cs typeface="Book Antiqua" pitchFamily="18" charset="0"/>
              </a:rPr>
              <a:t>самостоятельной работы</a:t>
            </a:r>
          </a:p>
          <a:p>
            <a:pPr lvl="0" indent="0" algn="just">
              <a:lnSpc>
                <a:spcPct val="115000"/>
              </a:lnSpc>
              <a:spcBef>
                <a:spcPct val="0"/>
              </a:spcBef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Подробная </a:t>
            </a:r>
            <a:r>
              <a:rPr lang="ru-RU" sz="1800" dirty="0">
                <a:ea typeface="Calibri" pitchFamily="34" charset="0"/>
                <a:cs typeface="Times New Roman" pitchFamily="18" charset="0"/>
              </a:rPr>
              <a:t>подборка заданий для </a:t>
            </a: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каждой линии </a:t>
            </a:r>
            <a:r>
              <a:rPr lang="ru-RU" sz="1800" dirty="0">
                <a:ea typeface="Calibri" pitchFamily="34" charset="0"/>
                <a:cs typeface="Times New Roman" pitchFamily="18" charset="0"/>
              </a:rPr>
              <a:t>заданий базового уровня</a:t>
            </a: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628650" lvl="0" indent="-285750" algn="just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 Для линии – отдельно по каждому содержательному элементу</a:t>
            </a:r>
          </a:p>
          <a:p>
            <a:pPr marL="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ea typeface="Calibri"/>
                <a:cs typeface="Times New Roman"/>
              </a:rPr>
              <a:t>          Например, для задания 3: </a:t>
            </a:r>
          </a:p>
          <a:p>
            <a:pPr marL="857250"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>
                <a:ea typeface="Calibri"/>
                <a:cs typeface="Times New Roman"/>
              </a:rPr>
              <a:t> </a:t>
            </a:r>
            <a:r>
              <a:rPr lang="ru-RU" sz="1400" dirty="0" smtClean="0">
                <a:ea typeface="Calibri"/>
                <a:cs typeface="Times New Roman"/>
              </a:rPr>
              <a:t>импульс </a:t>
            </a:r>
            <a:r>
              <a:rPr lang="ru-RU" sz="1400" dirty="0">
                <a:ea typeface="Calibri"/>
                <a:cs typeface="Times New Roman"/>
              </a:rPr>
              <a:t>материальной точки, </a:t>
            </a:r>
            <a:r>
              <a:rPr lang="ru-RU" sz="1400" dirty="0" smtClean="0">
                <a:ea typeface="Calibri"/>
                <a:cs typeface="Times New Roman"/>
              </a:rPr>
              <a:t>закон </a:t>
            </a:r>
            <a:r>
              <a:rPr lang="ru-RU" sz="1400" dirty="0">
                <a:ea typeface="Calibri"/>
                <a:cs typeface="Times New Roman"/>
              </a:rPr>
              <a:t>сохранения импульса; </a:t>
            </a:r>
            <a:endParaRPr lang="ru-RU" sz="1400" dirty="0" smtClean="0">
              <a:ea typeface="Calibri"/>
              <a:cs typeface="Times New Roman"/>
            </a:endParaRPr>
          </a:p>
          <a:p>
            <a:pPr marL="857250"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 smtClean="0">
                <a:ea typeface="Calibri"/>
                <a:cs typeface="Times New Roman"/>
              </a:rPr>
              <a:t>работа </a:t>
            </a:r>
            <a:r>
              <a:rPr lang="ru-RU" sz="1400" dirty="0">
                <a:ea typeface="Calibri"/>
                <a:cs typeface="Times New Roman"/>
              </a:rPr>
              <a:t>силы, </a:t>
            </a:r>
            <a:r>
              <a:rPr lang="ru-RU" sz="1400" dirty="0" smtClean="0">
                <a:ea typeface="Calibri"/>
                <a:cs typeface="Times New Roman"/>
              </a:rPr>
              <a:t>мощность </a:t>
            </a:r>
            <a:r>
              <a:rPr lang="ru-RU" sz="1400" dirty="0">
                <a:ea typeface="Calibri"/>
                <a:cs typeface="Times New Roman"/>
              </a:rPr>
              <a:t>силы; </a:t>
            </a:r>
            <a:endParaRPr lang="ru-RU" sz="1400" dirty="0" smtClean="0">
              <a:ea typeface="Calibri"/>
              <a:cs typeface="Times New Roman"/>
            </a:endParaRPr>
          </a:p>
          <a:p>
            <a:pPr marL="857250"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 smtClean="0">
                <a:ea typeface="Calibri"/>
                <a:cs typeface="Times New Roman"/>
              </a:rPr>
              <a:t>кинетическая </a:t>
            </a:r>
            <a:r>
              <a:rPr lang="ru-RU" sz="1400" dirty="0">
                <a:ea typeface="Calibri"/>
                <a:cs typeface="Times New Roman"/>
              </a:rPr>
              <a:t>энергия материальной </a:t>
            </a:r>
            <a:r>
              <a:rPr lang="ru-RU" sz="1400" dirty="0" smtClean="0">
                <a:ea typeface="Calibri"/>
                <a:cs typeface="Times New Roman"/>
              </a:rPr>
              <a:t>точки;</a:t>
            </a:r>
          </a:p>
          <a:p>
            <a:pPr marL="857250"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 smtClean="0">
                <a:ea typeface="Calibri"/>
                <a:cs typeface="Times New Roman"/>
              </a:rPr>
              <a:t>потенциальная </a:t>
            </a:r>
            <a:r>
              <a:rPr lang="ru-RU" sz="1400" dirty="0">
                <a:ea typeface="Calibri"/>
                <a:cs typeface="Times New Roman"/>
              </a:rPr>
              <a:t>энергия; </a:t>
            </a:r>
            <a:endParaRPr lang="ru-RU" sz="1400" dirty="0" smtClean="0">
              <a:ea typeface="Calibri"/>
              <a:cs typeface="Times New Roman"/>
            </a:endParaRPr>
          </a:p>
          <a:p>
            <a:pPr marL="857250"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 smtClean="0">
                <a:ea typeface="Calibri"/>
                <a:cs typeface="Times New Roman"/>
              </a:rPr>
              <a:t>закон </a:t>
            </a:r>
            <a:r>
              <a:rPr lang="ru-RU" sz="1400" dirty="0">
                <a:ea typeface="Calibri"/>
                <a:cs typeface="Times New Roman"/>
              </a:rPr>
              <a:t>сохранения механической энергии. </a:t>
            </a:r>
            <a:endParaRPr lang="ru-RU" sz="1400" dirty="0" smtClean="0">
              <a:ea typeface="Calibri" pitchFamily="34" charset="0"/>
              <a:cs typeface="Times New Roman" pitchFamily="18" charset="0"/>
            </a:endParaRPr>
          </a:p>
          <a:p>
            <a:pPr marL="628650" lvl="0" indent="-285750" algn="just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 Для содержательного элемента - </a:t>
            </a:r>
            <a:r>
              <a:rPr lang="ru-RU" sz="1800" dirty="0">
                <a:ea typeface="Calibri" pitchFamily="34" charset="0"/>
                <a:cs typeface="Times New Roman" pitchFamily="18" charset="0"/>
              </a:rPr>
              <a:t>не менее двух заданий для каждой из моделей заданий экзаменационной </a:t>
            </a: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работы   </a:t>
            </a:r>
            <a:endParaRPr lang="ru-RU" sz="1800" dirty="0">
              <a:ea typeface="Calibri" pitchFamily="34" charset="0"/>
              <a:cs typeface="Times New Roman" pitchFamily="18" charset="0"/>
            </a:endParaRPr>
          </a:p>
          <a:p>
            <a:pPr lvl="0" indent="261938" algn="just">
              <a:lnSpc>
                <a:spcPct val="115000"/>
              </a:lnSpc>
            </a:pPr>
            <a:endParaRPr lang="ru-RU" sz="1800" dirty="0">
              <a:ea typeface="Times New Roman" pitchFamily="18" charset="0"/>
              <a:cs typeface="Book Antiqua" pitchFamily="18" charset="0"/>
            </a:endParaRPr>
          </a:p>
          <a:p>
            <a:pPr lvl="0" indent="261938" algn="just">
              <a:lnSpc>
                <a:spcPct val="115000"/>
              </a:lnSpc>
            </a:pPr>
            <a:endParaRPr lang="ru-RU" sz="2000" dirty="0"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349" y="1467293"/>
            <a:ext cx="3800720" cy="52525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 descr="C:\Users\марина\Documents\Рабочие документы\ЕГЭ\Сборники\Просвещение Я сдам ЕГЭ\Обложки\EGE_Fisica_praktyca_cover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111" y="129169"/>
            <a:ext cx="913957" cy="1177325"/>
          </a:xfrm>
          <a:prstGeom prst="rect">
            <a:avLst/>
          </a:prstGeom>
          <a:noFill/>
          <a:ln>
            <a:solidFill>
              <a:srgbClr val="BBE0E3">
                <a:lumMod val="1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00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7069138" cy="11350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«Типовые задания». Структура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488" y="1459066"/>
            <a:ext cx="4837814" cy="5147469"/>
          </a:xfrm>
        </p:spPr>
        <p:txBody>
          <a:bodyPr/>
          <a:lstStyle/>
          <a:p>
            <a:pPr lvl="0" indent="261938" algn="ctr">
              <a:lnSpc>
                <a:spcPct val="115000"/>
              </a:lnSpc>
              <a:spcBef>
                <a:spcPts val="0"/>
              </a:spcBef>
            </a:pPr>
            <a:r>
              <a:rPr lang="ru-RU" sz="1800" b="1" dirty="0" smtClean="0">
                <a:ea typeface="Times New Roman" pitchFamily="18" charset="0"/>
                <a:cs typeface="Book Antiqua" pitchFamily="18" charset="0"/>
              </a:rPr>
              <a:t>Задания </a:t>
            </a:r>
          </a:p>
          <a:p>
            <a:pPr lvl="0" indent="261938" algn="ctr">
              <a:lnSpc>
                <a:spcPct val="115000"/>
              </a:lnSpc>
              <a:spcBef>
                <a:spcPts val="0"/>
              </a:spcBef>
            </a:pPr>
            <a:r>
              <a:rPr lang="ru-RU" sz="1800" b="1" dirty="0" smtClean="0">
                <a:ea typeface="Times New Roman" pitchFamily="18" charset="0"/>
                <a:cs typeface="Book Antiqua" pitchFamily="18" charset="0"/>
              </a:rPr>
              <a:t>для </a:t>
            </a:r>
            <a:r>
              <a:rPr lang="ru-RU" sz="1800" b="1" dirty="0">
                <a:ea typeface="Times New Roman" pitchFamily="18" charset="0"/>
                <a:cs typeface="Book Antiqua" pitchFamily="18" charset="0"/>
              </a:rPr>
              <a:t>самостоятельной работы</a:t>
            </a:r>
          </a:p>
          <a:p>
            <a:pPr lvl="0" indent="0" algn="just">
              <a:lnSpc>
                <a:spcPct val="115000"/>
              </a:lnSpc>
              <a:spcBef>
                <a:spcPct val="0"/>
              </a:spcBef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Подборка заданий </a:t>
            </a:r>
            <a:r>
              <a:rPr lang="ru-RU" sz="1800" dirty="0">
                <a:ea typeface="Calibri" pitchFamily="34" charset="0"/>
                <a:cs typeface="Times New Roman" pitchFamily="18" charset="0"/>
              </a:rPr>
              <a:t>для </a:t>
            </a: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каждой линии </a:t>
            </a:r>
            <a:r>
              <a:rPr lang="ru-RU" sz="1800" dirty="0">
                <a:ea typeface="Calibri" pitchFamily="34" charset="0"/>
                <a:cs typeface="Times New Roman" pitchFamily="18" charset="0"/>
              </a:rPr>
              <a:t>заданий </a:t>
            </a: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повышенного уровня части 1.</a:t>
            </a:r>
          </a:p>
          <a:p>
            <a:pPr marL="628650" lvl="0" indent="-285750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 Примеры заданий </a:t>
            </a:r>
            <a:br>
              <a:rPr lang="ru-RU" sz="1800" dirty="0" smtClean="0">
                <a:ea typeface="Calibri" pitchFamily="34" charset="0"/>
                <a:cs typeface="Times New Roman" pitchFamily="18" charset="0"/>
              </a:rPr>
            </a:b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на множественный выбор  </a:t>
            </a:r>
          </a:p>
          <a:p>
            <a:pPr marL="628650" lvl="0" indent="-285750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Примеры заданий на изменение величин</a:t>
            </a:r>
          </a:p>
          <a:p>
            <a:pPr marL="628650" lvl="0" indent="-285750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1800" dirty="0" smtClean="0">
                <a:ea typeface="Calibri" pitchFamily="34" charset="0"/>
                <a:cs typeface="Times New Roman" pitchFamily="18" charset="0"/>
              </a:rPr>
              <a:t>Примеры заданий на соответствие (графики и формулы)</a:t>
            </a:r>
            <a:endParaRPr lang="ru-RU" sz="1800" dirty="0">
              <a:ea typeface="Calibri" pitchFamily="34" charset="0"/>
              <a:cs typeface="Times New Roman" pitchFamily="18" charset="0"/>
            </a:endParaRPr>
          </a:p>
          <a:p>
            <a:pPr lvl="0" indent="261938" algn="just">
              <a:lnSpc>
                <a:spcPct val="115000"/>
              </a:lnSpc>
            </a:pPr>
            <a:endParaRPr lang="ru-RU" sz="1800" dirty="0">
              <a:ea typeface="Times New Roman" pitchFamily="18" charset="0"/>
              <a:cs typeface="Book Antiqua" pitchFamily="18" charset="0"/>
            </a:endParaRPr>
          </a:p>
          <a:p>
            <a:pPr lvl="0" indent="261938" algn="just">
              <a:lnSpc>
                <a:spcPct val="115000"/>
              </a:lnSpc>
            </a:pPr>
            <a:endParaRPr lang="ru-RU" sz="2000" dirty="0">
              <a:cs typeface="Times New Roman" pitchFamily="18" charset="0"/>
            </a:endParaRPr>
          </a:p>
        </p:txBody>
      </p:sp>
      <p:pic>
        <p:nvPicPr>
          <p:cNvPr id="5" name="Picture 4" descr="C:\Users\марина\Documents\Рабочие документы\ЕГЭ\Сборники\Просвещение Я сдам ЕГЭ\Обложки\EGE_Fisica_praktyca_cover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32" y="4679904"/>
            <a:ext cx="1495644" cy="1926632"/>
          </a:xfrm>
          <a:prstGeom prst="rect">
            <a:avLst/>
          </a:prstGeom>
          <a:noFill/>
          <a:ln>
            <a:solidFill>
              <a:srgbClr val="BBE0E3">
                <a:lumMod val="1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011" y="1531088"/>
            <a:ext cx="3851684" cy="51605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41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7069138" cy="11350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«Типовые задания». Структура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488" y="1459066"/>
            <a:ext cx="4837814" cy="5147469"/>
          </a:xfrm>
        </p:spPr>
        <p:txBody>
          <a:bodyPr/>
          <a:lstStyle/>
          <a:p>
            <a:pPr lvl="0" indent="262255"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000" b="1" spc="-50" dirty="0" smtClean="0">
                <a:ea typeface="Times New Roman"/>
                <a:cs typeface="Book Antiqua"/>
              </a:rPr>
              <a:t>Задачи повышенного </a:t>
            </a:r>
            <a:r>
              <a:rPr lang="ru-RU" sz="2000" b="1" spc="-50" dirty="0">
                <a:ea typeface="Times New Roman"/>
                <a:cs typeface="Book Antiqua"/>
              </a:rPr>
              <a:t>уровня сложности</a:t>
            </a:r>
          </a:p>
          <a:p>
            <a:pPr lvl="0" indent="26225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spc="-50" dirty="0">
                <a:ea typeface="Times New Roman"/>
                <a:cs typeface="Book Antiqua"/>
              </a:rPr>
              <a:t>В каждом тематическом </a:t>
            </a:r>
            <a:r>
              <a:rPr lang="ru-RU" sz="2000" spc="-50" dirty="0" smtClean="0">
                <a:ea typeface="Times New Roman"/>
                <a:cs typeface="Book Antiqua"/>
              </a:rPr>
              <a:t>блоке:</a:t>
            </a:r>
          </a:p>
          <a:p>
            <a:pPr marL="68580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spc="-50" dirty="0" smtClean="0">
                <a:ea typeface="Times New Roman"/>
                <a:cs typeface="Book Antiqua"/>
              </a:rPr>
              <a:t>Подробное решение 2-3 типовых задач по данной теме</a:t>
            </a:r>
          </a:p>
          <a:p>
            <a:pPr marL="68580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2000" spc="-50" dirty="0" smtClean="0">
                <a:ea typeface="Times New Roman" pitchFamily="18" charset="0"/>
                <a:cs typeface="Book Antiqua" pitchFamily="18" charset="0"/>
              </a:rPr>
              <a:t>3-5 задач для самостоятельного решения после каждого примера решения</a:t>
            </a:r>
            <a:endParaRPr lang="ru-RU" sz="2000" dirty="0">
              <a:cs typeface="Times New Roman" pitchFamily="18" charset="0"/>
            </a:endParaRPr>
          </a:p>
        </p:txBody>
      </p:sp>
      <p:pic>
        <p:nvPicPr>
          <p:cNvPr id="5" name="Picture 4" descr="C:\Users\марина\Documents\Рабочие документы\ЕГЭ\Сборники\Просвещение Я сдам ЕГЭ\Обложки\EGE_Fisica_praktyca_cover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32" y="4679904"/>
            <a:ext cx="1495644" cy="1926632"/>
          </a:xfrm>
          <a:prstGeom prst="rect">
            <a:avLst/>
          </a:prstGeom>
          <a:noFill/>
          <a:ln>
            <a:solidFill>
              <a:srgbClr val="BBE0E3">
                <a:lumMod val="1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321" y="1530265"/>
            <a:ext cx="3683959" cy="51800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28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>
          <a:xfrm>
            <a:off x="1105786" y="216335"/>
            <a:ext cx="6461532" cy="11350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«Типовые задания». Структура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487" y="1459066"/>
            <a:ext cx="8537945" cy="5147469"/>
          </a:xfrm>
        </p:spPr>
        <p:txBody>
          <a:bodyPr/>
          <a:lstStyle/>
          <a:p>
            <a:pPr lvl="0" indent="26225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-50" dirty="0">
                <a:ea typeface="Times New Roman"/>
                <a:cs typeface="Book Antiqua"/>
              </a:rPr>
              <a:t>Проверочная работа по теме</a:t>
            </a:r>
          </a:p>
          <a:p>
            <a:pPr marL="628650" lvl="0" indent="-514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ea typeface="Calibri"/>
                <a:cs typeface="Times New Roman"/>
              </a:rPr>
              <a:t>14-18 заданий</a:t>
            </a:r>
          </a:p>
          <a:p>
            <a:pPr marL="628650" lvl="0" indent="-514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ea typeface="Calibri"/>
                <a:cs typeface="Times New Roman"/>
              </a:rPr>
              <a:t>Содержит задания базового </a:t>
            </a:r>
            <a:r>
              <a:rPr lang="ru-RU" sz="1600" dirty="0" smtClean="0">
                <a:ea typeface="Calibri"/>
                <a:cs typeface="Times New Roman"/>
              </a:rPr>
              <a:t>и </a:t>
            </a:r>
            <a:r>
              <a:rPr lang="ru-RU" sz="1600" dirty="0">
                <a:ea typeface="Calibri"/>
                <a:cs typeface="Times New Roman"/>
              </a:rPr>
              <a:t>повышенного уровня</a:t>
            </a:r>
          </a:p>
          <a:p>
            <a:pPr marL="628650" lvl="0" indent="-514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ea typeface="Calibri"/>
                <a:cs typeface="Times New Roman"/>
              </a:rPr>
              <a:t>З</a:t>
            </a:r>
            <a:r>
              <a:rPr lang="ru-RU" sz="1600" dirty="0" smtClean="0">
                <a:ea typeface="Calibri"/>
                <a:cs typeface="Times New Roman"/>
              </a:rPr>
              <a:t>адания </a:t>
            </a:r>
            <a:r>
              <a:rPr lang="ru-RU" sz="1600" dirty="0">
                <a:ea typeface="Calibri"/>
                <a:cs typeface="Times New Roman"/>
              </a:rPr>
              <a:t>базового уровня по всем элементам содержания (по данной теме)</a:t>
            </a:r>
          </a:p>
          <a:p>
            <a:pPr marL="628650" lvl="0" indent="-514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ea typeface="Calibri"/>
                <a:cs typeface="Times New Roman"/>
              </a:rPr>
              <a:t>Задания на множественный выбор, на изменение физических величин и на соответствие</a:t>
            </a:r>
          </a:p>
          <a:p>
            <a:pPr marL="628650" lvl="0" indent="-514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sz="1600" dirty="0">
                <a:ea typeface="Calibri"/>
                <a:cs typeface="Times New Roman"/>
              </a:rPr>
              <a:t>3-4 расчетных задачи повышенного уровня сложности</a:t>
            </a:r>
          </a:p>
        </p:txBody>
      </p:sp>
      <p:pic>
        <p:nvPicPr>
          <p:cNvPr id="5" name="Picture 4" descr="C:\Users\марина\Documents\Рабочие документы\ЕГЭ\Сборники\Просвещение Я сдам ЕГЭ\Обложки\EGE_Fisica_praktyca_cover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585" y="216335"/>
            <a:ext cx="1254641" cy="1616181"/>
          </a:xfrm>
          <a:prstGeom prst="rect">
            <a:avLst/>
          </a:prstGeom>
          <a:noFill/>
          <a:ln>
            <a:solidFill>
              <a:srgbClr val="BBE0E3">
                <a:lumMod val="1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84" y="4918513"/>
            <a:ext cx="2105247" cy="17381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79" y="4061967"/>
            <a:ext cx="2066649" cy="25947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061" y="4061967"/>
            <a:ext cx="2114211" cy="26161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060" y="4061967"/>
            <a:ext cx="2061166" cy="26477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52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1088" y="221040"/>
            <a:ext cx="7155352" cy="125028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Приемы работы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531089"/>
            <a:ext cx="8229240" cy="4880344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Учащиеся с недостаточным уровнем подготовки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 smtClean="0">
                <a:ea typeface="Calibri"/>
                <a:cs typeface="Times New Roman"/>
              </a:rPr>
              <a:t>Справочные материалы</a:t>
            </a:r>
          </a:p>
          <a:p>
            <a:pPr marL="514350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>
                <a:ea typeface="Calibri"/>
                <a:cs typeface="Times New Roman"/>
              </a:rPr>
              <a:t>Изучить  </a:t>
            </a:r>
            <a:r>
              <a:rPr lang="ru-RU" sz="1600" dirty="0">
                <a:ea typeface="Calibri"/>
                <a:cs typeface="Times New Roman"/>
              </a:rPr>
              <a:t>справочные материалы,  осознать понимание всех перечисленных в них элементов содержания по данной теме. </a:t>
            </a:r>
            <a:r>
              <a:rPr lang="ru-RU" sz="1600" dirty="0" smtClean="0">
                <a:ea typeface="Calibri"/>
                <a:cs typeface="Times New Roman"/>
              </a:rPr>
              <a:t>Если </a:t>
            </a:r>
            <a:r>
              <a:rPr lang="ru-RU" sz="1600" dirty="0">
                <a:ea typeface="Calibri"/>
                <a:cs typeface="Times New Roman"/>
              </a:rPr>
              <a:t>что-то осталось непонятным, </a:t>
            </a:r>
            <a:r>
              <a:rPr lang="ru-RU" sz="1600" dirty="0" smtClean="0">
                <a:ea typeface="Calibri"/>
                <a:cs typeface="Times New Roman"/>
              </a:rPr>
              <a:t>вернуться </a:t>
            </a:r>
            <a:r>
              <a:rPr lang="ru-RU" sz="1600" dirty="0">
                <a:ea typeface="Calibri"/>
                <a:cs typeface="Times New Roman"/>
              </a:rPr>
              <a:t>к соответствующему параграфу </a:t>
            </a:r>
            <a:r>
              <a:rPr lang="ru-RU" sz="1600" dirty="0" smtClean="0">
                <a:ea typeface="Calibri"/>
                <a:cs typeface="Times New Roman"/>
              </a:rPr>
              <a:t>учебника. </a:t>
            </a:r>
          </a:p>
          <a:p>
            <a:pPr marL="514350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>
                <a:ea typeface="Calibri"/>
                <a:cs typeface="Times New Roman"/>
              </a:rPr>
              <a:t>Обращаться к справочным материалам при выполнении заданий для самостоятельной работы. Не использовать справочные материалы при выполнении проверочной работы</a:t>
            </a:r>
            <a:endParaRPr lang="ru-RU" sz="1600" dirty="0">
              <a:ea typeface="Calibri"/>
              <a:cs typeface="Times New Roman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6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 smtClean="0"/>
              <a:t>Задания для самостоятельной работы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/>
              <a:t>Первое задание совместно с учителем, второе – самостоятельно.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/>
              <a:t>Записывать не только ответ, но и решение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 smtClean="0"/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 smtClean="0"/>
              <a:t>Проверочная работа</a:t>
            </a:r>
          </a:p>
          <a:p>
            <a:pPr marL="742950" lvl="2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/>
              <a:t>Анализ ошибок, возврат к неусвоенным элементам содержания (моделям заданий)</a:t>
            </a:r>
            <a:endParaRPr lang="ru-RU" sz="1600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600" b="1" dirty="0"/>
          </a:p>
          <a:p>
            <a:pPr algn="ctr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Учащиеся с высоким уровнем подготовки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/>
              <a:t>Выполнение проверочной работы. Анализ ошибок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600" dirty="0" smtClean="0"/>
              <a:t>Работа над ошибками – выполнение соответствующих тематических подборок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871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380880" y="3886200"/>
            <a:ext cx="8533800" cy="366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CustomShape 2"/>
          <p:cNvSpPr/>
          <p:nvPr/>
        </p:nvSpPr>
        <p:spPr>
          <a:xfrm>
            <a:off x="826920" y="2637000"/>
            <a:ext cx="760356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ru-RU" sz="4200" b="1" strike="noStrike">
                <a:solidFill>
                  <a:srgbClr val="1E4649"/>
                </a:solidFill>
                <a:latin typeface="Garamond"/>
                <a:ea typeface="Microsoft YaHei"/>
              </a:rPr>
              <a:t>СПАСИБО ЗА ВНИМАНИЕ!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479350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Заголовок 1"/>
          <p:cNvSpPr>
            <a:spLocks noGrp="1"/>
          </p:cNvSpPr>
          <p:nvPr>
            <p:ph type="title"/>
          </p:nvPr>
        </p:nvSpPr>
        <p:spPr>
          <a:xfrm>
            <a:off x="1258888" y="260350"/>
            <a:ext cx="7294562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Модульный курс «Я сдам ЕГЭ»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3238"/>
            <a:ext cx="8002588" cy="4824412"/>
          </a:xfrm>
        </p:spPr>
        <p:txBody>
          <a:bodyPr/>
          <a:lstStyle/>
          <a:p>
            <a:pPr algn="just" eaLnBrk="0" hangingPunct="0">
              <a:lnSpc>
                <a:spcPct val="11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Повторительно-обобщающий курс на 68 уроков </a:t>
            </a:r>
          </a:p>
          <a:p>
            <a:pPr algn="just" eaLnBrk="0" hangingPunct="0">
              <a:lnSpc>
                <a:spcPct val="115000"/>
              </a:lnSpc>
              <a:spcBef>
                <a:spcPct val="0"/>
              </a:spcBef>
              <a:buClr>
                <a:srgbClr val="000000"/>
              </a:buClr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повторение основного теоретического материала </a:t>
            </a:r>
          </a:p>
          <a:p>
            <a:pPr algn="just" eaLnBrk="0" hangingPunct="0">
              <a:lnSpc>
                <a:spcPct val="115000"/>
              </a:lnSpc>
              <a:spcBef>
                <a:spcPct val="0"/>
              </a:spcBef>
              <a:buClr>
                <a:srgbClr val="000000"/>
              </a:buClr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практикум по выполнению всех основных моделей заданий базового и повышенного уровней сложности, встречающихся в КИМ ЕГЭ по физике (задания 1-27).  </a:t>
            </a:r>
          </a:p>
          <a:p>
            <a:pPr algn="just" eaLnBrk="0" hangingPunct="0">
              <a:lnSpc>
                <a:spcPct val="11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ru-RU" sz="2000" dirty="0" smtClean="0"/>
          </a:p>
          <a:p>
            <a:pPr algn="just" eaLnBrk="0" hangingPunct="0">
              <a:lnSpc>
                <a:spcPct val="11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ru-RU" sz="2000" dirty="0" smtClean="0"/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Возможность выстраивания индивидуальных траекторий изучения предмета для учащихся с различным уровнем подготовки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Эффективный инструментарий для текущей диагностики и формирующего оценивания</a:t>
            </a:r>
          </a:p>
        </p:txBody>
      </p:sp>
    </p:spTree>
    <p:extLst>
      <p:ext uri="{BB962C8B-B14F-4D97-AF65-F5344CB8AC3E}">
        <p14:creationId xmlns:p14="http://schemas.microsoft.com/office/powerpoint/2010/main" val="371646659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233" y="190131"/>
            <a:ext cx="7412776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Модульный курс «Я сдам ЕГЭ»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марина\Documents\Рабочие документы\ЕГЭ\Сборники\Просвещение Я сдам ЕГЭ\Обложки\EGE_Fisica_kurs_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721" y="2317509"/>
            <a:ext cx="2508395" cy="3271992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рина\Documents\Рабочие документы\ЕГЭ\Сборники\Просвещение Я сдам ЕГЭ\Обложки\EGE_Fisica_praktyca_cov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49" y="2307277"/>
            <a:ext cx="2571803" cy="3282224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рина\Documents\Рабочие документы\ЕГЭ\Сборники\Просвещение Я сдам ЕГЭ\Обложки\EGE_Fisica_praktyca_cover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404" y="2307277"/>
            <a:ext cx="2540048" cy="3271993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71621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233" y="190131"/>
            <a:ext cx="748532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«Курс самоподготовки»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марина\Documents\Рабочие документы\ЕГЭ\Сборники\Просвещение Я сдам ЕГЭ\Обложки\EGE_Fisica_kurs_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4530567"/>
            <a:ext cx="1572339" cy="2050985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116" y="1471195"/>
            <a:ext cx="3703674" cy="5110358"/>
          </a:xfrm>
          <a:prstGeom prst="rect">
            <a:avLst/>
          </a:prstGeom>
          <a:noFill/>
          <a:ln w="9525">
            <a:solidFill>
              <a:schemeClr val="accent1">
                <a:lumMod val="1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57200" y="1773238"/>
            <a:ext cx="4805916" cy="48244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ru-RU" sz="2000" b="1" kern="0" dirty="0" smtClean="0"/>
              <a:t>Структура и содержание КИМ</a:t>
            </a:r>
          </a:p>
          <a:p>
            <a:pPr marL="0" indent="0">
              <a:spcBef>
                <a:spcPct val="0"/>
              </a:spcBef>
              <a:buNone/>
            </a:pPr>
            <a:endParaRPr lang="ru-RU" sz="2000" b="1" kern="0" dirty="0" smtClean="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2000" kern="0" dirty="0" smtClean="0"/>
              <a:t>Подробное описание структуры и содержания КИМ ЕГЭ по физике в 2018 году. 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2000" kern="0" dirty="0" smtClean="0"/>
              <a:t>Примеры заданий различных форм, правила оформления ответов.</a:t>
            </a:r>
          </a:p>
        </p:txBody>
      </p:sp>
    </p:spTree>
    <p:extLst>
      <p:ext uri="{BB962C8B-B14F-4D97-AF65-F5344CB8AC3E}">
        <p14:creationId xmlns:p14="http://schemas.microsoft.com/office/powerpoint/2010/main" val="282426826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233" y="190131"/>
            <a:ext cx="748532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«Курс самоподготовки»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марина\Documents\Рабочие документы\ЕГЭ\Сборники\Просвещение Я сдам ЕГЭ\Обложки\EGE_Fisica_kurs_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4530567"/>
            <a:ext cx="1572339" cy="2050985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57200" y="1773238"/>
            <a:ext cx="4531253" cy="48244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FontTx/>
              <a:buNone/>
            </a:pPr>
            <a:r>
              <a:rPr lang="ru-RU" sz="2000" b="1" kern="0" dirty="0" smtClean="0">
                <a:solidFill>
                  <a:srgbClr val="000000"/>
                </a:solidFill>
              </a:rPr>
              <a:t>Программа повторительно-обобщающего курса по подготовке к ЕГЭ по физике 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2000" b="1" kern="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2000" kern="0" dirty="0" smtClean="0">
                <a:solidFill>
                  <a:srgbClr val="000000"/>
                </a:solidFill>
              </a:rPr>
              <a:t>Содержание программы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2000" kern="0" dirty="0" smtClean="0">
                <a:solidFill>
                  <a:srgbClr val="000000"/>
                </a:solidFill>
              </a:rPr>
              <a:t>Распределение часов с учетом объема заданий в курсе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453" y="1282330"/>
            <a:ext cx="3979001" cy="52992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44487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233" y="190131"/>
            <a:ext cx="748532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«Курс самоподготовки»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марина\Documents\Рабочие документы\ЕГЭ\Сборники\Просвещение Я сдам ЕГЭ\Обложки\EGE_Fisica_kurs_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4530567"/>
            <a:ext cx="1572339" cy="2050985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57200" y="1773238"/>
            <a:ext cx="4531253" cy="48244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FontTx/>
              <a:buNone/>
            </a:pPr>
            <a:r>
              <a:rPr lang="ru-RU" sz="2000" b="1" kern="0" dirty="0" smtClean="0">
                <a:solidFill>
                  <a:srgbClr val="000000"/>
                </a:solidFill>
              </a:rPr>
              <a:t>Основные приемы организации работы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2000" b="1" kern="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2000" kern="0" dirty="0" smtClean="0">
                <a:solidFill>
                  <a:srgbClr val="000000"/>
                </a:solidFill>
              </a:rPr>
              <a:t>Структура тематических блоков «Типовых заданий»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2000" kern="0" dirty="0" smtClean="0">
                <a:solidFill>
                  <a:srgbClr val="000000"/>
                </a:solidFill>
              </a:rPr>
              <a:t>Методические приемы организации работы с тематическим блоком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423" y="1436965"/>
            <a:ext cx="3797485" cy="51606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04090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233" y="190131"/>
            <a:ext cx="748532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«Курс самоподготовки»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марина\Documents\Рабочие документы\ЕГЭ\Сборники\Просвещение Я сдам ЕГЭ\Обложки\EGE_Fisica_kurs_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8" y="4530567"/>
            <a:ext cx="1572339" cy="2050985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57201" y="1773238"/>
            <a:ext cx="4199860" cy="48244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FontTx/>
              <a:buNone/>
            </a:pPr>
            <a:r>
              <a:rPr lang="ru-RU" sz="2000" b="1" kern="0" dirty="0" smtClean="0">
                <a:solidFill>
                  <a:srgbClr val="000000"/>
                </a:solidFill>
              </a:rPr>
              <a:t>Типология заданий 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2000" b="1" kern="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2000" kern="0" dirty="0" smtClean="0">
                <a:solidFill>
                  <a:srgbClr val="000000"/>
                </a:solidFill>
              </a:rPr>
              <a:t>Примеры основных моделей заданий по каждой из линий КИМ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2000" kern="0" dirty="0" smtClean="0">
                <a:solidFill>
                  <a:srgbClr val="000000"/>
                </a:solidFill>
              </a:rPr>
              <a:t>Типичные ошибки при выполнении отдельных заданий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453" y="1351709"/>
            <a:ext cx="3929064" cy="52298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94501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233" y="190131"/>
            <a:ext cx="748532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«Курс самоподготовки»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марина\Documents\Рабочие документы\ЕГЭ\Сборники\Просвещение Я сдам ЕГЭ\Обложки\EGE_Fisica_kurs_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22" y="4570505"/>
            <a:ext cx="1541721" cy="2011047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57200" y="1584251"/>
            <a:ext cx="4874681" cy="5013399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FontTx/>
              <a:buNone/>
            </a:pPr>
            <a:r>
              <a:rPr lang="ru-RU" sz="2000" b="1" kern="0" dirty="0" smtClean="0">
                <a:solidFill>
                  <a:srgbClr val="000000"/>
                </a:solidFill>
              </a:rPr>
              <a:t>Особенности оценивания заданий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1800" b="1" kern="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1800" kern="0" dirty="0" smtClean="0">
                <a:solidFill>
                  <a:srgbClr val="000000"/>
                </a:solidFill>
              </a:rPr>
              <a:t>Комментарии по использованию критериев оценивания заданий с развернутым ответом: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1800" kern="0" dirty="0" smtClean="0">
                <a:solidFill>
                  <a:srgbClr val="000000"/>
                </a:solidFill>
              </a:rPr>
              <a:t>качественные задачи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1800" kern="0" dirty="0">
                <a:solidFill>
                  <a:srgbClr val="000000"/>
                </a:solidFill>
              </a:rPr>
              <a:t>р</a:t>
            </a:r>
            <a:r>
              <a:rPr lang="ru-RU" sz="1800" kern="0" dirty="0" smtClean="0">
                <a:solidFill>
                  <a:srgbClr val="000000"/>
                </a:solidFill>
              </a:rPr>
              <a:t>асчетные задачи</a:t>
            </a:r>
          </a:p>
          <a:p>
            <a:pPr marL="457200" lvl="1" indent="0">
              <a:spcBef>
                <a:spcPct val="0"/>
              </a:spcBef>
              <a:buNone/>
            </a:pPr>
            <a:endParaRPr lang="ru-RU" sz="1800" kern="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1800" kern="0" dirty="0" smtClean="0">
                <a:solidFill>
                  <a:srgbClr val="000000"/>
                </a:solidFill>
              </a:rPr>
              <a:t>Примеры работы участников ЕГЭ и комментарии к их оцениванию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881" y="1584251"/>
            <a:ext cx="3625162" cy="49973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18350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233" y="190131"/>
            <a:ext cx="748532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«Курс самоподготовки»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марина\Documents\Рабочие документы\ЕГЭ\Сборники\Просвещение Я сдам ЕГЭ\Обложки\EGE_Fisica_kurs_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22" y="4570505"/>
            <a:ext cx="1541721" cy="2011047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57200" y="1584251"/>
            <a:ext cx="3912781" cy="5013399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FontTx/>
              <a:buNone/>
            </a:pPr>
            <a:r>
              <a:rPr lang="ru-RU" sz="2000" b="1" kern="0" dirty="0" smtClean="0">
                <a:solidFill>
                  <a:srgbClr val="000000"/>
                </a:solidFill>
              </a:rPr>
              <a:t>Тренировочные варианты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1800" b="1" kern="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1800" kern="0" dirty="0" smtClean="0">
                <a:solidFill>
                  <a:srgbClr val="000000"/>
                </a:solidFill>
              </a:rPr>
              <a:t>3 тренировочных варианта </a:t>
            </a:r>
            <a:br>
              <a:rPr lang="ru-RU" sz="1800" kern="0" dirty="0" smtClean="0">
                <a:solidFill>
                  <a:srgbClr val="000000"/>
                </a:solidFill>
              </a:rPr>
            </a:br>
            <a:r>
              <a:rPr lang="ru-RU" sz="1800" kern="0" dirty="0" smtClean="0">
                <a:solidFill>
                  <a:srgbClr val="000000"/>
                </a:solidFill>
              </a:rPr>
              <a:t>по модели 2018 г.</a:t>
            </a:r>
          </a:p>
          <a:p>
            <a:pPr marL="457200" lvl="1" indent="0">
              <a:spcBef>
                <a:spcPct val="0"/>
              </a:spcBef>
              <a:buFontTx/>
              <a:buNone/>
            </a:pPr>
            <a:endParaRPr lang="ru-RU" sz="1800" kern="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1800" kern="0" dirty="0" smtClean="0">
                <a:solidFill>
                  <a:srgbClr val="000000"/>
                </a:solidFill>
              </a:rPr>
              <a:t>Ответы и решения заданий </a:t>
            </a:r>
            <a:br>
              <a:rPr lang="ru-RU" sz="1800" kern="0" dirty="0" smtClean="0">
                <a:solidFill>
                  <a:srgbClr val="000000"/>
                </a:solidFill>
              </a:rPr>
            </a:br>
            <a:r>
              <a:rPr lang="ru-RU" sz="1800" kern="0" dirty="0" smtClean="0">
                <a:solidFill>
                  <a:srgbClr val="000000"/>
                </a:solidFill>
              </a:rPr>
              <a:t>с развернутым ответом.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179" y="3030278"/>
            <a:ext cx="2742318" cy="37343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390" y="1584250"/>
            <a:ext cx="2622572" cy="36260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65027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Тема_ФИПИ">
  <a:themeElements>
    <a:clrScheme name="presentation_rus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rus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rus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rus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rus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678</Words>
  <Application>Microsoft Office PowerPoint</Application>
  <PresentationFormat>Экран (4:3)</PresentationFormat>
  <Paragraphs>132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Office Theme</vt:lpstr>
      <vt:lpstr>Office Theme</vt:lpstr>
      <vt:lpstr>7_Тема_ФИПИ</vt:lpstr>
      <vt:lpstr>Тема Office</vt:lpstr>
      <vt:lpstr>Презентация PowerPoint</vt:lpstr>
      <vt:lpstr>Модульный курс «Я сдам ЕГЭ»</vt:lpstr>
      <vt:lpstr>Модульный курс «Я сдам ЕГЭ»</vt:lpstr>
      <vt:lpstr>«Курс самоподготовки»</vt:lpstr>
      <vt:lpstr>«Курс самоподготовки»</vt:lpstr>
      <vt:lpstr>«Курс самоподготовки»</vt:lpstr>
      <vt:lpstr>«Курс самоподготовки»</vt:lpstr>
      <vt:lpstr>«Курс самоподготовки»</vt:lpstr>
      <vt:lpstr>«Курс самоподготовки»</vt:lpstr>
      <vt:lpstr>«Типовые задания». Структура</vt:lpstr>
      <vt:lpstr>«Типовые задания». Структура</vt:lpstr>
      <vt:lpstr>«Типовые задания». Структура</vt:lpstr>
      <vt:lpstr>«Типовые задания». Структура</vt:lpstr>
      <vt:lpstr>«Типовые задания». Структура</vt:lpstr>
      <vt:lpstr>«Типовые задания». Структура</vt:lpstr>
      <vt:lpstr>«Типовые задания». Структура</vt:lpstr>
      <vt:lpstr>Приемы работы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марина</cp:lastModifiedBy>
  <cp:revision>26</cp:revision>
  <dcterms:modified xsi:type="dcterms:W3CDTF">2017-11-21T05:44:19Z</dcterms:modified>
</cp:coreProperties>
</file>