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1"/>
  </p:notesMasterIdLst>
  <p:sldIdLst>
    <p:sldId id="256" r:id="rId3"/>
    <p:sldId id="314" r:id="rId4"/>
    <p:sldId id="315" r:id="rId5"/>
    <p:sldId id="257" r:id="rId6"/>
    <p:sldId id="258" r:id="rId7"/>
    <p:sldId id="318" r:id="rId8"/>
    <p:sldId id="319" r:id="rId9"/>
    <p:sldId id="320" r:id="rId10"/>
    <p:sldId id="321" r:id="rId11"/>
    <p:sldId id="322" r:id="rId12"/>
    <p:sldId id="325" r:id="rId13"/>
    <p:sldId id="323" r:id="rId14"/>
    <p:sldId id="324" r:id="rId15"/>
    <p:sldId id="289" r:id="rId16"/>
    <p:sldId id="302" r:id="rId17"/>
    <p:sldId id="316" r:id="rId18"/>
    <p:sldId id="317" r:id="rId19"/>
    <p:sldId id="304" r:id="rId20"/>
  </p:sldIdLst>
  <p:sldSz cx="9144000" cy="6858000" type="screen4x3"/>
  <p:notesSz cx="6796088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20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20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21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2682E07-5D27-4D6A-9FAF-0D9031CCBE98}" type="slidenum">
              <a:rPr lang="ru-RU" sz="1400">
                <a:latin typeface="Times New Roman"/>
              </a:rPr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308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ustomShape 1"/>
          <p:cNvSpPr/>
          <p:nvPr/>
        </p:nvSpPr>
        <p:spPr>
          <a:xfrm>
            <a:off x="3849840" y="9379080"/>
            <a:ext cx="2937600" cy="48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BABC486-3F42-4DF8-BE87-D3B6E07730B9}" type="slidenum">
              <a:rPr lang="ru-RU" sz="1200" strike="noStrike">
                <a:solidFill>
                  <a:srgbClr val="000000"/>
                </a:solidFill>
                <a:latin typeface="Times New Roman"/>
                <a:ea typeface="Microsoft YaHei"/>
              </a:rPr>
              <a:pPr algn="r">
                <a:lnSpc>
                  <a:spcPct val="100000"/>
                </a:lnSpc>
              </a:pPr>
              <a:t>1</a:t>
            </a:fld>
            <a:endParaRPr/>
          </a:p>
        </p:txBody>
      </p:sp>
      <p:sp>
        <p:nvSpPr>
          <p:cNvPr id="342" name="CustomShape 2"/>
          <p:cNvSpPr/>
          <p:nvPr/>
        </p:nvSpPr>
        <p:spPr>
          <a:xfrm>
            <a:off x="679320" y="4689360"/>
            <a:ext cx="5438160" cy="4444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07988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3849840" y="9379080"/>
            <a:ext cx="2937600" cy="48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991A84C-796B-4205-BC44-EE17A70048F3}" type="slidenum">
              <a:rPr lang="ru-RU" sz="1200" strike="noStrike">
                <a:solidFill>
                  <a:srgbClr val="000000"/>
                </a:solidFill>
                <a:latin typeface="Times New Roman"/>
                <a:ea typeface="Microsoft YaHei"/>
              </a:rPr>
              <a:pPr algn="r">
                <a:lnSpc>
                  <a:spcPct val="100000"/>
                </a:lnSpc>
              </a:pPr>
              <a:t>18</a:t>
            </a:fld>
            <a:endParaRPr/>
          </a:p>
        </p:txBody>
      </p:sp>
      <p:sp>
        <p:nvSpPr>
          <p:cNvPr id="348" name="CustomShape 2"/>
          <p:cNvSpPr/>
          <p:nvPr/>
        </p:nvSpPr>
        <p:spPr>
          <a:xfrm>
            <a:off x="679320" y="4689360"/>
            <a:ext cx="5438160" cy="4444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17351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1" name="Рисунок 40"/>
          <p:cNvPicPr/>
          <p:nvPr/>
        </p:nvPicPr>
        <p:blipFill>
          <a:blip r:embed="rId2" cstate="print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42" name="Рисунок 41"/>
          <p:cNvPicPr/>
          <p:nvPr/>
        </p:nvPicPr>
        <p:blipFill>
          <a:blip r:embed="rId2" cstate="print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1" name="Рисунок 80"/>
          <p:cNvPicPr/>
          <p:nvPr/>
        </p:nvPicPr>
        <p:blipFill>
          <a:blip r:embed="rId2" cstate="print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  <p:pic>
        <p:nvPicPr>
          <p:cNvPr id="82" name="Рисунок 81"/>
          <p:cNvPicPr/>
          <p:nvPr/>
        </p:nvPicPr>
        <p:blipFill>
          <a:blip r:embed="rId2" cstate="print"/>
          <a:stretch/>
        </p:blipFill>
        <p:spPr>
          <a:xfrm>
            <a:off x="2077920" y="1604520"/>
            <a:ext cx="498744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/>
          <p:nvPr/>
        </p:nvPicPr>
        <p:blipFill>
          <a:blip r:embed="rId15" cstate="print"/>
          <a:stretch/>
        </p:blipFill>
        <p:spPr>
          <a:xfrm>
            <a:off x="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10" name="Picture 2"/>
          <p:cNvPicPr/>
          <p:nvPr/>
        </p:nvPicPr>
        <p:blipFill>
          <a:blip r:embed="rId16" cstate="print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2" name="Picture 3"/>
          <p:cNvPicPr/>
          <p:nvPr/>
        </p:nvPicPr>
        <p:blipFill>
          <a:blip r:embed="rId15" cstate="print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3" name="Picture 4"/>
          <p:cNvPicPr/>
          <p:nvPr/>
        </p:nvPicPr>
        <p:blipFill>
          <a:blip r:embed="rId15" cstate="print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4" name="Picture 5"/>
          <p:cNvPicPr/>
          <p:nvPr/>
        </p:nvPicPr>
        <p:blipFill>
          <a:blip r:embed="rId16" cstate="print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6"/>
          <p:cNvPicPr/>
          <p:nvPr/>
        </p:nvPicPr>
        <p:blipFill>
          <a:blip r:embed="rId17" cstate="print"/>
          <a:stretch/>
        </p:blipFill>
        <p:spPr>
          <a:xfrm>
            <a:off x="1042920" y="189000"/>
            <a:ext cx="8028720" cy="791280"/>
          </a:xfrm>
          <a:prstGeom prst="rect">
            <a:avLst/>
          </a:prstGeom>
          <a:ln w="9360">
            <a:noFill/>
          </a:ln>
        </p:spPr>
      </p:pic>
      <p:sp>
        <p:nvSpPr>
          <p:cNvPr id="6" name="CustomShape 1"/>
          <p:cNvSpPr/>
          <p:nvPr/>
        </p:nvSpPr>
        <p:spPr>
          <a:xfrm>
            <a:off x="3124080" y="6245280"/>
            <a:ext cx="2894760" cy="475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3124080" y="6245280"/>
            <a:ext cx="2894760" cy="475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4" name="Picture 5"/>
          <p:cNvPicPr/>
          <p:nvPr/>
        </p:nvPicPr>
        <p:blipFill>
          <a:blip r:embed="rId15" cstate="print"/>
          <a:stretch/>
        </p:blipFill>
        <p:spPr>
          <a:xfrm>
            <a:off x="0" y="189000"/>
            <a:ext cx="990000" cy="1231200"/>
          </a:xfrm>
          <a:prstGeom prst="rect">
            <a:avLst/>
          </a:prstGeom>
          <a:ln w="9360">
            <a:noFill/>
          </a:ln>
        </p:spPr>
      </p:pic>
      <p:pic>
        <p:nvPicPr>
          <p:cNvPr id="45" name="Picture 6"/>
          <p:cNvPicPr/>
          <p:nvPr/>
        </p:nvPicPr>
        <p:blipFill>
          <a:blip r:embed="rId16" cstate="print"/>
          <a:stretch/>
        </p:blipFill>
        <p:spPr>
          <a:xfrm>
            <a:off x="7308720" y="6453360"/>
            <a:ext cx="1612080" cy="215280"/>
          </a:xfrm>
          <a:prstGeom prst="rect">
            <a:avLst/>
          </a:prstGeom>
          <a:ln w="9360">
            <a:noFill/>
          </a:ln>
        </p:spPr>
      </p:pic>
      <p:pic>
        <p:nvPicPr>
          <p:cNvPr id="46" name="Picture 7"/>
          <p:cNvPicPr/>
          <p:nvPr/>
        </p:nvPicPr>
        <p:blipFill>
          <a:blip r:embed="rId15" cstate="print"/>
          <a:stretch/>
        </p:blipFill>
        <p:spPr>
          <a:xfrm>
            <a:off x="52560" y="189000"/>
            <a:ext cx="990000" cy="1231200"/>
          </a:xfrm>
          <a:prstGeom prst="rect">
            <a:avLst/>
          </a:prstGeom>
          <a:ln w="9360">
            <a:noFill/>
          </a:ln>
        </p:spPr>
      </p:pic>
      <p:sp>
        <p:nvSpPr>
          <p:cNvPr id="47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380880" y="3886200"/>
            <a:ext cx="8533800" cy="366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179280" y="1773360"/>
            <a:ext cx="8663760" cy="312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endParaRPr dirty="0"/>
          </a:p>
          <a:p>
            <a:endParaRPr dirty="0"/>
          </a:p>
          <a:p>
            <a:pPr algn="ctr"/>
            <a:r>
              <a:rPr lang="ru-RU" sz="3200" b="1" strike="noStrike" dirty="0">
                <a:solidFill>
                  <a:srgbClr val="00664D"/>
                </a:solidFill>
                <a:latin typeface="Arial Black"/>
                <a:ea typeface="Microsoft YaHei"/>
              </a:rPr>
              <a:t>Основные результаты </a:t>
            </a:r>
            <a:r>
              <a:rPr lang="ru-RU" sz="3200" b="1" strike="noStrike" dirty="0" smtClean="0">
                <a:solidFill>
                  <a:srgbClr val="00664D"/>
                </a:solidFill>
                <a:latin typeface="Arial Black"/>
                <a:ea typeface="Microsoft YaHei"/>
              </a:rPr>
              <a:t>ВПР-11 </a:t>
            </a:r>
            <a:endParaRPr dirty="0"/>
          </a:p>
          <a:p>
            <a:pPr algn="ctr">
              <a:lnSpc>
                <a:spcPct val="115000"/>
              </a:lnSpc>
            </a:pPr>
            <a:r>
              <a:rPr lang="ru-RU" sz="3200" b="1" strike="noStrike" dirty="0">
                <a:solidFill>
                  <a:srgbClr val="00664D"/>
                </a:solidFill>
                <a:latin typeface="Arial Black"/>
                <a:ea typeface="Microsoft YaHei"/>
              </a:rPr>
              <a:t>по </a:t>
            </a:r>
            <a:r>
              <a:rPr lang="ru-RU" sz="3200" b="1" strike="noStrike" dirty="0" smtClean="0">
                <a:solidFill>
                  <a:srgbClr val="00664D"/>
                </a:solidFill>
                <a:latin typeface="Arial Black"/>
                <a:ea typeface="Microsoft YaHei"/>
              </a:rPr>
              <a:t>физике</a:t>
            </a:r>
            <a:r>
              <a:rPr lang="ru-RU" dirty="0"/>
              <a:t> </a:t>
            </a:r>
            <a:r>
              <a:rPr lang="ru-RU" sz="3200" b="1" strike="noStrike" dirty="0" smtClean="0">
                <a:solidFill>
                  <a:srgbClr val="00664D"/>
                </a:solidFill>
                <a:latin typeface="Arial Black"/>
                <a:ea typeface="Microsoft YaHei"/>
              </a:rPr>
              <a:t>в 2017 </a:t>
            </a:r>
            <a:r>
              <a:rPr lang="ru-RU" sz="3200" b="1" strike="noStrike" dirty="0">
                <a:solidFill>
                  <a:srgbClr val="00664D"/>
                </a:solidFill>
                <a:latin typeface="Arial Black"/>
                <a:ea typeface="Microsoft YaHei"/>
              </a:rPr>
              <a:t>году </a:t>
            </a:r>
            <a:endParaRPr dirty="0"/>
          </a:p>
          <a:p>
            <a:pPr>
              <a:lnSpc>
                <a:spcPct val="115000"/>
              </a:lnSpc>
            </a:pPr>
            <a:endParaRPr dirty="0"/>
          </a:p>
          <a:p>
            <a:pPr>
              <a:lnSpc>
                <a:spcPct val="115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124" y="221040"/>
            <a:ext cx="7145316" cy="125028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Результаты по группам заданий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343823" y="1818526"/>
            <a:ext cx="8342617" cy="4880225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b="1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Линия 4 – изменение кинетической, потенциальной и полной механической энергии тела</a:t>
            </a:r>
          </a:p>
          <a:p>
            <a:pPr algn="just">
              <a:lnSpc>
                <a:spcPct val="107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Силы сопротивления не учитывались  – 73%</a:t>
            </a:r>
          </a:p>
          <a:p>
            <a:pPr algn="just">
              <a:lnSpc>
                <a:spcPct val="107000"/>
              </a:lnSpc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Силы сопротивления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необходимо было учитывать – 45%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 </a:t>
            </a:r>
            <a:endParaRPr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835" y="3278434"/>
            <a:ext cx="7040856" cy="249564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30351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124" y="221040"/>
            <a:ext cx="7145316" cy="125028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Результаты по группам заданий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343823" y="1818526"/>
            <a:ext cx="8342617" cy="4232953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b="1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Линия 5 – проблемы с ситуациями отсутствия теплопередачи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 </a:t>
            </a:r>
            <a:endParaRPr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744" y="2884536"/>
            <a:ext cx="8097198" cy="194431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23526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124" y="221040"/>
            <a:ext cx="7145316" cy="125028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Результаты по группам заданий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230808" y="1643865"/>
            <a:ext cx="3858308" cy="4232953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b="1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Методологические умения</a:t>
            </a:r>
          </a:p>
          <a:p>
            <a:pPr algn="just">
              <a:lnSpc>
                <a:spcPct val="107000"/>
              </a:lnSpc>
            </a:pPr>
            <a:endParaRPr lang="ru-RU" b="1" strike="noStrike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lnSpc>
                <a:spcPct val="107000"/>
              </a:lnSpc>
            </a:pPr>
            <a:r>
              <a:rPr lang="ru-RU" b="1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Линия 11 – проблемы с определением показаний барометра</a:t>
            </a:r>
          </a:p>
          <a:p>
            <a:pPr>
              <a:lnSpc>
                <a:spcPct val="107000"/>
              </a:lnSpc>
            </a:pPr>
            <a:endParaRPr lang="ru-RU" b="1" strike="noStrike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Линия 12 – планирование опыта, 28% выполнения</a:t>
            </a: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 </a:t>
            </a:r>
            <a:endParaRPr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0292" y="1173109"/>
            <a:ext cx="4655934" cy="535098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83258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596" y="1556681"/>
            <a:ext cx="3780889" cy="125028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Результаты 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по группам заданий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487662" y="4469985"/>
            <a:ext cx="3868581" cy="217812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endParaRPr lang="ru-RU" b="1" strike="noStrike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>
              <a:lnSpc>
                <a:spcPct val="107000"/>
              </a:lnSpc>
            </a:pPr>
            <a:r>
              <a:rPr lang="ru-RU" b="1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Линия 14 – 61% (но с сильным разбросом результатов)</a:t>
            </a:r>
          </a:p>
          <a:p>
            <a:pPr>
              <a:lnSpc>
                <a:spcPct val="107000"/>
              </a:lnSpc>
            </a:pPr>
            <a:endParaRPr lang="ru-RU" b="1" strike="noStrike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Линия 15 – 66% выполнения</a:t>
            </a: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 </a:t>
            </a:r>
            <a:endParaRPr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243" y="509443"/>
            <a:ext cx="4630579" cy="613866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91363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1239532" y="164777"/>
            <a:ext cx="7212960" cy="1134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dirty="0" smtClean="0">
                <a:solidFill>
                  <a:srgbClr val="FFFFFF"/>
                </a:solidFill>
                <a:latin typeface="Arial"/>
                <a:ea typeface="Microsoft YaHei"/>
              </a:rPr>
              <a:t>Работа с текстом</a:t>
            </a:r>
            <a:endParaRPr dirty="0"/>
          </a:p>
        </p:txBody>
      </p:sp>
      <p:sp>
        <p:nvSpPr>
          <p:cNvPr id="321" name="CustomShape 2"/>
          <p:cNvSpPr/>
          <p:nvPr/>
        </p:nvSpPr>
        <p:spPr>
          <a:xfrm>
            <a:off x="267536" y="1467720"/>
            <a:ext cx="8568360" cy="5184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13" y="1467719"/>
            <a:ext cx="3729518" cy="53240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974" y="1467719"/>
            <a:ext cx="3729518" cy="27582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CustomShape 2"/>
          <p:cNvSpPr/>
          <p:nvPr/>
        </p:nvSpPr>
        <p:spPr>
          <a:xfrm>
            <a:off x="4140485" y="4774710"/>
            <a:ext cx="4808834" cy="1608043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Ответы на прямые вопросы к тексту – </a:t>
            </a:r>
            <a:r>
              <a:rPr lang="ru-RU" b="1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73%</a:t>
            </a:r>
          </a:p>
          <a:p>
            <a:pPr algn="just">
              <a:lnSpc>
                <a:spcPct val="107000"/>
              </a:lnSpc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Интерпретация информации –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68%</a:t>
            </a:r>
          </a:p>
          <a:p>
            <a:pPr algn="just">
              <a:lnSpc>
                <a:spcPct val="107000"/>
              </a:lnSpc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Использование информации из текста </a:t>
            </a:r>
          </a:p>
          <a:p>
            <a:pPr algn="just">
              <a:lnSpc>
                <a:spcPct val="107000"/>
              </a:lnSpc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и имеющегося запаса знаний для решения задач –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25%</a:t>
            </a:r>
          </a:p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 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1234291" y="122345"/>
            <a:ext cx="7212960" cy="707649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dirty="0" smtClean="0">
                <a:solidFill>
                  <a:srgbClr val="FFFFFF"/>
                </a:solidFill>
                <a:latin typeface="Arial"/>
                <a:ea typeface="Microsoft YaHei"/>
              </a:rPr>
              <a:t>Результаты по группам</a:t>
            </a:r>
          </a:p>
          <a:p>
            <a:pPr algn="ctr">
              <a:lnSpc>
                <a:spcPct val="100000"/>
              </a:lnSpc>
            </a:pPr>
            <a:r>
              <a:rPr lang="ru-RU" sz="2400" b="1" strike="noStrike" dirty="0" smtClean="0">
                <a:solidFill>
                  <a:srgbClr val="FFFFFF"/>
                </a:solidFill>
                <a:latin typeface="Arial"/>
                <a:ea typeface="Microsoft YaHei"/>
              </a:rPr>
              <a:t> с различным уровнем подготовки</a:t>
            </a:r>
            <a:endParaRPr sz="2400" dirty="0"/>
          </a:p>
        </p:txBody>
      </p:sp>
      <p:sp>
        <p:nvSpPr>
          <p:cNvPr id="321" name="CustomShape 2"/>
          <p:cNvSpPr/>
          <p:nvPr/>
        </p:nvSpPr>
        <p:spPr>
          <a:xfrm>
            <a:off x="395280" y="1897038"/>
            <a:ext cx="8568360" cy="469996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495" y="1423655"/>
            <a:ext cx="6616551" cy="484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1133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1234291" y="122345"/>
            <a:ext cx="7212960" cy="707649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/>
            <a:r>
              <a:rPr lang="ru-RU" sz="2400" b="1" dirty="0" smtClean="0">
                <a:solidFill>
                  <a:srgbClr val="FFFFFF"/>
                </a:solidFill>
                <a:ea typeface="Microsoft YaHei"/>
              </a:rPr>
              <a:t>Результаты по группам</a:t>
            </a:r>
          </a:p>
          <a:p>
            <a:pPr algn="ctr"/>
            <a:r>
              <a:rPr lang="ru-RU" sz="2400" b="1" dirty="0" smtClean="0">
                <a:solidFill>
                  <a:srgbClr val="FFFFFF"/>
                </a:solidFill>
                <a:ea typeface="Microsoft YaHei"/>
              </a:rPr>
              <a:t> с различным уровнем подготовки</a:t>
            </a:r>
            <a:endParaRPr sz="2400" dirty="0">
              <a:solidFill>
                <a:prstClr val="black"/>
              </a:solidFill>
            </a:endParaRPr>
          </a:p>
        </p:txBody>
      </p:sp>
      <p:sp>
        <p:nvSpPr>
          <p:cNvPr id="321" name="CustomShape 2"/>
          <p:cNvSpPr/>
          <p:nvPr/>
        </p:nvSpPr>
        <p:spPr>
          <a:xfrm>
            <a:off x="395280" y="1897038"/>
            <a:ext cx="8568360" cy="469996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795" y="1490319"/>
            <a:ext cx="7495456" cy="522367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702407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1234291" y="122345"/>
            <a:ext cx="7212960" cy="707649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dirty="0" smtClean="0">
                <a:solidFill>
                  <a:srgbClr val="FFFFFF"/>
                </a:solidFill>
                <a:latin typeface="Arial"/>
                <a:ea typeface="Microsoft YaHei"/>
              </a:rPr>
              <a:t>Результаты по группам</a:t>
            </a:r>
          </a:p>
          <a:p>
            <a:pPr algn="ctr">
              <a:lnSpc>
                <a:spcPct val="100000"/>
              </a:lnSpc>
            </a:pPr>
            <a:r>
              <a:rPr lang="ru-RU" sz="2400" b="1" strike="noStrike" dirty="0" smtClean="0">
                <a:solidFill>
                  <a:srgbClr val="FFFFFF"/>
                </a:solidFill>
                <a:latin typeface="Arial"/>
                <a:ea typeface="Microsoft YaHei"/>
              </a:rPr>
              <a:t> с различным уровнем подготовки</a:t>
            </a:r>
            <a:endParaRPr sz="2400" dirty="0"/>
          </a:p>
        </p:txBody>
      </p:sp>
      <p:sp>
        <p:nvSpPr>
          <p:cNvPr id="321" name="CustomShape 2"/>
          <p:cNvSpPr/>
          <p:nvPr/>
        </p:nvSpPr>
        <p:spPr>
          <a:xfrm>
            <a:off x="395280" y="1897038"/>
            <a:ext cx="8568360" cy="469996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15" y="1772258"/>
            <a:ext cx="7974636" cy="458843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880454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380880" y="3886200"/>
            <a:ext cx="8533800" cy="366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CustomShape 2"/>
          <p:cNvSpPr/>
          <p:nvPr/>
        </p:nvSpPr>
        <p:spPr>
          <a:xfrm>
            <a:off x="826920" y="2637000"/>
            <a:ext cx="7603560" cy="7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ru-RU" sz="4200" b="1" strike="noStrike">
                <a:solidFill>
                  <a:srgbClr val="1E4649"/>
                </a:solidFill>
                <a:latin typeface="Garamond"/>
                <a:ea typeface="Microsoft YaHei"/>
              </a:rPr>
              <a:t>СПАСИБО ЗА ВНИМАНИЕ!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479350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154" y="221040"/>
            <a:ext cx="7591286" cy="125028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Структура и содержание ВПР-11 по физике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617784"/>
            <a:ext cx="8229240" cy="509953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Цель -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</a:rPr>
              <a:t>итоговая оценка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</a:rPr>
              <a:t>учебной подготовки выпускников, изучавших школьный курс физики на базовом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</a:rPr>
              <a:t>уровне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Участники – выпускники, которые не выбрали для сдачи ЕГЭ по физике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Процедура – проведение учителем, проверка в ОО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Содержание -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</a:rPr>
              <a:t>ФК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</a:rPr>
              <a:t>ГОС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</a:rPr>
              <a:t>среднего (полного) общего образования по физике, базовый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a typeface="Times New Roman" panose="02020603050405020304" pitchFamily="18" charset="0"/>
              </a:rPr>
              <a:t>уровень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Структура: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18 заданий (13 заданий с кратким ответом, 5 заданий с развернутым ответом)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14 задания базового уровня, 4 задания повышенного уровня</a:t>
            </a:r>
          </a:p>
          <a:p>
            <a:pPr lvl="1" algn="just">
              <a:buFont typeface="Wingdings" panose="05000000000000000000" pitchFamily="2" charset="2"/>
              <a:buChar char="q"/>
            </a:pP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Время выполнения - 1,5 часа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Максимальный балл – 26 баллов</a:t>
            </a:r>
          </a:p>
        </p:txBody>
      </p:sp>
    </p:spTree>
    <p:extLst>
      <p:ext uri="{BB962C8B-B14F-4D97-AF65-F5344CB8AC3E}">
        <p14:creationId xmlns:p14="http://schemas.microsoft.com/office/powerpoint/2010/main" val="363494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154" y="221040"/>
            <a:ext cx="7591286" cy="125028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Структура и содержание ВПР-11 по физике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617784"/>
            <a:ext cx="8229240" cy="5099538"/>
          </a:xfrm>
        </p:spPr>
        <p:txBody>
          <a:bodyPr/>
          <a:lstStyle/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Задания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ВПР оценивали усвоение элементов содержания из всех разделов курса физики базового уровня: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механика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,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молекулярная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физика,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электродинамика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,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квантовая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физика и элементы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астрофизики</a:t>
            </a:r>
          </a:p>
          <a:p>
            <a:pPr algn="just">
              <a:lnSpc>
                <a:spcPct val="100000"/>
              </a:lnSpc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</a:rPr>
              <a:t> 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Каждый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вариант ВПР содержал четыре группы заданий,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проверяющих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следующие группы умений: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различать изученный понятийный аппарат и применять величины и законы для описания и объяснения явлений и процессов;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проводить прямые измерения и планировать порядок проведения опыта;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применять полученные знания для описания устройства и принципов действия различных технических объектов или распознавать изученные явления и процессы в окружающем мире;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+mn-lt"/>
                <a:ea typeface="Calibri" panose="020F0502020204030204" pitchFamily="34" charset="0"/>
              </a:rPr>
              <a:t>использовать текстовую и графическую информацию для решения учебно-практических задач. </a:t>
            </a:r>
          </a:p>
          <a:p>
            <a:pPr algn="just"/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556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1321200" y="371520"/>
            <a:ext cx="7364880" cy="852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2800" b="1" strike="noStrike" dirty="0">
                <a:solidFill>
                  <a:srgbClr val="FFFFFF"/>
                </a:solidFill>
                <a:latin typeface="Arial"/>
                <a:ea typeface="Microsoft YaHei"/>
              </a:rPr>
              <a:t>Основные результаты </a:t>
            </a:r>
            <a:r>
              <a:rPr lang="ru-RU" sz="2800" b="1" strike="noStrike" dirty="0" smtClean="0">
                <a:solidFill>
                  <a:srgbClr val="FFFFFF"/>
                </a:solidFill>
                <a:latin typeface="Arial"/>
                <a:ea typeface="Microsoft YaHei"/>
              </a:rPr>
              <a:t>ВПР-11</a:t>
            </a:r>
          </a:p>
          <a:p>
            <a:pPr algn="ctr">
              <a:lnSpc>
                <a:spcPct val="100000"/>
              </a:lnSpc>
            </a:pPr>
            <a:r>
              <a:rPr lang="ru-RU" sz="2800" b="1" strike="noStrike" dirty="0" smtClean="0">
                <a:solidFill>
                  <a:srgbClr val="FFFFFF"/>
                </a:solidFill>
                <a:latin typeface="Arial"/>
                <a:ea typeface="Microsoft YaHei"/>
              </a:rPr>
              <a:t> </a:t>
            </a:r>
            <a:r>
              <a:rPr lang="ru-RU" sz="2800" b="1" strike="noStrike" dirty="0">
                <a:solidFill>
                  <a:srgbClr val="FFFFFF"/>
                </a:solidFill>
                <a:latin typeface="Arial"/>
                <a:ea typeface="Microsoft YaHei"/>
              </a:rPr>
              <a:t>по физике</a:t>
            </a:r>
            <a:endParaRPr dirty="0"/>
          </a:p>
        </p:txBody>
      </p:sp>
      <p:sp>
        <p:nvSpPr>
          <p:cNvPr id="214" name="CustomShape 2"/>
          <p:cNvSpPr/>
          <p:nvPr/>
        </p:nvSpPr>
        <p:spPr>
          <a:xfrm>
            <a:off x="755640" y="1484640"/>
            <a:ext cx="8228880" cy="4551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ru-RU" sz="2800" strike="noStrike" dirty="0" smtClean="0">
                <a:solidFill>
                  <a:srgbClr val="000000"/>
                </a:solidFill>
                <a:latin typeface="Arial"/>
                <a:ea typeface="Microsoft YaHei"/>
              </a:rPr>
              <a:t>Участники – 240 442 чел</a:t>
            </a:r>
            <a:r>
              <a:rPr lang="ru-RU" sz="2800" strike="noStrike" dirty="0">
                <a:solidFill>
                  <a:srgbClr val="000000"/>
                </a:solidFill>
                <a:latin typeface="Arial"/>
                <a:ea typeface="Microsoft YaHei"/>
              </a:rPr>
              <a:t>.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200" y="2161222"/>
            <a:ext cx="6702254" cy="3653424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457200" y="255240"/>
            <a:ext cx="8228880" cy="708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4400" b="1" strike="noStrike">
                <a:solidFill>
                  <a:srgbClr val="FFFFFF"/>
                </a:solidFill>
                <a:latin typeface="Arial"/>
                <a:ea typeface="Microsoft YaHei"/>
              </a:rPr>
              <a:t>Основные результаты</a:t>
            </a:r>
            <a:endParaRPr/>
          </a:p>
        </p:txBody>
      </p:sp>
      <p:graphicFrame>
        <p:nvGraphicFramePr>
          <p:cNvPr id="217" name="Table 2"/>
          <p:cNvGraphicFramePr/>
          <p:nvPr>
            <p:extLst>
              <p:ext uri="{D42A27DB-BD31-4B8C-83A1-F6EECF244321}">
                <p14:modId xmlns:p14="http://schemas.microsoft.com/office/powerpoint/2010/main" val="4272128046"/>
              </p:ext>
            </p:extLst>
          </p:nvPr>
        </p:nvGraphicFramePr>
        <p:xfrm>
          <a:off x="588272" y="1834887"/>
          <a:ext cx="8018178" cy="2079566"/>
        </p:xfrm>
        <a:graphic>
          <a:graphicData uri="http://schemas.openxmlformats.org/drawingml/2006/table">
            <a:tbl>
              <a:tblPr/>
              <a:tblGrid>
                <a:gridCol w="5777712"/>
                <a:gridCol w="2240466"/>
              </a:tblGrid>
              <a:tr h="411531">
                <a:tc>
                  <a:txBody>
                    <a:bodyPr/>
                    <a:lstStyle/>
                    <a:p>
                      <a:r>
                        <a:rPr lang="ru-RU" sz="18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Показатель</a:t>
                      </a:r>
                      <a:endParaRPr lang="ru-RU" sz="1800" b="1" i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i="0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/>
                          <a:ea typeface="Microsoft YaHei"/>
                        </a:rPr>
                        <a:t>2017 г.</a:t>
                      </a:r>
                      <a:endParaRPr sz="1800" b="1" i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024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/>
                          <a:ea typeface="Microsoft YaHei"/>
                        </a:rPr>
                        <a:t>Средний процент выполнения работы</a:t>
                      </a:r>
                      <a:endParaRPr sz="1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/>
                          <a:ea typeface="Microsoft YaHei"/>
                        </a:rPr>
                        <a:t>64%</a:t>
                      </a:r>
                      <a:endParaRPr sz="1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608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/>
                          <a:ea typeface="Microsoft YaHei"/>
                        </a:rPr>
                        <a:t>Средний балл</a:t>
                      </a:r>
                      <a:endParaRPr sz="1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/>
                          <a:ea typeface="Microsoft YaHei"/>
                        </a:rPr>
                        <a:t>16,6</a:t>
                      </a:r>
                      <a:endParaRPr sz="1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4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Не достигли требований стандарта</a:t>
                      </a:r>
                      <a:endParaRPr sz="1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6,8%</a:t>
                      </a:r>
                      <a:endParaRPr sz="1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036" y="4465597"/>
            <a:ext cx="6935490" cy="147286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457200" y="255240"/>
            <a:ext cx="8228880" cy="708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ru-RU" sz="4400" b="1" strike="noStrike">
                <a:solidFill>
                  <a:srgbClr val="FFFFFF"/>
                </a:solidFill>
                <a:latin typeface="Arial"/>
                <a:ea typeface="Microsoft YaHei"/>
              </a:rPr>
              <a:t>Основные результаты</a:t>
            </a:r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918" y="1672478"/>
            <a:ext cx="7839924" cy="419406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552757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124" y="221040"/>
            <a:ext cx="7145316" cy="125028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Результаты по группам заданий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72" y="1676056"/>
            <a:ext cx="7995289" cy="445761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86084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124" y="221040"/>
            <a:ext cx="7145316" cy="125028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Результаты по группам заданий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266" y="2459881"/>
            <a:ext cx="5422498" cy="37395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CustomShape 2"/>
          <p:cNvSpPr/>
          <p:nvPr/>
        </p:nvSpPr>
        <p:spPr>
          <a:xfrm>
            <a:off x="195207" y="1471320"/>
            <a:ext cx="8342617" cy="522743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b="1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Линия 1 </a:t>
            </a:r>
            <a:r>
              <a:rPr lang="ru-RU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– затруднения с понятиями из раздела «Квантовая физика»</a:t>
            </a:r>
            <a:endParaRPr lang="ru-RU" b="1" strike="noStrike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Линия 2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–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высокие результаты для г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афика зависимости координаты от времени, ниже – для графика зависимости проекции с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орости от времени</a:t>
            </a: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07000"/>
              </a:lnSpc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п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.4 примера – 32%</a:t>
            </a:r>
          </a:p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 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526782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124" y="221040"/>
            <a:ext cx="7145316" cy="125028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Результаты по группам заданий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195207" y="1471320"/>
            <a:ext cx="8342617" cy="522743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just">
              <a:lnSpc>
                <a:spcPct val="107000"/>
              </a:lnSpc>
            </a:pPr>
            <a:r>
              <a:rPr lang="ru-RU" b="1" strike="noStrike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Линия 3</a:t>
            </a:r>
          </a:p>
          <a:p>
            <a:pPr algn="just">
              <a:lnSpc>
                <a:spcPct val="107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Для тела в покое – проблема с силой Архимеда</a:t>
            </a: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Для движущихся тел – движение по окружности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07000"/>
              </a:lnSpc>
            </a:pPr>
            <a:r>
              <a:rPr lang="ru-RU" sz="2400" b="1" strike="noStrike" dirty="0" smtClean="0">
                <a:solidFill>
                  <a:srgbClr val="00000A"/>
                </a:solidFill>
                <a:latin typeface="Times New Roman"/>
                <a:ea typeface="Times New Roman"/>
              </a:rPr>
              <a:t> </a:t>
            </a:r>
            <a:endParaRPr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882" y="2112268"/>
            <a:ext cx="5493977" cy="170971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882" y="4197562"/>
            <a:ext cx="5493977" cy="230411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02987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467</Words>
  <Application>Microsoft Office PowerPoint</Application>
  <PresentationFormat>Экран (4:3)</PresentationFormat>
  <Paragraphs>187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Office Theme</vt:lpstr>
      <vt:lpstr>Office Theme</vt:lpstr>
      <vt:lpstr>Презентация PowerPoint</vt:lpstr>
      <vt:lpstr>Структура и содержание ВПР-11 по физике</vt:lpstr>
      <vt:lpstr>Структура и содержание ВПР-11 по физике</vt:lpstr>
      <vt:lpstr>Презентация PowerPoint</vt:lpstr>
      <vt:lpstr>Презентация PowerPoint</vt:lpstr>
      <vt:lpstr>Презентация PowerPoint</vt:lpstr>
      <vt:lpstr>Результаты по группам заданий</vt:lpstr>
      <vt:lpstr>Результаты по группам заданий</vt:lpstr>
      <vt:lpstr>Результаты по группам заданий</vt:lpstr>
      <vt:lpstr>Результаты по группам заданий</vt:lpstr>
      <vt:lpstr>Результаты по группам заданий</vt:lpstr>
      <vt:lpstr>Результаты по группам заданий</vt:lpstr>
      <vt:lpstr>Результаты  по группам заданий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марина</cp:lastModifiedBy>
  <cp:revision>22</cp:revision>
  <dcterms:modified xsi:type="dcterms:W3CDTF">2017-11-14T17:13:29Z</dcterms:modified>
</cp:coreProperties>
</file>