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6" r:id="rId3"/>
    <p:sldId id="267" r:id="rId4"/>
    <p:sldId id="264" r:id="rId5"/>
    <p:sldId id="271" r:id="rId6"/>
    <p:sldId id="272" r:id="rId7"/>
    <p:sldId id="263" r:id="rId8"/>
    <p:sldId id="265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6"/>
            <p14:sldId id="267"/>
            <p14:sldId id="264"/>
            <p14:sldId id="271"/>
            <p14:sldId id="272"/>
            <p14:sldId id="263"/>
            <p14:sldId id="265"/>
            <p14:sldId id="268"/>
            <p14:sldId id="269"/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006600"/>
    <a:srgbClr val="F3F0ED"/>
    <a:srgbClr val="E1DAD2"/>
    <a:srgbClr val="FEFEFE"/>
    <a:srgbClr val="C1C9CD"/>
    <a:srgbClr val="7C96A3"/>
    <a:srgbClr val="FFFFFF"/>
    <a:srgbClr val="3A5896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74;&#1077;&#1095;&#1077;&#1088;&#1085;&#1080;&#1081;%20&#1082;&#1088;&#1091;&#1075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90;&#1088;.%20&#1082;&#1088;.%202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984" y="3719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981198"/>
            <a:ext cx="7886700" cy="2576947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Организация </a:t>
            </a:r>
            <a:b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«Утреннего и вечернего круга».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20290" y="5292435"/>
            <a:ext cx="5490297" cy="79721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ПОДГОТОВИЛА ВОСПИТАТЕЛЬ: ГОНЧАРОВА НАТАЛЬЯ ВЛАДИМИРОВНА</a:t>
            </a:r>
          </a:p>
          <a:p>
            <a:pPr algn="ctr"/>
            <a:endParaRPr lang="ru-RU" sz="1800" b="1" dirty="0" smtClean="0"/>
          </a:p>
          <a:p>
            <a:endParaRPr lang="ru-RU" sz="1800" b="1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5527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ДЕТСКИЙ САД «КОЛОСОК»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 АЛТАЙСКИЙ КРАЙ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С. НОВОЕГОРЬЕВСКОЕ П.50 ЛЕТ ОКТЯБРЯ, 31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5418" y="6359236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2021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003374"/>
                </a:solidFill>
              </a:rPr>
              <a:t>Задачи педагога</a:t>
            </a:r>
            <a:endParaRPr lang="ru-RU" sz="3200" b="1" i="1" u="sng" dirty="0">
              <a:solidFill>
                <a:srgbClr val="00337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Рефлексия; 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Обсуждение проблем;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Развивающий диалог; 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Детское сообщество; 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Навыки общения; </a:t>
            </a:r>
          </a:p>
          <a:p>
            <a:pPr>
              <a:buNone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63513"/>
            <a:ext cx="9144000" cy="99853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003374"/>
                </a:solidFill>
              </a:rPr>
              <a:t>Пример проведения «Вечернего круга»</a:t>
            </a:r>
            <a:endParaRPr lang="ru-RU" sz="3200" b="1" i="1" u="sng" dirty="0">
              <a:solidFill>
                <a:srgbClr val="003374"/>
              </a:solidFill>
            </a:endParaRPr>
          </a:p>
        </p:txBody>
      </p:sp>
      <p:pic>
        <p:nvPicPr>
          <p:cNvPr id="3" name="вечерний круг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74620" y="1316182"/>
            <a:ext cx="6442363" cy="376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054" y="1233055"/>
            <a:ext cx="820189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Спасибо </a:t>
            </a:r>
          </a:p>
          <a:p>
            <a:pPr algn="ctr"/>
            <a:r>
              <a:rPr lang="ru-RU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за </a:t>
            </a:r>
          </a:p>
          <a:p>
            <a:pPr algn="ctr"/>
            <a:r>
              <a:rPr lang="ru-RU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внимание!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025237"/>
            <a:ext cx="7886700" cy="3879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  <a:t>«Утренний круг» и «Вечерний круг» - это новые элементы для программы </a:t>
            </a:r>
            <a:b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  <a:t>«ОТ РОЖДЕНИЯ ДО ШКОЛЫ» </a:t>
            </a:r>
            <a:b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  <a:t>под редакцией </a:t>
            </a:r>
            <a:b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a typeface="Cambria Math" pitchFamily="18" charset="0"/>
                <a:cs typeface="Times New Roman" pitchFamily="18" charset="0"/>
              </a:rPr>
              <a:t>Н.Е. Вераксы, Т.С. Комаровой, Э.М. Дорофеевой.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773382"/>
            <a:ext cx="7869890" cy="44035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i="1" u="sng" dirty="0" smtClean="0">
                <a:solidFill>
                  <a:srgbClr val="002060"/>
                </a:solidFill>
                <a:ea typeface="Cambria Math" pitchFamily="18" charset="0"/>
              </a:rPr>
              <a:t>Цель проведения кругов: </a:t>
            </a:r>
            <a:r>
              <a:rPr lang="ru-RU" dirty="0" smtClean="0">
                <a:ea typeface="Cambria Math" pitchFamily="18" charset="0"/>
              </a:rPr>
              <a:t>создать условия для </a:t>
            </a:r>
            <a:r>
              <a:rPr lang="ru-RU" dirty="0" smtClean="0"/>
              <a:t>развития у ребенка-дошкольника саморегуляции поведения, самостоятельности, инициативности, ответственности – качества, необходимые не только для успешной адаптации и обучения в школе, но и для жизни в современном обществе.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60219" y="1066800"/>
            <a:ext cx="840970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плотить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детский коллектив;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формировать умение слушать и понимать друг друга;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формировать общую позицию относительно различных аспектов жизни в группе;</a:t>
            </a:r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обсуждать планы на день, неделю, месяц;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развивать умение выражать свои чувства и переживания публично;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привлекать родителей к жизни детей в ДОО.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 idx="4294967295"/>
          </p:nvPr>
        </p:nvSpPr>
        <p:spPr>
          <a:xfrm>
            <a:off x="429491" y="609600"/>
            <a:ext cx="7994073" cy="242454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655" y="748145"/>
            <a:ext cx="8589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Утренний круг </a:t>
            </a:r>
            <a:r>
              <a:rPr lang="ru-RU" sz="3200" b="1" dirty="0" smtClean="0">
                <a:solidFill>
                  <a:srgbClr val="002060"/>
                </a:solidFill>
              </a:rPr>
              <a:t>– 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одна из форм организации образовательного процесса с детьми в утренний отрезок времени.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45126" y="2535382"/>
            <a:ext cx="750916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Цель утреннего круга: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создание условий для  положительного эмоционального настроя и уверенности ребёнка, что среди сверстников ему будет хорошо, а день обещает быть интересным и насыщенным.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429490"/>
            <a:ext cx="7869890" cy="117763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337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i="1" u="sng" dirty="0" smtClean="0">
                <a:solidFill>
                  <a:srgbClr val="003374"/>
                </a:solidFill>
                <a:ea typeface="Cambria Math" pitchFamily="18" charset="0"/>
              </a:rPr>
              <a:t>Задачи педагога</a:t>
            </a:r>
            <a:endParaRPr lang="ru-RU" sz="3200" b="1" i="1" u="sng" dirty="0">
              <a:solidFill>
                <a:srgbClr val="003374"/>
              </a:solidFill>
              <a:ea typeface="Cambria Math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5459" y="1607127"/>
            <a:ext cx="7869890" cy="45698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Планирование;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Информирование;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Проблемная ситуация;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Развивающий диалог;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Детское сообщество;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Навыки общения;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/>
              <a:t>Равноправие и инициатива.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831273"/>
            <a:ext cx="8700655" cy="1440872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/>
            </a:r>
            <a:br>
              <a:rPr lang="ru-RU" sz="3200" b="1" i="1" u="sng" dirty="0" smtClean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745" y="1136074"/>
            <a:ext cx="8007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cs typeface="Times New Roman" pitchFamily="18" charset="0"/>
            </a:endParaRPr>
          </a:p>
          <a:p>
            <a:pPr algn="ctr"/>
            <a:r>
              <a:rPr lang="ru-RU" sz="3200" b="1" i="1" u="sng" dirty="0" smtClean="0">
                <a:solidFill>
                  <a:srgbClr val="003374"/>
                </a:solidFill>
                <a:cs typeface="Times New Roman" pitchFamily="18" charset="0"/>
              </a:rPr>
              <a:t>Структура «Утреннего круга»</a:t>
            </a:r>
          </a:p>
          <a:p>
            <a:pPr algn="ctr"/>
            <a:endParaRPr lang="ru-RU" sz="2800" b="1" i="1" u="sng" dirty="0" smtClean="0">
              <a:solidFill>
                <a:srgbClr val="003374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cs typeface="Times New Roman" pitchFamily="18" charset="0"/>
              </a:rPr>
              <a:t>1. Приветствие или «Минутка вхождения в день».</a:t>
            </a:r>
          </a:p>
          <a:p>
            <a:r>
              <a:rPr lang="ru-RU" sz="2800" b="1" dirty="0" smtClean="0">
                <a:cs typeface="Times New Roman" pitchFamily="18" charset="0"/>
              </a:rPr>
              <a:t>2. «Новости дня»: обмен информацией.</a:t>
            </a:r>
          </a:p>
          <a:p>
            <a:r>
              <a:rPr lang="ru-RU" sz="2800" b="1" dirty="0" smtClean="0">
                <a:cs typeface="Times New Roman" pitchFamily="18" charset="0"/>
              </a:rPr>
              <a:t>3. Дыхательная или пальчиковая гимнастика.</a:t>
            </a:r>
          </a:p>
          <a:p>
            <a:r>
              <a:rPr lang="ru-RU" sz="2800" b="1" dirty="0" smtClean="0">
                <a:cs typeface="Times New Roman" pitchFamily="18" charset="0"/>
              </a:rPr>
              <a:t>4. Игра по теме периода.</a:t>
            </a:r>
          </a:p>
          <a:p>
            <a:r>
              <a:rPr lang="ru-RU" sz="2800" b="1" dirty="0" smtClean="0">
                <a:cs typeface="Times New Roman" pitchFamily="18" charset="0"/>
              </a:rPr>
              <a:t>5. Планирование или календарь дел.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31" name="Рисунок 30" descr="https://pbs.twimg.com/media/D_33AhgXUAAGmFp.jpg"/>
          <p:cNvPicPr/>
          <p:nvPr/>
        </p:nvPicPr>
        <p:blipFill rotWithShape="1"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5" t="13004" r="6666" b="6316"/>
          <a:stretch/>
        </p:blipFill>
        <p:spPr bwMode="auto">
          <a:xfrm>
            <a:off x="5555672" y="4585854"/>
            <a:ext cx="3401291" cy="209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163208"/>
            <a:ext cx="8368146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ea typeface="Cambria Math" pitchFamily="18" charset="0"/>
              </a:rPr>
              <a:t>Пример проведения «Утреннего круга»</a:t>
            </a:r>
            <a:endParaRPr lang="en-US" b="1" i="1" u="sng" dirty="0">
              <a:solidFill>
                <a:srgbClr val="002060"/>
              </a:solidFill>
              <a:ea typeface="Cambria Math" pitchFamily="18" charset="0"/>
            </a:endParaRPr>
          </a:p>
        </p:txBody>
      </p:sp>
      <p:pic>
        <p:nvPicPr>
          <p:cNvPr id="4" name="утр. кр.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6507" y="1277982"/>
            <a:ext cx="6357257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</a:rPr>
              <a:t>Вечерний круг</a:t>
            </a:r>
            <a:endParaRPr lang="ru-RU" sz="3200" b="1" i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74"/>
                </a:solidFill>
              </a:rPr>
              <a:t>Проводиться в форме рефлексии- обсуждения с детьми наиболее важных моментов прошедшего дня.</a:t>
            </a:r>
          </a:p>
          <a:p>
            <a:pPr marL="0" indent="0" algn="just">
              <a:buNone/>
            </a:pPr>
            <a:r>
              <a:rPr lang="ru-RU" b="1" i="1" dirty="0" smtClean="0"/>
              <a:t>Цель вечернего круга  - </a:t>
            </a:r>
            <a:r>
              <a:rPr lang="ru-RU" dirty="0" smtClean="0"/>
              <a:t>помочь детям научиться  осознавать и анализировать свои поступки и поступки сверстников, справедливости, взаимному уважению, умению слушать и понимать друг друга.</a:t>
            </a:r>
          </a:p>
          <a:p>
            <a:pPr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anner-design-with-kids-holding-hands-in-circle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9969" y="4308764"/>
            <a:ext cx="2321190" cy="22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216</Words>
  <Application>Microsoft Office PowerPoint</Application>
  <PresentationFormat>Экран (4:3)</PresentationFormat>
  <Paragraphs>58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Организация  «Утреннего и вечернего круга». </vt:lpstr>
      <vt:lpstr>«Утренний круг» и «Вечерний круг» - это новые элементы для программы  «ОТ РОЖДЕНИЯ ДО ШКОЛЫ»  под редакцией  Н.Е. Вераксы, Т.С. Комаровой, Э.М. Дорофеевой. </vt:lpstr>
      <vt:lpstr>Слайд 3</vt:lpstr>
      <vt:lpstr>Слайд 4</vt:lpstr>
      <vt:lpstr> </vt:lpstr>
      <vt:lpstr> Задачи педагога</vt:lpstr>
      <vt:lpstr> </vt:lpstr>
      <vt:lpstr>Пример проведения «Утреннего круга»</vt:lpstr>
      <vt:lpstr>Вечерний круг</vt:lpstr>
      <vt:lpstr>Задачи педагога</vt:lpstr>
      <vt:lpstr>Пример проведения «Вечернего круга»</vt:lpstr>
      <vt:lpstr>          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</cp:lastModifiedBy>
  <cp:revision>165</cp:revision>
  <dcterms:created xsi:type="dcterms:W3CDTF">2016-11-18T14:12:19Z</dcterms:created>
  <dcterms:modified xsi:type="dcterms:W3CDTF">2021-01-28T11:54:29Z</dcterms:modified>
</cp:coreProperties>
</file>