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7" r:id="rId3"/>
    <p:sldId id="258" r:id="rId4"/>
    <p:sldId id="260" r:id="rId5"/>
    <p:sldId id="268" r:id="rId6"/>
    <p:sldId id="269" r:id="rId7"/>
    <p:sldId id="267" r:id="rId8"/>
    <p:sldId id="273" r:id="rId9"/>
    <p:sldId id="263" r:id="rId10"/>
    <p:sldId id="265" r:id="rId11"/>
    <p:sldId id="274" r:id="rId12"/>
    <p:sldId id="275" r:id="rId13"/>
    <p:sldId id="271" r:id="rId14"/>
    <p:sldId id="276" r:id="rId15"/>
    <p:sldId id="277" r:id="rId16"/>
    <p:sldId id="278" r:id="rId17"/>
    <p:sldId id="279" r:id="rId18"/>
    <p:sldId id="280" r:id="rId19"/>
    <p:sldId id="282" r:id="rId20"/>
    <p:sldId id="286" r:id="rId21"/>
    <p:sldId id="281" r:id="rId22"/>
    <p:sldId id="283" r:id="rId23"/>
    <p:sldId id="284" r:id="rId24"/>
    <p:sldId id="285" r:id="rId25"/>
    <p:sldId id="287" r:id="rId26"/>
    <p:sldId id="288" r:id="rId27"/>
    <p:sldId id="289" r:id="rId28"/>
    <p:sldId id="290" r:id="rId29"/>
    <p:sldId id="291" r:id="rId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4A206A"/>
    <a:srgbClr val="02353C"/>
    <a:srgbClr val="34164A"/>
    <a:srgbClr val="81EAFB"/>
    <a:srgbClr val="142307"/>
    <a:srgbClr val="0D1604"/>
    <a:srgbClr val="0C1404"/>
    <a:srgbClr val="00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338" autoAdjust="0"/>
    <p:restoredTop sz="96124" autoAdjust="0"/>
  </p:normalViewPr>
  <p:slideViewPr>
    <p:cSldViewPr snapToGrid="0">
      <p:cViewPr>
        <p:scale>
          <a:sx n="80" d="100"/>
          <a:sy n="80" d="100"/>
        </p:scale>
        <p:origin x="-442" y="-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-3216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dirty="0"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© Duarte Design, Inc. 2009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EE540BF-1B95-4234-B12B-4335DCE42B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1BBA006-5FCC-41F2-B1DA-81D5D6D9CBE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© Duarte Design, Inc. 2009</a:t>
            </a:r>
            <a:endParaRPr lang="en-US"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904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malves\AppData\Local\Microsoft\Windows\Temporary Internet Files\Content.IE5\983P2027\00438764[1].jpg"/>
          <p:cNvPicPr>
            <a:picLocks noChangeAspect="1" noChangeArrowheads="1"/>
          </p:cNvPicPr>
          <p:nvPr userDrawn="1"/>
        </p:nvPicPr>
        <p:blipFill>
          <a:blip r:embed="rId3"/>
          <a:srcRect t="17123"/>
          <a:stretch>
            <a:fillRect/>
          </a:stretch>
        </p:blipFill>
        <p:spPr bwMode="auto">
          <a:xfrm>
            <a:off x="0" y="0"/>
            <a:ext cx="9144000" cy="458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1173" y="2652940"/>
            <a:ext cx="4067175" cy="14700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1984" y="4583586"/>
            <a:ext cx="3381376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18C319C-3893-430C-B39A-EB2FD09B11BF}" type="datetimeFigureOut">
              <a:rPr lang="ru-RU"/>
              <a:pPr>
                <a:defRPr/>
              </a:pPr>
              <a:t>11.10.2014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2B3712A-CF04-49A2-BD04-69307188142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B126968-4939-45A9-85CE-FC1C05986324}" type="datetimeFigureOut">
              <a:rPr lang="ru-RU"/>
              <a:pPr>
                <a:defRPr/>
              </a:pPr>
              <a:t>11.10.2014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5940E24-DE11-496A-A0F4-E34B10B49C1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D1581CE-87AA-432F-B496-9D418306B6EB}" type="datetimeFigureOut">
              <a:rPr lang="ru-RU"/>
              <a:pPr>
                <a:defRPr/>
              </a:pPr>
              <a:t>11.10.2014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C504937-D4F0-4C62-AF01-11E18D6772D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3F4B5CC-1CB9-48B4-A14D-D9F1F234625B}" type="datetimeFigureOut">
              <a:rPr lang="ru-RU"/>
              <a:pPr>
                <a:defRPr/>
              </a:pPr>
              <a:t>11.10.2014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FE92418-697E-4416-B786-B58399B95D9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347D65E-AFB4-4147-9D99-1E0392251258}" type="datetimeFigureOut">
              <a:rPr lang="ru-RU"/>
              <a:pPr>
                <a:defRPr/>
              </a:pPr>
              <a:t>11.10.2014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938B791-DBF8-449F-B485-C78C74EBC7B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81481B9-51B7-4F76-9E77-67DE19EBCA95}" type="datetimeFigureOut">
              <a:rPr lang="ru-RU"/>
              <a:pPr>
                <a:defRPr/>
              </a:pPr>
              <a:t>11.10.2014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C021C66-B63D-4A7D-92AB-7DFA6DA0DAE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88C55AA-C714-46D8-B663-4C54A78F6AD5}" type="datetimeFigureOut">
              <a:rPr lang="ru-RU"/>
              <a:pPr>
                <a:defRPr/>
              </a:pPr>
              <a:t>11.10.2014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EBD6A56-EF77-4039-9365-C4DC3467558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9CC9BD4-EE6F-4717-9CA8-E6F08313B263}" type="datetimeFigureOut">
              <a:rPr lang="ru-RU"/>
              <a:pPr>
                <a:defRPr/>
              </a:pPr>
              <a:t>11.10.2014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13EC307-D402-4DED-A2E2-B0C58EF6760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40F1175-36CC-4FC0-8B45-179AF3A06AEC}" type="datetimeFigureOut">
              <a:rPr lang="ru-RU"/>
              <a:pPr>
                <a:defRPr/>
              </a:pPr>
              <a:t>11.10.2014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9853248-F6B6-48C6-A083-D5FBAB73E1A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45F356F-A591-49E1-9577-99FEA0EBA757}" type="datetimeFigureOut">
              <a:rPr lang="ru-RU"/>
              <a:pPr>
                <a:defRPr/>
              </a:pPr>
              <a:t>11.10.2014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56C53B2-4579-4745-989D-29159F5529B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63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4" descr="C:\Users\malves\AppData\Local\Microsoft\Windows\Temporary Internet Files\Content.IE5\983P2027\00438764[1]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 rot="991304">
            <a:off x="-165100" y="414338"/>
            <a:ext cx="9691688" cy="510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_____Microsoft_Office_Excel_97-20032.xls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3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_____Microsoft_Office_Excel_97-20034.xls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5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_____Microsoft_Office_Excel_97-20036.xls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ctrTitle"/>
          </p:nvPr>
        </p:nvSpPr>
        <p:spPr>
          <a:xfrm>
            <a:off x="1284288" y="544513"/>
            <a:ext cx="3930650" cy="3257550"/>
          </a:xfrm>
        </p:spPr>
        <p:txBody>
          <a:bodyPr/>
          <a:lstStyle/>
          <a:p>
            <a:pPr algn="ctr"/>
            <a:r>
              <a:rPr lang="ru-RU" sz="7200" smtClean="0">
                <a:solidFill>
                  <a:srgbClr val="004274"/>
                </a:solidFill>
                <a:latin typeface="Bookman Old Style" pitchFamily="18" charset="0"/>
                <a:cs typeface="Times New Roman" pitchFamily="18" charset="0"/>
              </a:rPr>
              <a:t>Проект </a:t>
            </a:r>
          </a:p>
        </p:txBody>
      </p:sp>
      <p:sp>
        <p:nvSpPr>
          <p:cNvPr id="1536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3688" y="2955925"/>
            <a:ext cx="8245475" cy="1495425"/>
          </a:xfrm>
        </p:spPr>
        <p:txBody>
          <a:bodyPr/>
          <a:lstStyle/>
          <a:p>
            <a:r>
              <a:rPr lang="ru-RU" sz="4800" b="1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« Если хочешь быть здоров»</a:t>
            </a:r>
          </a:p>
        </p:txBody>
      </p:sp>
      <p:sp>
        <p:nvSpPr>
          <p:cNvPr id="15363" name="TextBox 5"/>
          <p:cNvSpPr txBox="1">
            <a:spLocks noChangeArrowheads="1"/>
          </p:cNvSpPr>
          <p:nvPr/>
        </p:nvSpPr>
        <p:spPr bwMode="auto">
          <a:xfrm>
            <a:off x="4986338" y="4843463"/>
            <a:ext cx="3895725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487E"/>
                </a:solidFill>
                <a:latin typeface="Times New Roman" pitchFamily="18" charset="0"/>
                <a:cs typeface="Times New Roman" pitchFamily="18" charset="0"/>
              </a:rPr>
              <a:t> Разработчик:</a:t>
            </a:r>
          </a:p>
          <a:p>
            <a:pPr algn="ctr"/>
            <a:r>
              <a:rPr lang="ru-RU" b="1">
                <a:solidFill>
                  <a:srgbClr val="00487E"/>
                </a:solidFill>
                <a:latin typeface="Times New Roman" pitchFamily="18" charset="0"/>
                <a:cs typeface="Times New Roman" pitchFamily="18" charset="0"/>
              </a:rPr>
              <a:t>Гончарова Наталья Владимировна</a:t>
            </a:r>
          </a:p>
          <a:p>
            <a:pPr algn="ctr"/>
            <a:r>
              <a:rPr lang="ru-RU" b="1">
                <a:solidFill>
                  <a:srgbClr val="00487E"/>
                </a:solidFill>
                <a:latin typeface="Times New Roman" pitchFamily="18" charset="0"/>
                <a:cs typeface="Times New Roman" pitchFamily="18" charset="0"/>
              </a:rPr>
              <a:t>воспитатель первой младшей группы</a:t>
            </a:r>
          </a:p>
          <a:p>
            <a:pPr algn="ctr"/>
            <a:r>
              <a:rPr lang="ru-RU" b="1">
                <a:solidFill>
                  <a:srgbClr val="00487E"/>
                </a:solidFill>
                <a:latin typeface="Times New Roman" pitchFamily="18" charset="0"/>
                <a:cs typeface="Times New Roman" pitchFamily="18" charset="0"/>
              </a:rPr>
              <a:t>МДОУ ДС  «Колосок»</a:t>
            </a:r>
          </a:p>
          <a:p>
            <a:pPr algn="ctr"/>
            <a:r>
              <a:rPr lang="ru-RU" b="1">
                <a:solidFill>
                  <a:srgbClr val="00487E"/>
                </a:solidFill>
                <a:latin typeface="Times New Roman" pitchFamily="18" charset="0"/>
                <a:cs typeface="Times New Roman" pitchFamily="18" charset="0"/>
              </a:rPr>
              <a:t>2013-2014 учебный год</a:t>
            </a:r>
          </a:p>
          <a:p>
            <a:pPr algn="ctr"/>
            <a:r>
              <a:rPr lang="ru-RU" b="1">
                <a:solidFill>
                  <a:srgbClr val="00487E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5364" name="Picture 2" descr="G:\картинки для призентации\__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7713" y="3970338"/>
            <a:ext cx="3106737" cy="288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5400" smtClean="0">
                <a:solidFill>
                  <a:srgbClr val="0070C0"/>
                </a:solidFill>
                <a:latin typeface="Monotype Corsiva" pitchFamily="66" charset="0"/>
                <a:cs typeface="Arial" charset="0"/>
              </a:rPr>
              <a:t>Ожидаемый результат проекта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buFont typeface="Arial"/>
              <a:buNone/>
              <a:defRPr/>
            </a:pPr>
            <a:r>
              <a:rPr lang="ru-RU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Дети должны уметь: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помощью взрослых приводить себя в порядок.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Пользоваться индивидуальными предметами гигиены.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Держать ложку в правой руке.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порядку одеваться и раздеваться  (при небольшой помощи взрослых).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Аккуратно складывать снятую одежду.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Укреплять связь между детским садом и семьёй.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dirty="0" smtClean="0">
              <a:solidFill>
                <a:srgbClr val="34164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74737"/>
          </a:xfrm>
        </p:spPr>
        <p:txBody>
          <a:bodyPr/>
          <a:lstStyle/>
          <a:p>
            <a:pPr algn="ctr"/>
            <a:r>
              <a:rPr lang="ru-RU" sz="5400" smtClean="0">
                <a:solidFill>
                  <a:srgbClr val="0070C0"/>
                </a:solidFill>
                <a:latin typeface="Monotype Corsiva" pitchFamily="66" charset="0"/>
                <a:cs typeface="Arial" charset="0"/>
              </a:rPr>
              <a:t> Индивидуальная работа с детьми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3688" y="1501775"/>
            <a:ext cx="8578850" cy="5203825"/>
          </a:xfrm>
        </p:spPr>
        <p:txBody>
          <a:bodyPr rtlCol="0">
            <a:normAutofit fontScale="55000" lnSpcReduction="20000"/>
          </a:bodyPr>
          <a:lstStyle/>
          <a:p>
            <a:pPr algn="just"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Знакомить с названиями и внешним видом предметов гигиены.</a:t>
            </a:r>
          </a:p>
          <a:p>
            <a:pPr algn="just"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Учить самостоятельно мыть руки. Насухо вытирать лицо и руки личным полотенцем.</a:t>
            </a:r>
          </a:p>
          <a:p>
            <a:pPr algn="just"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Ежедневными упражнениями учить ребенка есть быстрее, опрятнее, пользоваться индивидуальными  предметами (салфеткой, носовым платком, полотенцем, горшком, расческой.</a:t>
            </a:r>
          </a:p>
          <a:p>
            <a:pPr algn="just"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процессе одевания обучать ребенка последовательно одеваться.</a:t>
            </a:r>
          </a:p>
          <a:p>
            <a:pPr algn="just"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 время еды учить каждого ребенка держать ложку в правой руке.</a:t>
            </a:r>
          </a:p>
          <a:p>
            <a:pPr algn="just"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Выучить стихотворения, песенки, потешки.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ru-RU" sz="33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dirty="0" smtClean="0">
              <a:solidFill>
                <a:srgbClr val="34164A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ru-RU" sz="4000" dirty="0" smtClean="0">
              <a:solidFill>
                <a:srgbClr val="34164A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ru-RU" dirty="0" smtClean="0">
              <a:solidFill>
                <a:srgbClr val="34164A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ru-RU" dirty="0" smtClean="0">
                <a:solidFill>
                  <a:srgbClr val="34164A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dirty="0" smtClean="0">
              <a:solidFill>
                <a:srgbClr val="34164A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dirty="0" smtClean="0">
              <a:solidFill>
                <a:srgbClr val="34164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05863" cy="1189038"/>
          </a:xfrm>
        </p:spPr>
        <p:txBody>
          <a:bodyPr/>
          <a:lstStyle/>
          <a:p>
            <a:pPr algn="ctr"/>
            <a:r>
              <a:rPr lang="ru-RU" sz="5400" smtClean="0">
                <a:solidFill>
                  <a:srgbClr val="0070C0"/>
                </a:solidFill>
                <a:latin typeface="Monotype Corsiva" pitchFamily="66" charset="0"/>
                <a:cs typeface="Arial" charset="0"/>
              </a:rPr>
              <a:t>Интеграция деятельности воспитателя со специалистами</a:t>
            </a:r>
          </a:p>
        </p:txBody>
      </p:sp>
      <p:sp>
        <p:nvSpPr>
          <p:cNvPr id="26626" name="Содержимое 2"/>
          <p:cNvSpPr>
            <a:spLocks noGrp="1"/>
          </p:cNvSpPr>
          <p:nvPr>
            <p:ph idx="1"/>
          </p:nvPr>
        </p:nvSpPr>
        <p:spPr>
          <a:xfrm>
            <a:off x="163513" y="1577975"/>
            <a:ext cx="8305800" cy="4983163"/>
          </a:xfrm>
        </p:spPr>
        <p:txBody>
          <a:bodyPr/>
          <a:lstStyle/>
          <a:p>
            <a:endParaRPr lang="ru-RU" smtClean="0">
              <a:latin typeface="Arial" charset="0"/>
              <a:cs typeface="Arial" charset="0"/>
            </a:endParaRPr>
          </a:p>
          <a:p>
            <a:endParaRPr lang="ru-RU" smtClean="0">
              <a:latin typeface="Arial" charset="0"/>
              <a:cs typeface="Arial" charset="0"/>
            </a:endParaRPr>
          </a:p>
        </p:txBody>
      </p:sp>
      <p:sp>
        <p:nvSpPr>
          <p:cNvPr id="26627" name="Прямоугольник 3"/>
          <p:cNvSpPr>
            <a:spLocks noChangeArrowheads="1"/>
          </p:cNvSpPr>
          <p:nvPr/>
        </p:nvSpPr>
        <p:spPr bwMode="auto">
          <a:xfrm>
            <a:off x="293688" y="1687513"/>
            <a:ext cx="8480425" cy="353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800">
                <a:latin typeface="Times New Roman" pitchFamily="18" charset="0"/>
                <a:cs typeface="Times New Roman" pitchFamily="18" charset="0"/>
              </a:rPr>
              <a:t> Подготовка интегрированного занятия, развлечения. </a:t>
            </a:r>
          </a:p>
          <a:p>
            <a:pPr>
              <a:buFont typeface="Wingdings" pitchFamily="2" charset="2"/>
              <a:buChar char="Ø"/>
            </a:pPr>
            <a:r>
              <a:rPr lang="ru-RU" sz="2800">
                <a:latin typeface="Times New Roman" pitchFamily="18" charset="0"/>
                <a:cs typeface="Times New Roman" pitchFamily="18" charset="0"/>
              </a:rPr>
              <a:t>Выставка иллюстраций, новинок  художественной литературы.</a:t>
            </a:r>
          </a:p>
          <a:p>
            <a:pPr>
              <a:buFont typeface="Wingdings" pitchFamily="2" charset="2"/>
              <a:buChar char="Ø"/>
            </a:pPr>
            <a:r>
              <a:rPr lang="ru-RU" sz="2800">
                <a:latin typeface="Times New Roman" pitchFamily="18" charset="0"/>
                <a:cs typeface="Times New Roman" pitchFamily="18" charset="0"/>
              </a:rPr>
              <a:t> Совместно с музыкальным руководителем разучивание танцев, хороводов, песен.</a:t>
            </a:r>
          </a:p>
          <a:p>
            <a:pPr>
              <a:buFont typeface="Wingdings" pitchFamily="2" charset="2"/>
              <a:buChar char="Ø"/>
            </a:pPr>
            <a:r>
              <a:rPr lang="ru-RU" sz="2800">
                <a:latin typeface="Times New Roman" pitchFamily="18" charset="0"/>
                <a:cs typeface="Times New Roman" pitchFamily="18" charset="0"/>
              </a:rPr>
              <a:t> Разучивание подвижных игр.</a:t>
            </a:r>
          </a:p>
          <a:p>
            <a:pPr>
              <a:buFont typeface="Wingdings" pitchFamily="2" charset="2"/>
              <a:buChar char="Ø"/>
            </a:pPr>
            <a:r>
              <a:rPr lang="ru-RU" sz="2800">
                <a:latin typeface="Times New Roman" pitchFamily="18" charset="0"/>
                <a:cs typeface="Times New Roman" pitchFamily="18" charset="0"/>
              </a:rPr>
              <a:t> Разработка совместных творческих проектов.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ctrTitle"/>
          </p:nvPr>
        </p:nvSpPr>
        <p:spPr>
          <a:xfrm>
            <a:off x="750888" y="195263"/>
            <a:ext cx="7512050" cy="1317625"/>
          </a:xfrm>
        </p:spPr>
        <p:txBody>
          <a:bodyPr/>
          <a:lstStyle/>
          <a:p>
            <a:pPr algn="ctr"/>
            <a:r>
              <a:rPr lang="ru-RU" sz="5400" smtClean="0">
                <a:solidFill>
                  <a:srgbClr val="0070C0"/>
                </a:solidFill>
                <a:latin typeface="Monotype Corsiva" pitchFamily="66" charset="0"/>
                <a:cs typeface="Arial" charset="0"/>
              </a:rPr>
              <a:t>Методическое обеспечение</a:t>
            </a:r>
            <a:br>
              <a:rPr lang="ru-RU" sz="5400" smtClean="0">
                <a:solidFill>
                  <a:srgbClr val="0070C0"/>
                </a:solidFill>
                <a:latin typeface="Monotype Corsiva" pitchFamily="66" charset="0"/>
                <a:cs typeface="Arial" charset="0"/>
              </a:rPr>
            </a:br>
            <a:endParaRPr lang="ru-RU" sz="5400" smtClean="0">
              <a:solidFill>
                <a:srgbClr val="0070C0"/>
              </a:solidFill>
              <a:latin typeface="Monotype Corsiva" pitchFamily="66" charset="0"/>
              <a:cs typeface="Arial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41350" y="1077913"/>
            <a:ext cx="8078788" cy="55848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М.Ю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Картушина «Сценарий оздоровительных досугов для детей 2-3 лет»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Н.А. Карпухина «Конспект занятий в первой младшей группе детского сада»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Т.М. Бондаренко «Комплексные занятия в первой младшей группе детского сада»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Е.А. Тимофеева «Подвижные игры»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К.Ю. Белая «Первые шаги»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А.К. Бондаренко «Дидактические игры в детском саду»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Н.Ф. Губанова «Развитие игровой деятельности»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3400" y="1513114"/>
            <a:ext cx="7837714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7">
              <a:defRPr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>
          <a:xfrm>
            <a:off x="414338" y="0"/>
            <a:ext cx="8272462" cy="2155825"/>
          </a:xfrm>
        </p:spPr>
        <p:txBody>
          <a:bodyPr/>
          <a:lstStyle/>
          <a:p>
            <a:pPr algn="ctr"/>
            <a:r>
              <a:rPr lang="ru-RU" sz="5400" smtClean="0">
                <a:solidFill>
                  <a:srgbClr val="0070C0"/>
                </a:solidFill>
                <a:latin typeface="Monotype Corsiva" pitchFamily="66" charset="0"/>
                <a:cs typeface="Arial" charset="0"/>
              </a:rPr>
              <a:t>Настольный театр</a:t>
            </a:r>
            <a:br>
              <a:rPr lang="ru-RU" sz="5400" smtClean="0">
                <a:solidFill>
                  <a:srgbClr val="0070C0"/>
                </a:solidFill>
                <a:latin typeface="Monotype Corsiva" pitchFamily="66" charset="0"/>
                <a:cs typeface="Arial" charset="0"/>
              </a:rPr>
            </a:br>
            <a:r>
              <a:rPr lang="ru-RU" sz="4400" smtClean="0">
                <a:solidFill>
                  <a:srgbClr val="0070C0"/>
                </a:solidFill>
                <a:latin typeface="Monotype Corsiva" pitchFamily="66" charset="0"/>
                <a:cs typeface="Arial" charset="0"/>
              </a:rPr>
              <a:t>«Петушок и птичка»</a:t>
            </a:r>
            <a:br>
              <a:rPr lang="ru-RU" sz="4400" smtClean="0">
                <a:solidFill>
                  <a:srgbClr val="0070C0"/>
                </a:solidFill>
                <a:latin typeface="Monotype Corsiva" pitchFamily="66" charset="0"/>
                <a:cs typeface="Arial" charset="0"/>
              </a:rPr>
            </a:br>
            <a:endParaRPr lang="ru-RU" sz="4400" smtClean="0">
              <a:solidFill>
                <a:srgbClr val="0070C0"/>
              </a:solidFill>
              <a:latin typeface="Monotype Corsiva" pitchFamily="66" charset="0"/>
              <a:cs typeface="Arial" charset="0"/>
            </a:endParaRPr>
          </a:p>
        </p:txBody>
      </p:sp>
      <p:pic>
        <p:nvPicPr>
          <p:cNvPr id="7" name="Содержимое 6" descr="SAM_10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66057" y="1534886"/>
            <a:ext cx="7761514" cy="51162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70C0"/>
            </a:solidFill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981450" y="5419725"/>
            <a:ext cx="4000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5400" smtClean="0">
                <a:solidFill>
                  <a:srgbClr val="0070C0"/>
                </a:solidFill>
                <a:latin typeface="Monotype Corsiva" pitchFamily="66" charset="0"/>
                <a:cs typeface="Arial" charset="0"/>
              </a:rPr>
              <a:t>« Водичка, водичка …»</a:t>
            </a:r>
          </a:p>
        </p:txBody>
      </p:sp>
      <p:pic>
        <p:nvPicPr>
          <p:cNvPr id="6" name="Содержимое 5" descr="SAM_11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76400"/>
            <a:ext cx="4648199" cy="4245429"/>
          </a:xfrm>
          <a:prstGeom prst="ellipse">
            <a:avLst/>
          </a:prstGeom>
          <a:effectLst>
            <a:softEdge rad="112500"/>
          </a:effectLst>
        </p:spPr>
      </p:pic>
      <p:pic>
        <p:nvPicPr>
          <p:cNvPr id="2050" name="Picture 2" descr="D:\Фото\личное фото\SAM_11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6944" y="1665514"/>
            <a:ext cx="4757056" cy="42889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562225" y="5391150"/>
            <a:ext cx="3924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Нам водичка – добрый друг,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Скажут люди все вокруг.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Мы на руки все польем,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А потом играть пойдем</a:t>
            </a:r>
            <a:endParaRPr lang="ru-RU" sz="2000" b="1" dirty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6000" dirty="0" smtClean="0">
                <a:solidFill>
                  <a:srgbClr val="0070C0"/>
                </a:solidFill>
                <a:latin typeface="Monotype Corsiva" pitchFamily="66" charset="0"/>
              </a:rPr>
              <a:t>Дидактические игры </a:t>
            </a:r>
            <a:br>
              <a:rPr lang="ru-RU" sz="6000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900" dirty="0" smtClean="0">
                <a:solidFill>
                  <a:srgbClr val="0070C0"/>
                </a:solidFill>
                <a:latin typeface="Monotype Corsiva" pitchFamily="66" charset="0"/>
              </a:rPr>
              <a:t>«Постираем кукле платье»</a:t>
            </a:r>
            <a:endParaRPr lang="ru-RU" sz="4900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12" name="Содержимое 11" descr="SAM_12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3287" y="1752600"/>
            <a:ext cx="4321628" cy="43735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D:\Фото\личное фото\SAM_12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5686" y="2329542"/>
            <a:ext cx="4844143" cy="41474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smtClean="0">
                <a:solidFill>
                  <a:srgbClr val="0070C0"/>
                </a:solidFill>
                <a:latin typeface="Monotype Corsiva" pitchFamily="66" charset="0"/>
                <a:cs typeface="Arial" charset="0"/>
              </a:rPr>
              <a:t>«Укладываем куклу спать»</a:t>
            </a:r>
          </a:p>
        </p:txBody>
      </p:sp>
      <p:pic>
        <p:nvPicPr>
          <p:cNvPr id="4" name="Содержимое 3" descr="SAM_12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3029" y="1817914"/>
            <a:ext cx="4506685" cy="4319135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098" name="Picture 2" descr="D:\Фото\личное фото\SAM_12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7830" y="2220685"/>
            <a:ext cx="4561114" cy="4212772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 rot="10800000" flipV="1">
            <a:off x="2867025" y="5228005"/>
            <a:ext cx="39052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Спи, усни, кукла Катенька.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Все ласточки спят,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Все касаточки спят,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Нашей Катеньки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Спать велят.</a:t>
            </a:r>
            <a:endParaRPr lang="ru-RU" sz="2000" b="1" dirty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903288"/>
          </a:xfrm>
        </p:spPr>
        <p:txBody>
          <a:bodyPr/>
          <a:lstStyle/>
          <a:p>
            <a:pPr algn="ctr"/>
            <a:r>
              <a:rPr lang="ru-RU" sz="4400" smtClean="0">
                <a:solidFill>
                  <a:srgbClr val="0070C0"/>
                </a:solidFill>
                <a:latin typeface="Monotype Corsiva" pitchFamily="66" charset="0"/>
                <a:cs typeface="Arial" charset="0"/>
              </a:rPr>
              <a:t>«Наши чистые ручки»</a:t>
            </a:r>
          </a:p>
        </p:txBody>
      </p:sp>
      <p:pic>
        <p:nvPicPr>
          <p:cNvPr id="5122" name="Picture 2" descr="D:\Фото\личное фото\Фото01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039" y="772886"/>
            <a:ext cx="2925763" cy="353785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125" name="Picture 5" descr="D:\Фото\личное фото\Фото012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074818" y="3032760"/>
            <a:ext cx="2926080" cy="3574869"/>
          </a:xfrm>
          <a:prstGeom prst="ellipse">
            <a:avLst/>
          </a:prstGeom>
          <a:ln w="190500" cap="rnd">
            <a:solidFill>
              <a:srgbClr val="C8C6BD"/>
            </a:solidFill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126" name="Picture 6" descr="D:\Фото\личное фото\Фото01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99668" y="740229"/>
            <a:ext cx="2925763" cy="352697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127" name="Picture 7" descr="D:\Фото\личное фото\Фото01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37237" y="3086555"/>
            <a:ext cx="2925763" cy="361904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/>
          <p:cNvSpPr txBox="1"/>
          <p:nvPr/>
        </p:nvSpPr>
        <p:spPr>
          <a:xfrm>
            <a:off x="2933700" y="4972050"/>
            <a:ext cx="463867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Закатаем рукава,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Открываем кран – вода.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Моем глазки, моем щечки, моем уши и ладошки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Посмотрите крошки, на свои ладошки.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Ах, какие ладошки! Чистые ладошки!</a:t>
            </a:r>
          </a:p>
          <a:p>
            <a:endParaRPr lang="ru-RU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82675"/>
          </a:xfrm>
        </p:spPr>
        <p:txBody>
          <a:bodyPr/>
          <a:lstStyle/>
          <a:p>
            <a:pPr algn="ctr"/>
            <a:r>
              <a:rPr lang="ru-RU" sz="5400" smtClean="0">
                <a:solidFill>
                  <a:srgbClr val="0070C0"/>
                </a:solidFill>
                <a:latin typeface="Monotype Corsiva" pitchFamily="66" charset="0"/>
                <a:cs typeface="Arial" charset="0"/>
              </a:rPr>
              <a:t>Друзья Мойдодыра</a:t>
            </a:r>
          </a:p>
        </p:txBody>
      </p:sp>
      <p:pic>
        <p:nvPicPr>
          <p:cNvPr id="33794" name="Picture 2" descr="D:\Картинки\картинки для призентации\91791519_large_babyboytubwbears.g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84238" y="1006475"/>
            <a:ext cx="3048000" cy="3001963"/>
          </a:xfrm>
        </p:spPr>
      </p:pic>
      <p:pic>
        <p:nvPicPr>
          <p:cNvPr id="7171" name="Picture 3" descr="D:\Фото\личное фото\SAM_12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4920" y="1112529"/>
            <a:ext cx="3825240" cy="3678255"/>
          </a:xfrm>
          <a:prstGeom prst="ellipse">
            <a:avLst/>
          </a:prstGeom>
          <a:ln w="76200">
            <a:solidFill>
              <a:schemeClr val="accent6">
                <a:lumMod val="75000"/>
              </a:schemeClr>
            </a:solidFill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172" name="Picture 4" descr="D:\Фото\личное фото\SAM_12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9760" y="3396660"/>
            <a:ext cx="4500000" cy="3187020"/>
          </a:xfrm>
          <a:prstGeom prst="heart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Цель проекта</a:t>
            </a:r>
            <a:endParaRPr lang="ru-RU" sz="5400" dirty="0">
              <a:solidFill>
                <a:srgbClr val="0070C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16386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Формирование культурно – гигиенических навыков у детей младшего дошкольного возраста через использование художественной литературы в разных видах деятельности</a:t>
            </a:r>
            <a:r>
              <a:rPr lang="ru-RU" sz="4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387" name="Picture 3" descr="G:\картинки для призентации\__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0175" y="3476625"/>
            <a:ext cx="3695700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3450"/>
          </a:xfrm>
        </p:spPr>
        <p:txBody>
          <a:bodyPr/>
          <a:lstStyle/>
          <a:p>
            <a:pPr algn="ctr"/>
            <a:r>
              <a:rPr lang="ru-RU" sz="5400" smtClean="0">
                <a:solidFill>
                  <a:srgbClr val="0070C0"/>
                </a:solidFill>
                <a:latin typeface="Monotype Corsiva" pitchFamily="66" charset="0"/>
                <a:cs typeface="Arial" charset="0"/>
              </a:rPr>
              <a:t>Перемешанные картинки</a:t>
            </a:r>
          </a:p>
        </p:txBody>
      </p:sp>
      <p:pic>
        <p:nvPicPr>
          <p:cNvPr id="4" name="Содержимое 3" descr="SAM_12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5944" y="1600200"/>
            <a:ext cx="4920342" cy="4746171"/>
          </a:xfrm>
          <a:prstGeom prst="ellipse">
            <a:avLst/>
          </a:prstGeom>
          <a:ln w="190500" cap="rnd">
            <a:solidFill>
              <a:srgbClr val="FFC000"/>
            </a:solidFill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4" name="Picture 2" descr="D:\Фото\личное фото\SAM_12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5029" y="2623457"/>
            <a:ext cx="4147457" cy="3962400"/>
          </a:xfrm>
          <a:prstGeom prst="ellipse">
            <a:avLst/>
          </a:prstGeom>
          <a:ln w="190500" cap="rnd">
            <a:solidFill>
              <a:srgbClr val="FFC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81100"/>
          </a:xfrm>
        </p:spPr>
        <p:txBody>
          <a:bodyPr/>
          <a:lstStyle/>
          <a:p>
            <a:pPr algn="ctr"/>
            <a:r>
              <a:rPr lang="ru-RU" sz="5400" smtClean="0">
                <a:solidFill>
                  <a:srgbClr val="0070C0"/>
                </a:solidFill>
                <a:latin typeface="Monotype Corsiva" pitchFamily="66" charset="0"/>
                <a:cs typeface="Arial" charset="0"/>
              </a:rPr>
              <a:t>«Зайка серый умывается»</a:t>
            </a:r>
          </a:p>
        </p:txBody>
      </p:sp>
      <p:pic>
        <p:nvPicPr>
          <p:cNvPr id="6" name="Содержимое 5" descr="SAM_11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9486" y="1322614"/>
            <a:ext cx="3740225" cy="4525963"/>
          </a:xfrm>
          <a:solidFill>
            <a:srgbClr val="FFFFFF">
              <a:shade val="85000"/>
            </a:srgbClr>
          </a:solidFill>
          <a:ln w="190500" cap="rnd">
            <a:solidFill>
              <a:schemeClr val="accent3">
                <a:lumMod val="5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147" name="Picture 3" descr="D:\Фото\личное фото\SAM_11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4320" y="1259205"/>
            <a:ext cx="4419600" cy="49282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3">
                <a:lumMod val="5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800350" y="4857750"/>
            <a:ext cx="3124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Зайка серый умывается, </a:t>
            </a:r>
            <a:b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Видно, в гости собирается. </a:t>
            </a:r>
            <a:b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Вымыл носик, </a:t>
            </a:r>
            <a:b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Вымыл ротик,</a:t>
            </a:r>
            <a:b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Вымыл ухо, </a:t>
            </a:r>
            <a:b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Вытер сухо!</a:t>
            </a:r>
            <a:endParaRPr lang="ru-RU" sz="2000" b="1" dirty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6000" dirty="0" smtClean="0">
                <a:solidFill>
                  <a:srgbClr val="0070C0"/>
                </a:solidFill>
                <a:latin typeface="Monotype Corsiva" pitchFamily="66" charset="0"/>
              </a:rPr>
              <a:t>Развлечение </a:t>
            </a:r>
            <a:r>
              <a:rPr lang="ru-RU" sz="5400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ru-RU" sz="5400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900" dirty="0" smtClean="0">
                <a:solidFill>
                  <a:srgbClr val="0070C0"/>
                </a:solidFill>
                <a:latin typeface="Monotype Corsiva" pitchFamily="66" charset="0"/>
              </a:rPr>
              <a:t>«Хрюша обижается»</a:t>
            </a:r>
            <a:endParaRPr lang="ru-RU" sz="4900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7" name="Содержимое 6" descr="SAM_13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8933" y="1557337"/>
            <a:ext cx="4158343" cy="4525963"/>
          </a:xfrm>
          <a:effectLst>
            <a:softEdge rad="112500"/>
          </a:effectLst>
        </p:spPr>
      </p:pic>
      <p:pic>
        <p:nvPicPr>
          <p:cNvPr id="8" name="Рисунок 7" descr="SAM_13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86225" y="1817915"/>
            <a:ext cx="5057775" cy="50400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 algn="ctr"/>
            <a:r>
              <a:rPr lang="ru-RU" sz="5400" smtClean="0">
                <a:solidFill>
                  <a:srgbClr val="0070C0"/>
                </a:solidFill>
                <a:latin typeface="Monotype Corsiva" pitchFamily="66" charset="0"/>
                <a:cs typeface="Arial" charset="0"/>
              </a:rPr>
              <a:t>Больница</a:t>
            </a:r>
          </a:p>
        </p:txBody>
      </p:sp>
      <p:pic>
        <p:nvPicPr>
          <p:cNvPr id="4" name="Содержимое 3" descr="SAM_12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8190" y="1009652"/>
            <a:ext cx="4230460" cy="4162424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6" name="Picture 2" descr="D:\Фото\личное фото\SAM_12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9574" y="976993"/>
            <a:ext cx="4476751" cy="451893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2828925" y="4867275"/>
            <a:ext cx="371475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В поликлинике сидите?</a:t>
            </a:r>
            <a:b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Хорошо себя ведите.</a:t>
            </a:r>
            <a:b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Чур, не бегать, не носиться,</a:t>
            </a:r>
            <a:b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Не скакать и не беситься,</a:t>
            </a:r>
            <a:b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В коридоре не болтать –</a:t>
            </a:r>
            <a:b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В тишине приема ждать!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5400" smtClean="0">
                <a:solidFill>
                  <a:srgbClr val="0070C0"/>
                </a:solidFill>
                <a:latin typeface="Monotype Corsiva" pitchFamily="66" charset="0"/>
                <a:cs typeface="Arial" charset="0"/>
              </a:rPr>
              <a:t>Парикмахерская</a:t>
            </a:r>
          </a:p>
        </p:txBody>
      </p:sp>
      <p:sp>
        <p:nvSpPr>
          <p:cNvPr id="7" name="Капля 6"/>
          <p:cNvSpPr/>
          <p:nvPr/>
        </p:nvSpPr>
        <p:spPr>
          <a:xfrm>
            <a:off x="3712029" y="4201886"/>
            <a:ext cx="45719" cy="45719"/>
          </a:xfrm>
          <a:prstGeom prst="teardrop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" name="Содержимое 11" descr="SAM_12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368879"/>
            <a:ext cx="4789714" cy="4275590"/>
          </a:xfrm>
          <a:solidFill>
            <a:srgbClr val="FFFFFF">
              <a:shade val="85000"/>
            </a:srgbClr>
          </a:solidFill>
          <a:ln w="190500" cap="sq">
            <a:solidFill>
              <a:srgbClr val="00B0F0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D:\Фото\личное фото\SAM_12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1372" y="2198914"/>
            <a:ext cx="4419600" cy="43325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2676525" y="5410201"/>
            <a:ext cx="30765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Расти, коса, до пояса,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Не вырони ни волоса.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Расти, коса, не путайся.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Маму, дочка, слушайся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971550"/>
          </a:xfrm>
        </p:spPr>
        <p:txBody>
          <a:bodyPr/>
          <a:lstStyle/>
          <a:p>
            <a:pPr algn="ctr"/>
            <a:r>
              <a:rPr lang="ru-RU" sz="5400" dirty="0" smtClean="0">
                <a:solidFill>
                  <a:srgbClr val="0070C0"/>
                </a:solidFill>
                <a:latin typeface="Monotype Corsiva" pitchFamily="66" charset="0"/>
                <a:cs typeface="Arial" charset="0"/>
              </a:rPr>
              <a:t>Работа с родителями</a:t>
            </a:r>
          </a:p>
        </p:txBody>
      </p:sp>
      <p:pic>
        <p:nvPicPr>
          <p:cNvPr id="4" name="Содержимое 3" descr="SAM_13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952500"/>
            <a:ext cx="5219700" cy="4887913"/>
          </a:xfrm>
          <a:prstGeom prst="ellipse">
            <a:avLst/>
          </a:prstGeom>
          <a:effectLst>
            <a:softEdge rad="112500"/>
          </a:effectLst>
        </p:spPr>
      </p:pic>
      <p:pic>
        <p:nvPicPr>
          <p:cNvPr id="5" name="Рисунок 4" descr="SAM_13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29100" y="2419350"/>
            <a:ext cx="4914900" cy="4438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0" y="0"/>
            <a:ext cx="21993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24100" y="1066800"/>
            <a:ext cx="495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Круглый стол</a:t>
            </a:r>
            <a:endParaRPr lang="ru-RU" sz="2000" dirty="0" smtClean="0">
              <a:solidFill>
                <a:srgbClr val="002060"/>
              </a:solidFill>
              <a:latin typeface="Monotype Corsiva" pitchFamily="66" charset="0"/>
              <a:cs typeface="Arial" pitchFamily="34" charset="0"/>
            </a:endParaRPr>
          </a:p>
          <a:p>
            <a:pPr lvl="0" algn="ctr" eaLnBrk="0" hangingPunct="0"/>
            <a:r>
              <a:rPr lang="ru-RU" sz="2000" b="1" dirty="0" smtClean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Тема:</a:t>
            </a:r>
            <a:r>
              <a:rPr lang="ru-RU" sz="2000" b="1" i="1" dirty="0" smtClean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"Воспитываем здорового ребенка".</a:t>
            </a:r>
            <a:endParaRPr lang="ru-RU" sz="2000" dirty="0" smtClean="0">
              <a:solidFill>
                <a:srgbClr val="002060"/>
              </a:solidFill>
              <a:latin typeface="Monotype Corsiva" pitchFamily="66" charset="0"/>
              <a:cs typeface="Arial" pitchFamily="34" charset="0"/>
            </a:endParaRPr>
          </a:p>
        </p:txBody>
      </p:sp>
      <p:sp>
        <p:nvSpPr>
          <p:cNvPr id="80901" name="Rectangle 5"/>
          <p:cNvSpPr>
            <a:spLocks noChangeArrowheads="1"/>
          </p:cNvSpPr>
          <p:nvPr/>
        </p:nvSpPr>
        <p:spPr bwMode="auto">
          <a:xfrm>
            <a:off x="0" y="0"/>
            <a:ext cx="21993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10800000" flipV="1">
            <a:off x="1990724" y="5411053"/>
            <a:ext cx="5114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000" b="1" i="1" dirty="0" smtClean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«Будет здоровье - будет все»</a:t>
            </a:r>
            <a:endParaRPr lang="ru-RU" sz="2000" b="1" dirty="0" smtClean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  <a:p>
            <a:pPr lvl="0" algn="just" eaLnBrk="0" hangingPunct="0"/>
            <a:r>
              <a:rPr lang="ru-RU" sz="2000" b="1" i="1" dirty="0" smtClean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«Здоровье – это движение»</a:t>
            </a:r>
            <a:endParaRPr lang="ru-RU" sz="2000" b="1" dirty="0" smtClean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  <a:p>
            <a:pPr lvl="0" algn="just" eaLnBrk="0" hangingPunct="0"/>
            <a:r>
              <a:rPr lang="ru-RU" sz="2000" b="1" i="1" dirty="0" smtClean="0">
                <a:solidFill>
                  <a:srgbClr val="00206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«С сильным умом, в сильном теле, можно добиться любых успехов, любых высот»</a:t>
            </a:r>
            <a:endParaRPr lang="ru-RU" sz="2000" b="1" dirty="0" smtClean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Заголовок 1"/>
          <p:cNvSpPr>
            <a:spLocks noGrp="1"/>
          </p:cNvSpPr>
          <p:nvPr>
            <p:ph type="title"/>
          </p:nvPr>
        </p:nvSpPr>
        <p:spPr>
          <a:xfrm>
            <a:off x="304800" y="114300"/>
            <a:ext cx="8229600" cy="712788"/>
          </a:xfrm>
        </p:spPr>
        <p:txBody>
          <a:bodyPr/>
          <a:lstStyle/>
          <a:p>
            <a:pPr algn="ctr"/>
            <a:r>
              <a:rPr lang="ru-RU" sz="5400" b="1" smtClean="0">
                <a:solidFill>
                  <a:srgbClr val="0070C0"/>
                </a:solidFill>
                <a:latin typeface="Monotype Corsiva" pitchFamily="66" charset="0"/>
                <a:cs typeface="Arial" charset="0"/>
              </a:rPr>
              <a:t>   </a:t>
            </a:r>
            <a:r>
              <a:rPr lang="ru-RU" sz="5400" b="1" smtClean="0">
                <a:solidFill>
                  <a:srgbClr val="002060"/>
                </a:solidFill>
                <a:latin typeface="Monotype Corsiva" pitchFamily="66" charset="0"/>
                <a:cs typeface="Arial" charset="0"/>
              </a:rPr>
              <a:t>                               </a:t>
            </a:r>
            <a:r>
              <a:rPr lang="ru-RU" sz="5400" b="1" smtClean="0">
                <a:solidFill>
                  <a:srgbClr val="0070C0"/>
                </a:solidFill>
                <a:latin typeface="Monotype Corsiva" pitchFamily="66" charset="0"/>
                <a:cs typeface="Arial" charset="0"/>
              </a:rPr>
              <a:t> </a:t>
            </a:r>
            <a:r>
              <a:rPr lang="ru-RU" sz="5400" smtClean="0">
                <a:solidFill>
                  <a:srgbClr val="0070C0"/>
                </a:solidFill>
                <a:latin typeface="Monotype Corsiva" pitchFamily="66" charset="0"/>
                <a:cs typeface="Arial" charset="0"/>
              </a:rPr>
              <a:t>Результат реализации проекта</a:t>
            </a:r>
            <a:endParaRPr lang="ru-RU" sz="5400" smtClean="0">
              <a:latin typeface="Arial" charset="0"/>
              <a:cs typeface="Arial" charset="0"/>
            </a:endParaRPr>
          </a:p>
        </p:txBody>
      </p:sp>
      <p:sp>
        <p:nvSpPr>
          <p:cNvPr id="4096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Arial" charset="0"/>
              <a:buNone/>
            </a:pPr>
            <a:endParaRPr lang="ru-RU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charset="0"/>
              <a:buNone/>
            </a:pPr>
            <a:r>
              <a:rPr lang="ru-RU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Навыки мытья рук и личной гигиены</a:t>
            </a:r>
          </a:p>
          <a:p>
            <a:pPr>
              <a:buFont typeface="Arial" charset="0"/>
              <a:buNone/>
            </a:pPr>
            <a:r>
              <a:rPr lang="ru-RU" smtClean="0">
                <a:latin typeface="Arial" charset="0"/>
                <a:cs typeface="Arial" charset="0"/>
              </a:rPr>
              <a:t>    </a:t>
            </a:r>
            <a:r>
              <a:rPr lang="ru-RU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Начало года                                      Конец года</a:t>
            </a:r>
          </a:p>
          <a:p>
            <a:pPr>
              <a:buFont typeface="Arial" charset="0"/>
              <a:buNone/>
            </a:pPr>
            <a:r>
              <a:rPr lang="ru-RU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</a:t>
            </a:r>
            <a:endParaRPr lang="ru-RU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mtClean="0">
              <a:latin typeface="Arial" charset="0"/>
              <a:cs typeface="Arial" charset="0"/>
            </a:endParaRPr>
          </a:p>
        </p:txBody>
      </p:sp>
      <p:graphicFrame>
        <p:nvGraphicFramePr>
          <p:cNvPr id="40963" name="Диаграмма 3"/>
          <p:cNvGraphicFramePr>
            <a:graphicFrameLocks/>
          </p:cNvGraphicFramePr>
          <p:nvPr/>
        </p:nvGraphicFramePr>
        <p:xfrm>
          <a:off x="-498475" y="2778125"/>
          <a:ext cx="5216525" cy="4435475"/>
        </p:xfrm>
        <a:graphic>
          <a:graphicData uri="http://schemas.openxmlformats.org/presentationml/2006/ole">
            <p:oleObj spid="_x0000_s40963" r:id="rId3" imgW="5218628" imgH="4432176" progId="Excel.Sheet.8">
              <p:embed/>
            </p:oleObj>
          </a:graphicData>
        </a:graphic>
      </p:graphicFrame>
      <p:graphicFrame>
        <p:nvGraphicFramePr>
          <p:cNvPr id="40964" name="Диаграмма 4"/>
          <p:cNvGraphicFramePr>
            <a:graphicFrameLocks/>
          </p:cNvGraphicFramePr>
          <p:nvPr/>
        </p:nvGraphicFramePr>
        <p:xfrm>
          <a:off x="4121150" y="2787650"/>
          <a:ext cx="4959350" cy="3844925"/>
        </p:xfrm>
        <a:graphic>
          <a:graphicData uri="http://schemas.openxmlformats.org/presentationml/2006/ole">
            <p:oleObj spid="_x0000_s40964" r:id="rId4" imgW="4962574" imgH="3846909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4062"/>
          </a:xfrm>
        </p:spPr>
        <p:txBody>
          <a:bodyPr/>
          <a:lstStyle/>
          <a:p>
            <a:pPr algn="ctr"/>
            <a:r>
              <a:rPr lang="ru-RU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Навыки опрятной еды</a:t>
            </a:r>
          </a:p>
        </p:txBody>
      </p:sp>
      <p:sp>
        <p:nvSpPr>
          <p:cNvPr id="41986" name="Содержимое 2"/>
          <p:cNvSpPr>
            <a:spLocks noGrp="1"/>
          </p:cNvSpPr>
          <p:nvPr>
            <p:ph idx="1"/>
          </p:nvPr>
        </p:nvSpPr>
        <p:spPr>
          <a:xfrm>
            <a:off x="457200" y="1162050"/>
            <a:ext cx="8229600" cy="496411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mtClean="0">
                <a:latin typeface="Arial" charset="0"/>
                <a:cs typeface="Arial" charset="0"/>
              </a:rPr>
              <a:t>       </a:t>
            </a:r>
            <a:r>
              <a:rPr lang="ru-RU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Начало года                                   Конец года</a:t>
            </a:r>
          </a:p>
        </p:txBody>
      </p:sp>
      <p:graphicFrame>
        <p:nvGraphicFramePr>
          <p:cNvPr id="41987" name="Диаграмма 4"/>
          <p:cNvGraphicFramePr>
            <a:graphicFrameLocks/>
          </p:cNvGraphicFramePr>
          <p:nvPr/>
        </p:nvGraphicFramePr>
        <p:xfrm>
          <a:off x="-222250" y="1025525"/>
          <a:ext cx="5159375" cy="5226050"/>
        </p:xfrm>
        <a:graphic>
          <a:graphicData uri="http://schemas.openxmlformats.org/presentationml/2006/ole">
            <p:oleObj spid="_x0000_s41987" r:id="rId3" imgW="5157663" imgH="5224725" progId="Excel.Sheet.8">
              <p:embed/>
            </p:oleObj>
          </a:graphicData>
        </a:graphic>
      </p:graphicFrame>
      <p:graphicFrame>
        <p:nvGraphicFramePr>
          <p:cNvPr id="41988" name="Диаграмма 5"/>
          <p:cNvGraphicFramePr>
            <a:graphicFrameLocks/>
          </p:cNvGraphicFramePr>
          <p:nvPr/>
        </p:nvGraphicFramePr>
        <p:xfrm>
          <a:off x="4511675" y="1149350"/>
          <a:ext cx="4632325" cy="4702175"/>
        </p:xfrm>
        <a:graphic>
          <a:graphicData uri="http://schemas.openxmlformats.org/presentationml/2006/ole">
            <p:oleObj spid="_x0000_s41988" r:id="rId4" imgW="5163760" imgH="4706520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Навыки самообслуживания при одевании и раздевании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10" name="Содержимое 2"/>
          <p:cNvSpPr>
            <a:spLocks noGrp="1"/>
          </p:cNvSpPr>
          <p:nvPr>
            <p:ph idx="1"/>
          </p:nvPr>
        </p:nvSpPr>
        <p:spPr>
          <a:xfrm>
            <a:off x="457200" y="1257300"/>
            <a:ext cx="8229600" cy="48688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Начало года                              Конец года</a:t>
            </a:r>
          </a:p>
        </p:txBody>
      </p:sp>
      <p:graphicFrame>
        <p:nvGraphicFramePr>
          <p:cNvPr id="43011" name="Диаграмма 3"/>
          <p:cNvGraphicFramePr>
            <a:graphicFrameLocks/>
          </p:cNvGraphicFramePr>
          <p:nvPr/>
        </p:nvGraphicFramePr>
        <p:xfrm>
          <a:off x="101600" y="1530350"/>
          <a:ext cx="4921250" cy="4264025"/>
        </p:xfrm>
        <a:graphic>
          <a:graphicData uri="http://schemas.openxmlformats.org/presentationml/2006/ole">
            <p:oleObj spid="_x0000_s43011" r:id="rId3" imgW="4919898" imgH="4267570" progId="Excel.Sheet.8">
              <p:embed/>
            </p:oleObj>
          </a:graphicData>
        </a:graphic>
      </p:graphicFrame>
      <p:graphicFrame>
        <p:nvGraphicFramePr>
          <p:cNvPr id="43012" name="Диаграмма 4"/>
          <p:cNvGraphicFramePr>
            <a:graphicFrameLocks/>
          </p:cNvGraphicFramePr>
          <p:nvPr/>
        </p:nvGraphicFramePr>
        <p:xfrm>
          <a:off x="3968750" y="1501775"/>
          <a:ext cx="5226050" cy="4378325"/>
        </p:xfrm>
        <a:graphic>
          <a:graphicData uri="http://schemas.openxmlformats.org/presentationml/2006/ole">
            <p:oleObj spid="_x0000_s43012" r:id="rId4" imgW="5224725" imgH="4383404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60488"/>
          </a:xfrm>
        </p:spPr>
        <p:txBody>
          <a:bodyPr/>
          <a:lstStyle/>
          <a:p>
            <a:pPr algn="ctr"/>
            <a:r>
              <a:rPr lang="ru-RU" sz="5400" smtClean="0">
                <a:solidFill>
                  <a:srgbClr val="002060"/>
                </a:solidFill>
                <a:latin typeface="Bookman Old Style" pitchFamily="18" charset="0"/>
                <a:cs typeface="Arial" charset="0"/>
              </a:rPr>
              <a:t>Спасибо за внимание !</a:t>
            </a:r>
          </a:p>
        </p:txBody>
      </p:sp>
      <p:pic>
        <p:nvPicPr>
          <p:cNvPr id="44034" name="Содержимое 3" descr="91791519_large_babyboytubwbears.gif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71625" y="1095375"/>
            <a:ext cx="5524500" cy="5410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540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Задачи проекта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00538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ru-RU" dirty="0" smtClean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Формировать культурно – гигиенические навыки у детей младшего дошкольного возраста.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ru-RU" dirty="0" smtClean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Закрепить представление о правилах личной гигиены, уточнить и систематизировать знания детей о необходимости гигиенических процедур.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ru-RU" dirty="0" smtClean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Воспитывать у детей желание выглядеть чистым, аккуратным и опрятным.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ru-RU" dirty="0" smtClean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Обогатить предметно – развивающую среду группы.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ru-RU" dirty="0" smtClean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Укрепить связь между детским садом и семьёй.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ru-RU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540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Участники проекта</a:t>
            </a:r>
          </a:p>
        </p:txBody>
      </p:sp>
      <p:pic>
        <p:nvPicPr>
          <p:cNvPr id="18434" name="Picture 2" descr="G:\картинки для призентации\__1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48000" y="1308100"/>
            <a:ext cx="3133725" cy="3482975"/>
          </a:xfrm>
        </p:spPr>
      </p:pic>
      <p:sp>
        <p:nvSpPr>
          <p:cNvPr id="19" name="Улыбающееся лицо 18"/>
          <p:cNvSpPr/>
          <p:nvPr/>
        </p:nvSpPr>
        <p:spPr>
          <a:xfrm>
            <a:off x="243840" y="1196974"/>
            <a:ext cx="2276475" cy="1600201"/>
          </a:xfrm>
          <a:prstGeom prst="smileyFace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122006"/>
                </a:solidFill>
                <a:latin typeface="Times New Roman" pitchFamily="18" charset="0"/>
                <a:cs typeface="Times New Roman" pitchFamily="18" charset="0"/>
              </a:rPr>
              <a:t> воспитатель</a:t>
            </a:r>
          </a:p>
        </p:txBody>
      </p:sp>
      <p:sp>
        <p:nvSpPr>
          <p:cNvPr id="20" name="Улыбающееся лицо 19"/>
          <p:cNvSpPr/>
          <p:nvPr/>
        </p:nvSpPr>
        <p:spPr>
          <a:xfrm>
            <a:off x="6700520" y="1183639"/>
            <a:ext cx="2276475" cy="1600201"/>
          </a:xfrm>
          <a:prstGeom prst="smileyFace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 </a:t>
            </a:r>
            <a:r>
              <a:rPr lang="ru-RU" b="1" dirty="0">
                <a:solidFill>
                  <a:srgbClr val="162608"/>
                </a:solidFill>
                <a:latin typeface="Times New Roman" pitchFamily="18" charset="0"/>
                <a:cs typeface="Times New Roman" pitchFamily="18" charset="0"/>
              </a:rPr>
              <a:t>дети</a:t>
            </a:r>
          </a:p>
        </p:txBody>
      </p:sp>
      <p:sp>
        <p:nvSpPr>
          <p:cNvPr id="21" name="Улыбающееся лицо 20"/>
          <p:cNvSpPr/>
          <p:nvPr/>
        </p:nvSpPr>
        <p:spPr>
          <a:xfrm>
            <a:off x="6677025" y="4190999"/>
            <a:ext cx="2276475" cy="1600201"/>
          </a:xfrm>
          <a:prstGeom prst="smileyFace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родители</a:t>
            </a:r>
          </a:p>
        </p:txBody>
      </p:sp>
      <p:sp>
        <p:nvSpPr>
          <p:cNvPr id="23" name="Улыбающееся лицо 22"/>
          <p:cNvSpPr/>
          <p:nvPr/>
        </p:nvSpPr>
        <p:spPr>
          <a:xfrm>
            <a:off x="280035" y="4204334"/>
            <a:ext cx="2276475" cy="1600201"/>
          </a:xfrm>
          <a:prstGeom prst="smileyFace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1E340A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1E340A"/>
                </a:solidFill>
              </a:rPr>
              <a:t> </a:t>
            </a:r>
            <a:r>
              <a:rPr lang="ru-RU" b="1" dirty="0">
                <a:solidFill>
                  <a:srgbClr val="182909"/>
                </a:solidFill>
                <a:latin typeface="Times New Roman" pitchFamily="18" charset="0"/>
                <a:cs typeface="Times New Roman" pitchFamily="18" charset="0"/>
              </a:rPr>
              <a:t>младший воспитатель</a:t>
            </a:r>
          </a:p>
        </p:txBody>
      </p:sp>
      <p:sp>
        <p:nvSpPr>
          <p:cNvPr id="8" name="Улыбающееся лицо 7"/>
          <p:cNvSpPr/>
          <p:nvPr/>
        </p:nvSpPr>
        <p:spPr>
          <a:xfrm>
            <a:off x="3543300" y="5019675"/>
            <a:ext cx="2428875" cy="169545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музыкальный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работник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540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Актуальность</a:t>
            </a:r>
          </a:p>
        </p:txBody>
      </p:sp>
      <p:sp>
        <p:nvSpPr>
          <p:cNvPr id="19458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523288" cy="5257800"/>
          </a:xfrm>
        </p:spPr>
        <p:txBody>
          <a:bodyPr/>
          <a:lstStyle/>
          <a:p>
            <a:pPr algn="just"/>
            <a:r>
              <a:rPr lang="ru-RU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Воспитание у детей навыков личной гигиены играет важнейшую роль в охране их здоровья, способствует правильному поведению в быту.</a:t>
            </a:r>
          </a:p>
          <a:p>
            <a:pPr algn="just"/>
            <a:r>
              <a:rPr lang="ru-RU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Важнейшим фактором работоспособности организма является здоровье. Понятие здоровья включает в себя не только отсутствие заболеваний,  болезненного состояния, физического дефекта, но и состояние полного социального, физического и психологического благополучия.</a:t>
            </a:r>
          </a:p>
          <a:p>
            <a:pPr algn="just">
              <a:buFont typeface="Arial" charset="0"/>
              <a:buNone/>
            </a:pPr>
            <a:r>
              <a:rPr lang="ru-RU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20482" name="Содержимое 2"/>
          <p:cNvSpPr>
            <a:spLocks noGrp="1"/>
          </p:cNvSpPr>
          <p:nvPr>
            <p:ph idx="1"/>
          </p:nvPr>
        </p:nvSpPr>
        <p:spPr>
          <a:xfrm>
            <a:off x="457200" y="728663"/>
            <a:ext cx="8229600" cy="5397500"/>
          </a:xfrm>
        </p:spPr>
        <p:txBody>
          <a:bodyPr/>
          <a:lstStyle/>
          <a:p>
            <a:pPr algn="just"/>
            <a:r>
              <a:rPr lang="ru-RU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Именно в дошкольном возрасте очень важно воспитывать у ребенка привычку к чистоте, аккуратности, порядку.</a:t>
            </a:r>
          </a:p>
          <a:p>
            <a:pPr algn="just"/>
            <a:r>
              <a:rPr lang="ru-RU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эти годы дети могут освоить все основные культурно-гигиенические навыки, научиться понимать их важность, легко, быстро и правильно выполнять.</a:t>
            </a:r>
          </a:p>
          <a:p>
            <a:pPr algn="just"/>
            <a:r>
              <a:rPr lang="ru-RU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Гигиеническая культура столь же важна для человека, как и умение, разговаривать, писать, читать. Уход за собой дарит человеку прекрасное ощущение частоты и здоровья.</a:t>
            </a:r>
          </a:p>
          <a:p>
            <a:endParaRPr 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5400" smtClean="0">
                <a:solidFill>
                  <a:srgbClr val="0070C0"/>
                </a:solidFill>
                <a:latin typeface="Monotype Corsiva" pitchFamily="66" charset="0"/>
                <a:cs typeface="Arial" charset="0"/>
              </a:rPr>
              <a:t>Формы реализации проекта</a:t>
            </a:r>
            <a:endParaRPr lang="ru-RU" sz="5400" smtClean="0">
              <a:latin typeface="Arial" charset="0"/>
              <a:cs typeface="Arial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619500" y="2830513"/>
            <a:ext cx="2009775" cy="827087"/>
          </a:xfrm>
          <a:prstGeom prst="ellips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«ЕСЛИ ХОЧЕШЬ БЫТЬ ЗДОРОВ»</a:t>
            </a:r>
          </a:p>
        </p:txBody>
      </p:sp>
      <p:sp>
        <p:nvSpPr>
          <p:cNvPr id="4" name="Овал 3"/>
          <p:cNvSpPr/>
          <p:nvPr/>
        </p:nvSpPr>
        <p:spPr>
          <a:xfrm>
            <a:off x="587375" y="2795588"/>
            <a:ext cx="1885950" cy="647700"/>
          </a:xfrm>
          <a:prstGeom prst="ellips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ПРОДУКТИВНАЯ</a:t>
            </a:r>
          </a:p>
        </p:txBody>
      </p:sp>
      <p:sp>
        <p:nvSpPr>
          <p:cNvPr id="5" name="Овал 4"/>
          <p:cNvSpPr/>
          <p:nvPr/>
        </p:nvSpPr>
        <p:spPr>
          <a:xfrm>
            <a:off x="6716713" y="2824163"/>
            <a:ext cx="1958975" cy="647700"/>
          </a:xfrm>
          <a:prstGeom prst="ellips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ПОЗНАНИЕ</a:t>
            </a:r>
          </a:p>
        </p:txBody>
      </p:sp>
      <p:sp>
        <p:nvSpPr>
          <p:cNvPr id="6" name="Овал 5"/>
          <p:cNvSpPr/>
          <p:nvPr/>
        </p:nvSpPr>
        <p:spPr>
          <a:xfrm>
            <a:off x="3486150" y="1154113"/>
            <a:ext cx="2257425" cy="1262062"/>
          </a:xfrm>
          <a:prstGeom prst="ellips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latin typeface="Arial" pitchFamily="34" charset="0"/>
                <a:cs typeface="Arial" pitchFamily="34" charset="0"/>
              </a:rPr>
              <a:t>ХУДОЖЕСТВЕННАЯ ЛИТЕРАТУРА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latin typeface="Arial" pitchFamily="34" charset="0"/>
                <a:cs typeface="Arial" pitchFamily="34" charset="0"/>
              </a:rPr>
              <a:t>«Мойдодыр»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latin typeface="Arial" pitchFamily="34" charset="0"/>
                <a:cs typeface="Arial" pitchFamily="34" charset="0"/>
              </a:rPr>
              <a:t>«Федорино горе»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latin typeface="Arial" pitchFamily="34" charset="0"/>
                <a:cs typeface="Arial" pitchFamily="34" charset="0"/>
              </a:rPr>
              <a:t>Разучивание  стихов и потешек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3505200" y="4746625"/>
            <a:ext cx="2243138" cy="630238"/>
          </a:xfrm>
          <a:prstGeom prst="ellips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/>
              <a:t> 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ИГРОВАЯ ДЕЯТЕЛЬНОСТЬ</a:t>
            </a:r>
            <a:endParaRPr lang="ru-RU" sz="1000" b="1" dirty="0"/>
          </a:p>
        </p:txBody>
      </p:sp>
      <p:sp>
        <p:nvSpPr>
          <p:cNvPr id="8" name="Овал 7"/>
          <p:cNvSpPr/>
          <p:nvPr/>
        </p:nvSpPr>
        <p:spPr>
          <a:xfrm>
            <a:off x="141288" y="3697288"/>
            <a:ext cx="1785937" cy="1190625"/>
          </a:xfrm>
          <a:prstGeom prst="ellips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spc="-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Конструирование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spc="-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«Ворота для машины Айболита»</a:t>
            </a:r>
          </a:p>
        </p:txBody>
      </p:sp>
      <p:sp>
        <p:nvSpPr>
          <p:cNvPr id="9" name="Овал 8"/>
          <p:cNvSpPr/>
          <p:nvPr/>
        </p:nvSpPr>
        <p:spPr>
          <a:xfrm>
            <a:off x="1981200" y="3700463"/>
            <a:ext cx="1817688" cy="1230312"/>
          </a:xfrm>
          <a:prstGeom prst="ellips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Лепка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«Витаминчики»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 rot="16200000" flipH="1">
            <a:off x="2062956" y="3242469"/>
            <a:ext cx="352425" cy="693738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endCxn id="8" idx="0"/>
          </p:cNvCxnSpPr>
          <p:nvPr/>
        </p:nvCxnSpPr>
        <p:spPr>
          <a:xfrm rot="10800000" flipV="1">
            <a:off x="1033463" y="3462338"/>
            <a:ext cx="304800" cy="23495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/>
          <p:cNvSpPr/>
          <p:nvPr/>
        </p:nvSpPr>
        <p:spPr>
          <a:xfrm>
            <a:off x="5300663" y="3792538"/>
            <a:ext cx="1819275" cy="1171575"/>
          </a:xfrm>
          <a:prstGeom prst="ellips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latin typeface="Arial" pitchFamily="34" charset="0"/>
                <a:cs typeface="Arial" pitchFamily="34" charset="0"/>
              </a:rPr>
              <a:t>Занятия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latin typeface="Arial" pitchFamily="34" charset="0"/>
                <a:cs typeface="Arial" pitchFamily="34" charset="0"/>
              </a:rPr>
              <a:t>«Водичка, водичка…»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latin typeface="Arial" pitchFamily="34" charset="0"/>
                <a:cs typeface="Arial" pitchFamily="34" charset="0"/>
              </a:rPr>
              <a:t>«Мишка в гостях у детей»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latin typeface="Arial" pitchFamily="34" charset="0"/>
                <a:cs typeface="Arial" pitchFamily="34" charset="0"/>
              </a:rPr>
              <a:t>«Секрет здоровья»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7162800" y="3810000"/>
            <a:ext cx="1828800" cy="1208088"/>
          </a:xfrm>
          <a:prstGeom prst="ellips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latin typeface="Arial" pitchFamily="34" charset="0"/>
                <a:cs typeface="Arial" pitchFamily="34" charset="0"/>
              </a:rPr>
              <a:t>Беседы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latin typeface="Arial" pitchFamily="34" charset="0"/>
                <a:cs typeface="Arial" pitchFamily="34" charset="0"/>
              </a:rPr>
              <a:t>«Друзья Мойдодыра»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latin typeface="Arial" pitchFamily="34" charset="0"/>
                <a:cs typeface="Arial" pitchFamily="34" charset="0"/>
              </a:rPr>
              <a:t>«Мама купает ребенка»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latin typeface="Arial" pitchFamily="34" charset="0"/>
                <a:cs typeface="Arial" pitchFamily="34" charset="0"/>
              </a:rPr>
              <a:t>«Предметы для купания»</a:t>
            </a:r>
          </a:p>
        </p:txBody>
      </p:sp>
      <p:sp>
        <p:nvSpPr>
          <p:cNvPr id="15" name="Овал 14"/>
          <p:cNvSpPr/>
          <p:nvPr/>
        </p:nvSpPr>
        <p:spPr>
          <a:xfrm>
            <a:off x="327025" y="1273175"/>
            <a:ext cx="2306638" cy="1100138"/>
          </a:xfrm>
          <a:prstGeom prst="ellips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latin typeface="Arial" pitchFamily="34" charset="0"/>
                <a:cs typeface="Arial" pitchFamily="34" charset="0"/>
              </a:rPr>
              <a:t> РАЗВЛЕЧЕНИЕ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latin typeface="Arial" pitchFamily="34" charset="0"/>
                <a:cs typeface="Arial" pitchFamily="34" charset="0"/>
              </a:rPr>
              <a:t>«Хрюша обижается»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latin typeface="Arial" pitchFamily="34" charset="0"/>
                <a:cs typeface="Arial" pitchFamily="34" charset="0"/>
              </a:rPr>
              <a:t>«В стране мыльных пузырей»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latin typeface="Arial" pitchFamily="34" charset="0"/>
                <a:cs typeface="Arial" pitchFamily="34" charset="0"/>
              </a:rPr>
              <a:t>Просмотр мультфильмов</a:t>
            </a:r>
          </a:p>
        </p:txBody>
      </p:sp>
      <p:sp>
        <p:nvSpPr>
          <p:cNvPr id="16" name="Овал 15"/>
          <p:cNvSpPr/>
          <p:nvPr/>
        </p:nvSpPr>
        <p:spPr>
          <a:xfrm>
            <a:off x="6596063" y="1360488"/>
            <a:ext cx="2276475" cy="1131887"/>
          </a:xfrm>
          <a:prstGeom prst="ellips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latin typeface="Arial" pitchFamily="34" charset="0"/>
                <a:cs typeface="Arial" pitchFamily="34" charset="0"/>
              </a:rPr>
              <a:t> ТЕАТР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latin typeface="Arial" pitchFamily="34" charset="0"/>
                <a:cs typeface="Arial" pitchFamily="34" charset="0"/>
              </a:rPr>
              <a:t>«Петушок и птичка»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latin typeface="Arial" pitchFamily="34" charset="0"/>
                <a:cs typeface="Arial" pitchFamily="34" charset="0"/>
              </a:rPr>
              <a:t>«Девочка чумазая»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dirty="0"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/>
          </a:p>
        </p:txBody>
      </p:sp>
      <p:sp>
        <p:nvSpPr>
          <p:cNvPr id="17" name="Овал 16"/>
          <p:cNvSpPr/>
          <p:nvPr/>
        </p:nvSpPr>
        <p:spPr>
          <a:xfrm>
            <a:off x="347663" y="5453063"/>
            <a:ext cx="2863850" cy="1235075"/>
          </a:xfrm>
          <a:prstGeom prst="ellips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Дидактические игры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«Оденем куклу на прогулку»,  «Укладываем куклу спать»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«Постираем кукле платье»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«Перемешанные картинки», «Чистоплотные дети»</a:t>
            </a:r>
          </a:p>
        </p:txBody>
      </p:sp>
      <p:sp>
        <p:nvSpPr>
          <p:cNvPr id="18" name="Овал 17"/>
          <p:cNvSpPr/>
          <p:nvPr/>
        </p:nvSpPr>
        <p:spPr>
          <a:xfrm>
            <a:off x="6248400" y="5464175"/>
            <a:ext cx="2579688" cy="1263650"/>
          </a:xfrm>
          <a:prstGeom prst="ellips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Сюжетно-ролевые игры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«Котик простудился», «Айболит проверяет здоровье детей»</a:t>
            </a:r>
          </a:p>
        </p:txBody>
      </p:sp>
      <p:sp>
        <p:nvSpPr>
          <p:cNvPr id="19" name="Овал 18"/>
          <p:cNvSpPr/>
          <p:nvPr/>
        </p:nvSpPr>
        <p:spPr>
          <a:xfrm>
            <a:off x="3386138" y="5813425"/>
            <a:ext cx="2459037" cy="1044575"/>
          </a:xfrm>
          <a:prstGeom prst="ellips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Подвижные игры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«Зайка белый умывался»,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«Пузырь»</a:t>
            </a:r>
          </a:p>
        </p:txBody>
      </p:sp>
      <p:cxnSp>
        <p:nvCxnSpPr>
          <p:cNvPr id="35" name="Прямая со стрелкой 34"/>
          <p:cNvCxnSpPr/>
          <p:nvPr/>
        </p:nvCxnSpPr>
        <p:spPr>
          <a:xfrm rot="5400000">
            <a:off x="6497637" y="3187701"/>
            <a:ext cx="371475" cy="79375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rot="16200000" flipH="1">
            <a:off x="7870032" y="3625056"/>
            <a:ext cx="228600" cy="33337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>
            <a:stCxn id="6" idx="4"/>
            <a:endCxn id="3" idx="0"/>
          </p:cNvCxnSpPr>
          <p:nvPr/>
        </p:nvCxnSpPr>
        <p:spPr>
          <a:xfrm rot="16200000" flipH="1">
            <a:off x="4412457" y="2618581"/>
            <a:ext cx="414338" cy="9525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>
            <a:stCxn id="3" idx="4"/>
            <a:endCxn id="7" idx="0"/>
          </p:cNvCxnSpPr>
          <p:nvPr/>
        </p:nvCxnSpPr>
        <p:spPr>
          <a:xfrm rot="16200000" flipH="1">
            <a:off x="4080669" y="4201319"/>
            <a:ext cx="1089025" cy="1587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>
            <a:stCxn id="7" idx="4"/>
            <a:endCxn id="19" idx="0"/>
          </p:cNvCxnSpPr>
          <p:nvPr/>
        </p:nvCxnSpPr>
        <p:spPr>
          <a:xfrm rot="5400000">
            <a:off x="4402138" y="5589588"/>
            <a:ext cx="436562" cy="11112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>
            <a:stCxn id="7" idx="6"/>
            <a:endCxn id="18" idx="0"/>
          </p:cNvCxnSpPr>
          <p:nvPr/>
        </p:nvCxnSpPr>
        <p:spPr>
          <a:xfrm>
            <a:off x="5748338" y="5062538"/>
            <a:ext cx="1790700" cy="401637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>
            <a:stCxn id="7" idx="2"/>
            <a:endCxn id="17" idx="0"/>
          </p:cNvCxnSpPr>
          <p:nvPr/>
        </p:nvCxnSpPr>
        <p:spPr>
          <a:xfrm rot="10800000" flipV="1">
            <a:off x="1779588" y="5062538"/>
            <a:ext cx="1725612" cy="390525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Прямая соединительная линия 129"/>
          <p:cNvCxnSpPr>
            <a:stCxn id="3" idx="6"/>
          </p:cNvCxnSpPr>
          <p:nvPr/>
        </p:nvCxnSpPr>
        <p:spPr>
          <a:xfrm flipV="1">
            <a:off x="5629275" y="3189288"/>
            <a:ext cx="1042988" cy="53975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Прямая соединительная линия 133"/>
          <p:cNvCxnSpPr>
            <a:stCxn id="3" idx="2"/>
            <a:endCxn id="4" idx="6"/>
          </p:cNvCxnSpPr>
          <p:nvPr/>
        </p:nvCxnSpPr>
        <p:spPr>
          <a:xfrm rot="10800000">
            <a:off x="2473325" y="3119438"/>
            <a:ext cx="1146175" cy="123825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Прямая соединительная линия 135"/>
          <p:cNvCxnSpPr>
            <a:stCxn id="3" idx="0"/>
          </p:cNvCxnSpPr>
          <p:nvPr/>
        </p:nvCxnSpPr>
        <p:spPr>
          <a:xfrm rot="5400000" flipH="1" flipV="1">
            <a:off x="5224463" y="1490663"/>
            <a:ext cx="739775" cy="1939925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Прямая соединительная линия 145"/>
          <p:cNvCxnSpPr>
            <a:stCxn id="3" idx="0"/>
          </p:cNvCxnSpPr>
          <p:nvPr/>
        </p:nvCxnSpPr>
        <p:spPr>
          <a:xfrm rot="16200000" flipV="1">
            <a:off x="3232150" y="1438276"/>
            <a:ext cx="708025" cy="207645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5" y="1273175"/>
            <a:ext cx="9001125" cy="55848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2530" name="Текст 2"/>
          <p:cNvSpPr>
            <a:spLocks noGrp="1"/>
          </p:cNvSpPr>
          <p:nvPr>
            <p:ph type="body" idx="1"/>
          </p:nvPr>
        </p:nvSpPr>
        <p:spPr>
          <a:xfrm>
            <a:off x="914400" y="0"/>
            <a:ext cx="7580313" cy="1741488"/>
          </a:xfrm>
        </p:spPr>
        <p:txBody>
          <a:bodyPr/>
          <a:lstStyle/>
          <a:p>
            <a:pPr algn="ctr">
              <a:spcBef>
                <a:spcPts val="600"/>
              </a:spcBef>
            </a:pPr>
            <a:r>
              <a:rPr lang="ru-RU" sz="5400" smtClean="0">
                <a:solidFill>
                  <a:srgbClr val="0070C0"/>
                </a:solidFill>
                <a:latin typeface="Monotype Corsiva" pitchFamily="66" charset="0"/>
                <a:cs typeface="Arial" charset="0"/>
              </a:rPr>
              <a:t>Предметно- развивающее пространство</a:t>
            </a:r>
          </a:p>
        </p:txBody>
      </p:sp>
      <p:sp>
        <p:nvSpPr>
          <p:cNvPr id="23" name="Блок-схема: перфолента 22"/>
          <p:cNvSpPr/>
          <p:nvPr/>
        </p:nvSpPr>
        <p:spPr>
          <a:xfrm>
            <a:off x="560614" y="3714750"/>
            <a:ext cx="2352675" cy="1118997"/>
          </a:xfrm>
          <a:prstGeom prst="flowChartPunchedTape">
            <a:avLst/>
          </a:prstGeom>
          <a:ln>
            <a:solidFill>
              <a:srgbClr val="0070C0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Культурно – гигиенические навыки</a:t>
            </a:r>
          </a:p>
        </p:txBody>
      </p:sp>
      <p:sp>
        <p:nvSpPr>
          <p:cNvPr id="27" name="Блок-схема: перфолента 26"/>
          <p:cNvSpPr/>
          <p:nvPr/>
        </p:nvSpPr>
        <p:spPr>
          <a:xfrm>
            <a:off x="4562476" y="4229100"/>
            <a:ext cx="1924050" cy="1085850"/>
          </a:xfrm>
          <a:prstGeom prst="flowChartPunchedTape">
            <a:avLst/>
          </a:prstGeom>
          <a:ln>
            <a:solidFill>
              <a:srgbClr val="0070C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  <a:softEdge rad="127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Дидактические игры и игрушки</a:t>
            </a:r>
            <a:endParaRPr lang="ru-RU" sz="1200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8" name="Блок-схема: перфолента 27"/>
          <p:cNvSpPr/>
          <p:nvPr/>
        </p:nvSpPr>
        <p:spPr>
          <a:xfrm>
            <a:off x="7038976" y="3543300"/>
            <a:ext cx="1885950" cy="1076325"/>
          </a:xfrm>
          <a:prstGeom prst="flowChartPunchedTape">
            <a:avLst/>
          </a:prstGeom>
          <a:ln>
            <a:solidFill>
              <a:srgbClr val="0070C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 </a:t>
            </a:r>
            <a:r>
              <a:rPr lang="ru-RU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Умывалочка</a:t>
            </a:r>
            <a:endParaRPr lang="ru-RU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1" name="Блок-схема: перфолента 30"/>
          <p:cNvSpPr/>
          <p:nvPr/>
        </p:nvSpPr>
        <p:spPr>
          <a:xfrm>
            <a:off x="6286500" y="5629274"/>
            <a:ext cx="1866900" cy="1066801"/>
          </a:xfrm>
          <a:prstGeom prst="flowChartPunchedTape">
            <a:avLst/>
          </a:prstGeom>
          <a:ln>
            <a:solidFill>
              <a:srgbClr val="0070C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 </a:t>
            </a:r>
            <a:r>
              <a:rPr lang="ru-RU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Иллюстрации, игры и игрушки</a:t>
            </a:r>
            <a:endParaRPr lang="ru-RU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33" name="Прямая со стрелкой 32"/>
          <p:cNvCxnSpPr/>
          <p:nvPr/>
        </p:nvCxnSpPr>
        <p:spPr>
          <a:xfrm flipV="1">
            <a:off x="2914650" y="2052638"/>
            <a:ext cx="3105150" cy="2009775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V="1">
            <a:off x="2879725" y="3530600"/>
            <a:ext cx="1609725" cy="59055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V="1">
            <a:off x="2914650" y="4133850"/>
            <a:ext cx="4162425" cy="38100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2895600" y="4181475"/>
            <a:ext cx="1666875" cy="83820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>
            <a:stCxn id="0" idx="3"/>
          </p:cNvCxnSpPr>
          <p:nvPr/>
        </p:nvCxnSpPr>
        <p:spPr>
          <a:xfrm>
            <a:off x="2913063" y="4273550"/>
            <a:ext cx="3400425" cy="2079625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Блок-схема: перфолента 42"/>
          <p:cNvSpPr/>
          <p:nvPr/>
        </p:nvSpPr>
        <p:spPr>
          <a:xfrm>
            <a:off x="6074985" y="1586291"/>
            <a:ext cx="1885950" cy="1076325"/>
          </a:xfrm>
          <a:prstGeom prst="flowChartPunchedTape">
            <a:avLst/>
          </a:prstGeom>
          <a:ln>
            <a:solidFill>
              <a:srgbClr val="0070C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Больница</a:t>
            </a:r>
          </a:p>
        </p:txBody>
      </p:sp>
      <p:sp>
        <p:nvSpPr>
          <p:cNvPr id="44" name="Блок-схема: перфолента 43"/>
          <p:cNvSpPr/>
          <p:nvPr/>
        </p:nvSpPr>
        <p:spPr>
          <a:xfrm>
            <a:off x="4524376" y="3020787"/>
            <a:ext cx="1885950" cy="1076325"/>
          </a:xfrm>
          <a:prstGeom prst="flowChartPunchedTape">
            <a:avLst/>
          </a:prstGeom>
          <a:ln>
            <a:solidFill>
              <a:srgbClr val="0070C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 </a:t>
            </a:r>
            <a:r>
              <a:rPr lang="ru-RU" sz="120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Парикмахерская</a:t>
            </a:r>
            <a:endParaRPr lang="ru-RU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5400" smtClean="0">
                <a:solidFill>
                  <a:srgbClr val="0070C0"/>
                </a:solidFill>
                <a:latin typeface="Monotype Corsiva" pitchFamily="66" charset="0"/>
                <a:cs typeface="Arial" charset="0"/>
              </a:rPr>
              <a:t>Работа с родителями</a:t>
            </a:r>
          </a:p>
        </p:txBody>
      </p:sp>
      <p:pic>
        <p:nvPicPr>
          <p:cNvPr id="23554" name="Picture 2" descr="G:\картинки для призентации\91791519_large_babyboytubwbears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5963" y="1338263"/>
            <a:ext cx="2609850" cy="337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Табличка 7"/>
          <p:cNvSpPr/>
          <p:nvPr/>
        </p:nvSpPr>
        <p:spPr>
          <a:xfrm>
            <a:off x="336098" y="2351312"/>
            <a:ext cx="2600324" cy="1457325"/>
          </a:xfrm>
          <a:prstGeom prst="plaque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Консультации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2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«Как научить дошкольника одеваться»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2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«Витамины в жизни ребенка»</a:t>
            </a:r>
          </a:p>
        </p:txBody>
      </p:sp>
      <p:sp>
        <p:nvSpPr>
          <p:cNvPr id="9" name="Табличка 8"/>
          <p:cNvSpPr/>
          <p:nvPr/>
        </p:nvSpPr>
        <p:spPr>
          <a:xfrm>
            <a:off x="6410326" y="2438397"/>
            <a:ext cx="2600324" cy="1457325"/>
          </a:xfrm>
          <a:prstGeom prst="plaque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«Круглый стол»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2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«Как вырастить ребенка здоровым»</a:t>
            </a:r>
          </a:p>
        </p:txBody>
      </p:sp>
      <p:sp>
        <p:nvSpPr>
          <p:cNvPr id="10" name="Табличка 9"/>
          <p:cNvSpPr/>
          <p:nvPr/>
        </p:nvSpPr>
        <p:spPr>
          <a:xfrm>
            <a:off x="3525611" y="4909457"/>
            <a:ext cx="2600324" cy="1457325"/>
          </a:xfrm>
          <a:prstGeom prst="plaque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Анкетирование</a:t>
            </a:r>
          </a:p>
        </p:txBody>
      </p:sp>
      <p:sp>
        <p:nvSpPr>
          <p:cNvPr id="23564" name="Прямоугольник 10"/>
          <p:cNvSpPr>
            <a:spLocks noChangeArrowheads="1"/>
          </p:cNvSpPr>
          <p:nvPr/>
        </p:nvSpPr>
        <p:spPr bwMode="auto">
          <a:xfrm>
            <a:off x="4662488" y="5627688"/>
            <a:ext cx="2301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P102714555_template">
  <a:themeElements>
    <a:clrScheme name="Duarte's Five Rules">
      <a:dk1>
        <a:sysClr val="windowText" lastClr="000000"/>
      </a:dk1>
      <a:lt1>
        <a:sysClr val="window" lastClr="FFFFFF"/>
      </a:lt1>
      <a:dk2>
        <a:srgbClr val="000000"/>
      </a:dk2>
      <a:lt2>
        <a:srgbClr val="EEECE1"/>
      </a:lt2>
      <a:accent1>
        <a:srgbClr val="08CFEE"/>
      </a:accent1>
      <a:accent2>
        <a:srgbClr val="F0AA26"/>
      </a:accent2>
      <a:accent3>
        <a:srgbClr val="5DA01F"/>
      </a:accent3>
      <a:accent4>
        <a:srgbClr val="F3EACD"/>
      </a:accent4>
      <a:accent5>
        <a:srgbClr val="4BACC6"/>
      </a:accent5>
      <a:accent6>
        <a:srgbClr val="F79646"/>
      </a:accent6>
      <a:hlink>
        <a:srgbClr val="F0AA26"/>
      </a:hlink>
      <a:folHlink>
        <a:srgbClr val="08CFE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TP102714555_template</Template>
  <TotalTime>0</TotalTime>
  <Words>910</Words>
  <Application>Microsoft Office PowerPoint</Application>
  <PresentationFormat>Экран (4:3)</PresentationFormat>
  <Paragraphs>173</Paragraphs>
  <Slides>29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1" baseType="lpstr">
      <vt:lpstr>TP102714555_template</vt:lpstr>
      <vt:lpstr>Лист Microsoft Office Excel 97-2003</vt:lpstr>
      <vt:lpstr>Проект </vt:lpstr>
      <vt:lpstr> Цель проекта</vt:lpstr>
      <vt:lpstr>Задачи проекта</vt:lpstr>
      <vt:lpstr>Участники проекта</vt:lpstr>
      <vt:lpstr>Актуальность</vt:lpstr>
      <vt:lpstr> </vt:lpstr>
      <vt:lpstr>Формы реализации проекта</vt:lpstr>
      <vt:lpstr> </vt:lpstr>
      <vt:lpstr>Работа с родителями</vt:lpstr>
      <vt:lpstr>Ожидаемый результат проекта</vt:lpstr>
      <vt:lpstr> Индивидуальная работа с детьми</vt:lpstr>
      <vt:lpstr>Интеграция деятельности воспитателя со специалистами</vt:lpstr>
      <vt:lpstr>Методическое обеспечение </vt:lpstr>
      <vt:lpstr>Настольный театр «Петушок и птичка» </vt:lpstr>
      <vt:lpstr>« Водичка, водичка …»</vt:lpstr>
      <vt:lpstr>Дидактические игры  «Постираем кукле платье»</vt:lpstr>
      <vt:lpstr>«Укладываем куклу спать»</vt:lpstr>
      <vt:lpstr>«Наши чистые ручки»</vt:lpstr>
      <vt:lpstr>Друзья Мойдодыра</vt:lpstr>
      <vt:lpstr>Перемешанные картинки</vt:lpstr>
      <vt:lpstr>«Зайка серый умывается»</vt:lpstr>
      <vt:lpstr>Развлечение  «Хрюша обижается»</vt:lpstr>
      <vt:lpstr>Больница</vt:lpstr>
      <vt:lpstr>Парикмахерская</vt:lpstr>
      <vt:lpstr>Работа с родителями</vt:lpstr>
      <vt:lpstr>                                   Результат реализации проекта</vt:lpstr>
      <vt:lpstr>Навыки опрятной еды</vt:lpstr>
      <vt:lpstr>Навыки самообслуживания при одевании и раздевании</vt:lpstr>
      <vt:lpstr>Спасибо за внимание 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</dc:title>
  <dc:creator/>
  <cp:lastModifiedBy/>
  <cp:revision>2</cp:revision>
  <dcterms:created xsi:type="dcterms:W3CDTF">2013-12-04T13:02:55Z</dcterms:created>
  <dcterms:modified xsi:type="dcterms:W3CDTF">2014-10-11T09:56:59Z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TC027145569991</vt:lpwstr>
  </property>
</Properties>
</file>