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6"/>
  </p:notesMasterIdLst>
  <p:sldIdLst>
    <p:sldId id="256" r:id="rId2"/>
    <p:sldId id="276" r:id="rId3"/>
    <p:sldId id="277" r:id="rId4"/>
    <p:sldId id="278" r:id="rId5"/>
    <p:sldId id="279" r:id="rId6"/>
    <p:sldId id="282" r:id="rId7"/>
    <p:sldId id="280" r:id="rId8"/>
    <p:sldId id="281" r:id="rId9"/>
    <p:sldId id="258" r:id="rId10"/>
    <p:sldId id="261" r:id="rId11"/>
    <p:sldId id="262" r:id="rId12"/>
    <p:sldId id="263" r:id="rId13"/>
    <p:sldId id="264" r:id="rId14"/>
    <p:sldId id="265" r:id="rId15"/>
    <p:sldId id="266" r:id="rId16"/>
    <p:sldId id="268" r:id="rId17"/>
    <p:sldId id="269" r:id="rId18"/>
    <p:sldId id="270" r:id="rId19"/>
    <p:sldId id="267" r:id="rId20"/>
    <p:sldId id="271" r:id="rId21"/>
    <p:sldId id="272" r:id="rId22"/>
    <p:sldId id="273" r:id="rId23"/>
    <p:sldId id="274" r:id="rId24"/>
    <p:sldId id="27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76" autoAdjust="0"/>
    <p:restoredTop sz="94660"/>
  </p:normalViewPr>
  <p:slideViewPr>
    <p:cSldViewPr>
      <p:cViewPr varScale="1">
        <p:scale>
          <a:sx n="91" d="100"/>
          <a:sy n="91" d="100"/>
        </p:scale>
        <p:origin x="-21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982A0B-085C-452E-83AE-54E1F652EB71}" type="datetimeFigureOut">
              <a:rPr lang="ru-RU" smtClean="0"/>
              <a:t>01.08.2018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9C479-4DAF-41D4-966E-E82A1FE8132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9C479-4DAF-41D4-966E-E82A1FE8132C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hyperlink" Target="http://simfr.er-crimea.com/category/novosti/" TargetMode="External"/><Relationship Id="rId7" Type="http://schemas.openxmlformats.org/officeDocument/2006/relationships/hyperlink" Target="http://simferopol.bezformata.ru/listnews/grazhdan-pozhilogo-vozrasta-v-biblioteke/65340506/" TargetMode="External"/><Relationship Id="rId2" Type="http://schemas.openxmlformats.org/officeDocument/2006/relationships/hyperlink" Target="http://&#1094;&#1089;&#1086;-&#1089;&#1080;&#1084;&#1092;&#1077;&#1088;&#1086;&#1087;&#1086;&#1083;&#1100;&#1089;&#1082;&#1086;&#1075;&#1086;-&#1088;&#1072;&#1081;&#1086;&#1085;&#1072;.&#1088;&#1092;/posts/year/2018/1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newrussianmarkets.com/novosti-regionov/literaturno-tvorcheskaya-vstrecha-s-arkadiem-vakulenko-s-nadezhdoj-po-zhizni.html" TargetMode="External"/><Relationship Id="rId5" Type="http://schemas.openxmlformats.org/officeDocument/2006/relationships/hyperlink" Target="https://123ru.net/donetsk/147167700/" TargetMode="External"/><Relationship Id="rId4" Type="http://schemas.openxmlformats.org/officeDocument/2006/relationships/hyperlink" Target="https://29ru.net/pu/lugansk/147167700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e.mail.ru/compose?To=cso.simf@mtrud.rk.gov.ru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</p:spPr>
        <p:txBody>
          <a:bodyPr>
            <a:normAutofit/>
          </a:bodyPr>
          <a:lstStyle/>
          <a:p>
            <a:r>
              <a:rPr lang="ru-RU" b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Презентация</a:t>
            </a:r>
            <a:endParaRPr lang="ru-RU" b="1" u="sng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988840"/>
            <a:ext cx="6400800" cy="4392488"/>
          </a:xfrm>
        </p:spPr>
        <p:txBody>
          <a:bodyPr>
            <a:normAutofit/>
          </a:bodyPr>
          <a:lstStyle/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Государственное бюджетное учреждение Республики Крым </a:t>
            </a:r>
          </a:p>
          <a:p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«Центр социального обслуживания граждан пожилого возраста и инвалидов Симферопольского района».</a:t>
            </a:r>
          </a:p>
          <a:p>
            <a:endParaRPr lang="ru-RU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Дата образования Учреждения. Учредитель.</a:t>
            </a: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Государственное бюджетное учреждение Республики Крым «Центр социального обслуживания граждан пожилого возраста и инвалидов Симферопольского района» (до 01.01.2015г. Территориальный центр социального обслуживания (предоставления социальных услуг) Симферопольского района) образован 15.10.1996 года на основании распоряжения Симферопольской райгосадминистрации от 15.10.1996г.        № 1019-р. Фактически Центр начал работу 01.07.1997г. на базе двух отделений социальной помощи на дому, которые ранее были созданы при Гвардейском поселковом совете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Добровском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сельском совете, с количеством социальных работников – 31 человек, и обслуживаемых на дому граждан 210 человек. </a:t>
            </a:r>
          </a:p>
          <a:p>
            <a:pPr>
              <a:lnSpc>
                <a:spcPct val="12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 12.12.2014 года – Государственное бюджетное учреждение Республики Крым «Центр социального обслуживания граждан пожилого возраста и инвалидов», сокращенное название ГБУ РК «ЦСО Симферопольского района»</a:t>
            </a:r>
          </a:p>
          <a:p>
            <a:pPr>
              <a:lnSpc>
                <a:spcPct val="12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Учредителем ГБУ РК «ЦСО Симферопольского района» является Министерство труда и социальной защиты Республики Крым.</a:t>
            </a:r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Адреса и режим работы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Режим работы.                                                                                      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Пн.-Чт.  с 8.00 – 17.00                           				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Птн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     с 8.00 – 16.00                                                                                            перерыв  с 12.00 – 12.48 					      Сб., Вс. – выходной.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Приемный день по личным вопросам.                                     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Ежедневно  с 8.00 – 17.00				          перерыв  с 12.00 – 12.48					     Сб., Вс. – выходной.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Юридический адрес.                                            	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297501, Республика Крым, Симферопольский район,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пгт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Молодежное,         ул. Строителей, д. 1а.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Фактический адрес.				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295011, Республика Крым, г. Симферополь, ул. Гоголя, д. 29/ Желябова, д.19.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ъ\Desktop\Презентация ЦСО\Снимок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188641"/>
            <a:ext cx="518457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3" descr="52337739.aqowweqbjc.W665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131840" y="2924944"/>
            <a:ext cx="5400600" cy="3417888"/>
          </a:xfrm>
        </p:spPr>
      </p:pic>
      <p:sp>
        <p:nvSpPr>
          <p:cNvPr id="7" name="Прямоугольник 6"/>
          <p:cNvSpPr/>
          <p:nvPr/>
        </p:nvSpPr>
        <p:spPr>
          <a:xfrm>
            <a:off x="6012160" y="476672"/>
            <a:ext cx="2448272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Административно – хозяйственная</a:t>
            </a:r>
          </a:p>
          <a:p>
            <a:pPr algn="ctr"/>
            <a:r>
              <a:rPr lang="ru-RU" dirty="0" smtClean="0"/>
              <a:t>часть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3429000"/>
            <a:ext cx="2664296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Учреждение предоставляет социальные услуги          в 22-х сельских поселениях, это более 150 сёл Симферопольского района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Формы социального обслуживания и предоставляемые социальные услуги.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Форма обслуживания.				     </a:t>
            </a:r>
          </a:p>
          <a:p>
            <a:pPr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дому.			     </a:t>
            </a:r>
          </a:p>
          <a:p>
            <a:pPr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Полустационар.				               </a:t>
            </a:r>
          </a:p>
          <a:p>
            <a:pPr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Отделение срочного социального обслуживания</a:t>
            </a:r>
          </a:p>
          <a:p>
            <a:pPr>
              <a:buAutoNum type="arabicPeriod"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b="1" dirty="0" smtClean="0"/>
              <a:t>Предоставляемые услуги.					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Социально – бытовые. 						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Социально – медицинские.  				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Социально – психологические.  				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Социально – педагогические.  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Социально – правовые.  					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Социально - трудовые.				       	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Услуги в целях повышения коммуникативного потенциала получателей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социальных услуг, имеющих ограничения жизнедеятельности.                 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Социальное такси.</a:t>
            </a:r>
          </a:p>
          <a:p>
            <a:pPr>
              <a:buFont typeface="+mj-lt"/>
              <a:buAutoNum type="arabicPeriod"/>
            </a:pPr>
            <a:r>
              <a:rPr lang="ru-RU" sz="1800" dirty="0" smtClean="0"/>
              <a:t>Прокат технических средств реабилитации.</a:t>
            </a: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692696"/>
            <a:ext cx="6912768" cy="5433467"/>
          </a:xfrm>
        </p:spPr>
        <p:txBody>
          <a:bodyPr>
            <a:normAutofit fontScale="92500" lnSpcReduction="20000"/>
          </a:bodyPr>
          <a:lstStyle/>
          <a:p>
            <a:pPr lvl="6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На данный момент в Учреждении на социальном обслуживании состоит более 1500 жителей  Симферопольского района: </a:t>
            </a:r>
          </a:p>
          <a:p>
            <a:pPr lvl="6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Ветераны и участники Великой Отечественной войны;</a:t>
            </a:r>
          </a:p>
          <a:p>
            <a:pPr lvl="6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Дети войны, ветераны труда; </a:t>
            </a:r>
          </a:p>
          <a:p>
            <a:pPr lvl="6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Одинокие граждане старшего возраста и граждане оказавшиеся в трудной жизненной ситуации;</a:t>
            </a:r>
          </a:p>
          <a:p>
            <a:pPr lvl="6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Пенсионеры;  </a:t>
            </a:r>
          </a:p>
          <a:p>
            <a:pPr lvl="6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Инвалиды и граждане с ограниченной двигательной активностью.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6" name="Picture 4" descr="http://i.siteapi.org/bYurXwcAmw9YUPdpHHmBoy6WyUg=/80x0:487x900/a954dd7a9e4cb12.s.siteapi.org/img/rog3j1pmlm8sw0ockwk0444cwso4k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60648"/>
            <a:ext cx="3456384" cy="6374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Работа отделений социального обслуживания на дому: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3449357" cy="2587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05064"/>
            <a:ext cx="3384376" cy="2538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861048"/>
            <a:ext cx="3744416" cy="2700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196752"/>
            <a:ext cx="377991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Транспортная услуга «Социальное такси» и пункт проката технических средств реабилитации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ЦСО\Документы\Статьи\2018\Соц.такс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4248472" cy="3960440"/>
          </a:xfrm>
          <a:prstGeom prst="rect">
            <a:avLst/>
          </a:prstGeom>
          <a:noFill/>
        </p:spPr>
      </p:pic>
      <p:pic>
        <p:nvPicPr>
          <p:cNvPr id="2051" name="Picture 3" descr="D:\ЦСО\Документы\Статьи\2018\ТСР\Вручение ВОВ тс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0972" y="1628800"/>
            <a:ext cx="3744416" cy="48265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На что направлена наша забота о Старшем Поколении: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Создание условий активного долголетия.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Поддержание творческой активности, развитие талантов среди людей старшего поколения.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Укрепление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межпоколенческих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связей, уважительного отношение к людям старшего возраста.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C:\Users\ъ\Desktop\Воля и Великодушие\prikolnie-kartinki-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861048"/>
            <a:ext cx="4176464" cy="266429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Новый рисунок (1)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09833" y="1634610"/>
            <a:ext cx="3333334" cy="4457143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2123728" y="404664"/>
            <a:ext cx="4968552" cy="57606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 Что было сделано?</a:t>
            </a:r>
            <a:endParaRPr lang="ru-RU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kvMni0AHj7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844825"/>
            <a:ext cx="3960440" cy="417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259632" y="1340768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Блэкаут</a:t>
            </a:r>
            <a:endParaRPr lang="ru-RU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5292080" y="1268760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Создание  книги "История Победы в рассказах победителей"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Вовлечение старшего поколения в активную             </a:t>
            </a:r>
            <a:br>
              <a:rPr lang="ru-RU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социально-культурную жизнь</a:t>
            </a:r>
            <a:br>
              <a:rPr lang="ru-RU" sz="1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 rot="344611">
            <a:off x="251520" y="1124744"/>
            <a:ext cx="3312368" cy="360040"/>
          </a:xfrm>
        </p:spPr>
        <p:txBody>
          <a:bodyPr>
            <a:noAutofit/>
          </a:bodyPr>
          <a:lstStyle/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Активное участие в мероприятиях по благоустройству сел и поселков</a:t>
            </a:r>
          </a:p>
          <a:p>
            <a:pPr algn="ctr"/>
            <a:endParaRPr lang="ru-RU" sz="1200" dirty="0"/>
          </a:p>
        </p:txBody>
      </p:sp>
      <p:pic>
        <p:nvPicPr>
          <p:cNvPr id="10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413971">
            <a:off x="306443" y="1234697"/>
            <a:ext cx="3168351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427984" y="836712"/>
            <a:ext cx="3816424" cy="360040"/>
          </a:xfrm>
        </p:spPr>
        <p:txBody>
          <a:bodyPr>
            <a:normAutofit fontScale="25000" lnSpcReduction="20000"/>
          </a:bodyPr>
          <a:lstStyle/>
          <a:p>
            <a:endParaRPr lang="ru-RU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</a:endParaRPr>
          </a:p>
          <a:p>
            <a:pPr algn="ctr"/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Обучение основам компьютерной грамотности</a:t>
            </a:r>
          </a:p>
          <a:p>
            <a:endParaRPr lang="ru-RU" dirty="0"/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96752"/>
            <a:ext cx="3681735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221088"/>
            <a:ext cx="3115005" cy="2336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611560" y="3789040"/>
            <a:ext cx="33843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Оказание волонтерской помощи сотрудниками Учреждения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29102">
            <a:off x="4718641" y="4133254"/>
            <a:ext cx="3929012" cy="2372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Box 16"/>
          <p:cNvSpPr txBox="1"/>
          <p:nvPr/>
        </p:nvSpPr>
        <p:spPr>
          <a:xfrm rot="295077">
            <a:off x="5148064" y="3531785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Конкурс: «Блюда народов Крыма»,    на день Народного единства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Реинтеграция в социальную жизнь через рекреационную деятельность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6" y="764704"/>
            <a:ext cx="2808312" cy="330051"/>
          </a:xfrm>
        </p:spPr>
        <p:txBody>
          <a:bodyPr>
            <a:norm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Новый аэропорт, г.Симферополь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ъ\Downloads\chkjk9rryg0g880kk4gk0g4gowk48g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24745"/>
            <a:ext cx="3888432" cy="2808312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 rot="545437">
            <a:off x="5312206" y="576323"/>
            <a:ext cx="4041775" cy="576064"/>
          </a:xfrm>
        </p:spPr>
        <p:txBody>
          <a:bodyPr>
            <a:norm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Дворец Александра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III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и Массандровский парк, на день России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35282">
            <a:off x="5364581" y="1133200"/>
            <a:ext cx="3204829" cy="397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 descr="D:\ЦСО\Документы\Статьи\2017\Артек Молодежное ОДП\20170412_1203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077072"/>
            <a:ext cx="3615830" cy="259228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5076056" y="5949280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МДЦ «Артек», музей космонавтики, ко дню воссоединения Крыма с Россией  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Мероприятия направленные на здоровый образ жизни</a:t>
            </a:r>
            <a:endParaRPr lang="ru-RU" sz="1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rot="21152920">
            <a:off x="395536" y="836712"/>
            <a:ext cx="4040188" cy="288032"/>
          </a:xfrm>
        </p:spPr>
        <p:txBody>
          <a:bodyPr>
            <a:norm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Посещение плавательного бассейна, г.Саки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121588">
            <a:off x="463951" y="1100641"/>
            <a:ext cx="4040188" cy="304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 rot="438421">
            <a:off x="4860032" y="908720"/>
            <a:ext cx="4041775" cy="432048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Второе место в Крымском Республиканском шахматно-шашечном турнире.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Собченко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П.И.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4359">
            <a:off x="4747320" y="1317746"/>
            <a:ext cx="4048837" cy="28290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347864" y="3933056"/>
            <a:ext cx="295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Олимпийские игры на селе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ъ\Downloads\IMG-cddfa8a05b16b809a2de8e2f86267207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149080"/>
            <a:ext cx="4032448" cy="25476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Выставки и праздничные мероприятия</a:t>
            </a:r>
            <a:endParaRPr lang="ru-RU" sz="1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836712"/>
            <a:ext cx="3394720" cy="381719"/>
          </a:xfrm>
        </p:spPr>
        <p:txBody>
          <a:bodyPr>
            <a:no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Выставка «Букет положительный эмоций», к Международному Женскому Дню 8 марта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4040187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20072" y="3861048"/>
            <a:ext cx="2448272" cy="288032"/>
          </a:xfrm>
        </p:spPr>
        <p:txBody>
          <a:bodyPr>
            <a:norm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Празднование Нового 2018 года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C:\Users\ъ\Downloads\20171227_12095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077072"/>
            <a:ext cx="3816424" cy="2592288"/>
          </a:xfrm>
          <a:prstGeom prst="rect">
            <a:avLst/>
          </a:prstGeom>
          <a:noFill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2708920"/>
            <a:ext cx="288032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 descr="D:\ЦСО\Документы\Статьи\2017\День пожилого человека+Гала-концерт\Гала Концерт\P_20170929_123716_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196752"/>
            <a:ext cx="4104456" cy="259228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572000" y="836712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Победители конкурса художественной самодеятельности. Галла концерт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Реализация Федерального проекта «Старшее поколение»</a:t>
            </a:r>
            <a:br>
              <a:rPr lang="ru-RU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совместно с Всероссийской партией «Единая Россия»</a:t>
            </a:r>
            <a:endParaRPr lang="ru-RU" sz="1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836712"/>
            <a:ext cx="2818656" cy="237703"/>
          </a:xfrm>
        </p:spPr>
        <p:txBody>
          <a:bodyPr>
            <a:no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Оказание адресной помощи ветеранам ВОВ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24745"/>
            <a:ext cx="3600400" cy="27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64088" y="764704"/>
            <a:ext cx="2375247" cy="309711"/>
          </a:xfrm>
        </p:spPr>
        <p:txBody>
          <a:bodyPr>
            <a:normAutofit fontScale="92500"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Вручение продуктовых наборов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052736"/>
            <a:ext cx="381642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C:\Users\ъ\Downloads\oodbud43a4g0go484owkck4o04ssk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933056"/>
            <a:ext cx="2952328" cy="2811860"/>
          </a:xfrm>
          <a:prstGeom prst="rect">
            <a:avLst/>
          </a:prstGeom>
          <a:noFill/>
        </p:spPr>
      </p:pic>
      <p:pic>
        <p:nvPicPr>
          <p:cNvPr id="1029" name="Picture 5" descr="C:\Users\ъ\Downloads\5a621whljjwgssogg4coskskk4occ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429000"/>
            <a:ext cx="4968552" cy="327129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Культурно-просветительская работа</a:t>
            </a:r>
            <a:endParaRPr lang="ru-RU" sz="1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620688"/>
            <a:ext cx="4104456" cy="504056"/>
          </a:xfrm>
        </p:spPr>
        <p:txBody>
          <a:bodyPr>
            <a:no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 Дню Великой Победы, вечер патриотической песни             «Крым никогда не сдавался!»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ъ\Downloads\d2kxgywf0tkockwgs0kskcssws88o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96752"/>
            <a:ext cx="4040187" cy="2548790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692696"/>
            <a:ext cx="4041775" cy="360040"/>
          </a:xfrm>
        </p:spPr>
        <p:txBody>
          <a:bodyPr>
            <a:noAutofit/>
          </a:bodyPr>
          <a:lstStyle/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Встреча с Крымскими поэтами «С надеждой по жизни»</a:t>
            </a:r>
          </a:p>
          <a:p>
            <a:pPr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ъ\Downloads\iximsp00vogkwkckg8sk0wkgwkskww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980728"/>
            <a:ext cx="4041775" cy="2736618"/>
          </a:xfrm>
          <a:prstGeom prst="rect">
            <a:avLst/>
          </a:prstGeom>
          <a:noFill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356992"/>
            <a:ext cx="4437247" cy="3327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5652120" y="3789040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Участие в праздновании 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Дня Святой Троицы. 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221088"/>
            <a:ext cx="352839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88640"/>
            <a:ext cx="3528392" cy="43204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Подарок от Партии «Единая Россия», автомобиль Лада Калина Кросс.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ъ\Downloads\72764732.r357vlp8ej.W66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3888432" cy="2190171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886201" y="0"/>
            <a:ext cx="4257799" cy="504056"/>
          </a:xfrm>
        </p:spPr>
        <p:txBody>
          <a:bodyPr>
            <a:normAutofit fontScale="92500"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Помощь старейшей жительнице Симферопольского района,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Дьячкова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А.Д.,108 лет!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ъ\Downloads\IMG-70e5abc6b63da0c8e15869c9e47a1fde-V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548680"/>
            <a:ext cx="3825751" cy="2232248"/>
          </a:xfrm>
          <a:prstGeom prst="rect">
            <a:avLst/>
          </a:prstGeom>
          <a:noFill/>
        </p:spPr>
      </p:pic>
      <p:pic>
        <p:nvPicPr>
          <p:cNvPr id="1027" name="Picture 3" descr="C:\Users\ъ\Downloads\IMG-a5d8a34c0f17065968f09c8593cff54d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140968"/>
            <a:ext cx="3672408" cy="36004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076056" y="2852936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Помощь одинокой в погрузке угля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Users\ъ\Downloads\IMG-64484940aefaeed4ec319a8a43a9d7b0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140968"/>
            <a:ext cx="3096344" cy="36004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043608" y="2924944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Социальное такси. 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6048672" cy="418058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Формирование и укрепление </a:t>
            </a:r>
            <a:r>
              <a:rPr lang="ru-RU" sz="18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межпоколенческих</a:t>
            </a:r>
            <a:r>
              <a:rPr lang="ru-RU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связей</a:t>
            </a:r>
            <a:endParaRPr lang="ru-RU" sz="1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692696"/>
            <a:ext cx="2736304" cy="288032"/>
          </a:xfrm>
        </p:spPr>
        <p:txBody>
          <a:bodyPr>
            <a:noAutofit/>
          </a:bodyPr>
          <a:lstStyle/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Акция «Мы идем к Ветерану»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ъ\Downloads\IMG-3f7bf57ff053e8216909002386e92fbf-V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80728"/>
            <a:ext cx="2520280" cy="2952328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779912" y="692696"/>
            <a:ext cx="4041775" cy="432048"/>
          </a:xfrm>
        </p:spPr>
        <p:txBody>
          <a:bodyPr>
            <a:no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Поздравления с днем пожилого человека, студентами Симферопольского института Культуры и туризма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ъ\Downloads\64241583.4mf2v4n2e1.W66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124744"/>
            <a:ext cx="4032448" cy="2520280"/>
          </a:xfrm>
          <a:prstGeom prst="rect">
            <a:avLst/>
          </a:prstGeom>
          <a:noFill/>
        </p:spPr>
      </p:pic>
      <p:pic>
        <p:nvPicPr>
          <p:cNvPr id="2052" name="Picture 4" descr="C:\Users\ъ\Downloads\73594922.45tto084a6.W6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725144"/>
            <a:ext cx="2880320" cy="1926903"/>
          </a:xfrm>
          <a:prstGeom prst="rect">
            <a:avLst/>
          </a:prstGeom>
          <a:noFill/>
        </p:spPr>
      </p:pic>
      <p:pic>
        <p:nvPicPr>
          <p:cNvPr id="2053" name="Picture 5" descr="C:\Users\ъ\Downloads\67709095.5bkh7iee6w.W6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717032"/>
            <a:ext cx="3456384" cy="2376264"/>
          </a:xfrm>
          <a:prstGeom prst="rect">
            <a:avLst/>
          </a:prstGeom>
          <a:noFill/>
        </p:spPr>
      </p:pic>
      <p:pic>
        <p:nvPicPr>
          <p:cNvPr id="2054" name="Picture 6" descr="C:\Users\ъ\Downloads\73594358.59met6kv5c.W66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005064"/>
            <a:ext cx="2664296" cy="266429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95536" y="4221088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Ко Дню Народного единства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07904" y="6165304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23 февраля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48264" y="3645024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8 марта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260648"/>
            <a:ext cx="3538736" cy="418058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Наши   результаты за период 01.01.2017-31.03.2018г.</a:t>
            </a:r>
            <a:endParaRPr lang="ru-RU" sz="1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836712"/>
            <a:ext cx="8712968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Увеличено число граждан, которым оказывается помощь и забота на регулярной основе. Так на 01.01.2015г.-720 человек, 31.03.2018г. – более 1500 граждан старшего возраста.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За 2017-2018 года, более 550 граждан старшего возраста, посетили культурно-исторические, архитектурные памятники, природные и ландшафтные парки, музеи, и другие достопримечательности Республики Крым.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Оказана помощь в мелком ремонте, генеральной уборке помещений и придомовых территорий, побелки фасадов жилых домов, посадке цветов, обрезке деревьев, покосу травы, колке дров и т.п. 320 Ветеранам Великой Отечественной Войны.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Посетили театры более 570 человек с ограниченными двигательными возможностями.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Вручены продуктовые наборы 450 Ветеранам Великой Отечественной Войны, одиноким, малообеспеченным гражданам старшего возраста и гражданам с ограниченными двигательными возможностями.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Организованы и проведены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культурно-досуговые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спортивные мероприятия – более 2500 человек.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161 работник Учреждения на регулярной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волонтерско-добровольческой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основе оказывают бесплатную помощь (покупка продуктов, лекарств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т.п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), проводят консультации (по вопросам оформления льгот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замены удостоверений, юридической помощи и т.п.) с жителями старшего возраста Симферопольского района.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Обеспечено б/у одеждой и обувью, более 2000 граждан старшего возраста.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Организована услуга социальное такси, предоставляется гражданам при следовании к социально значимым объектам инфраструктуры Республики Крым и г.Севастополя.*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* Все выше перечисленные мероприятия и акции для людей старшего возраста, организованы и проведены на бесплатной основе. Социальное такси, для льготной категории граждан–бесплатно.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Наши партнеры:</a:t>
            </a:r>
            <a:endParaRPr lang="ru-RU" sz="18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347864" y="476672"/>
            <a:ext cx="5544616" cy="2232248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 Постоянная поддержка и консультации – Министерство труда и социальной защиты Республики Крым.</a:t>
            </a:r>
          </a:p>
          <a:p>
            <a:pPr>
              <a:buFont typeface="Arial" pitchFamily="34" charset="0"/>
              <a:buChar char="•"/>
            </a:pPr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 Симферопольское местное районное отделение Всероссийской партии «Единая Россия», в лице секретаря Александра </a:t>
            </a:r>
            <a:r>
              <a:rPr lang="ru-RU" sz="1400" b="0" dirty="0" err="1" smtClean="0">
                <a:latin typeface="Times New Roman" pitchFamily="18" charset="0"/>
                <a:cs typeface="Times New Roman" pitchFamily="18" charset="0"/>
              </a:rPr>
              <a:t>Милашенко</a:t>
            </a:r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 Молодогвардейцы Симферопольского района..</a:t>
            </a:r>
          </a:p>
          <a:p>
            <a:pPr>
              <a:buFont typeface="Arial" pitchFamily="34" charset="0"/>
              <a:buChar char="•"/>
            </a:pPr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 Библиотека-филиал №4 им. М.М. Коцюбинского МБУК ЦБС для взрослых МОГО Симферополь.</a:t>
            </a:r>
          </a:p>
          <a:p>
            <a:pPr>
              <a:buFont typeface="Arial" pitchFamily="34" charset="0"/>
              <a:buChar char="•"/>
            </a:pPr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 Государственный академический музыкальный театр Республики Крым</a:t>
            </a:r>
            <a:endParaRPr lang="ru-RU" sz="14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ъ\Desktop\Воля и Великодушие\partner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2614976" cy="244827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67544" y="2708920"/>
            <a:ext cx="828092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Благотворительный фонд «Добро мира – волонтеры Крыма».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Симферопольская и Крымская Епархия.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МКУК Симферопольского района «РЦБС Перовская сельская библиотека-филиал №60».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МКУК Симферопольского района «РЦБС Гвардейская сельская библиотека-филиал.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Всероссийское общественное движение добровольцев в сфере здравоохранения «Волонтеры-медики»    в Республике Крым.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Депутат Государственного Совета Республики Крым, Полищук И.В.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Член партии «Единая Россия», Самсонов Р.М.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Генеральный директор СООО «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Крымтеплица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», Васильев А.М.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Директор АО «Партизан»,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Калыну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А.П.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Заместитель директора ООО «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Ритейл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Проперти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6», Гафарова Т.З.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Серебряные волонтеры,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Кирякова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Л.А., Крюкова И.В.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Директор гипермаркета «АШАН»,  Шевелев А.И.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Глава администрации Симферопольского района, Донец О.С., главы сельских поселений Симферопольского района.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Общественная организация Советов Ветеранов Симферопольского района, председатель Макарова Л.В.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Газеты: «Сельский труженик», «Крымские известия».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Российский национальный коммерческий банк.</a:t>
            </a:r>
          </a:p>
          <a:p>
            <a:pPr algn="just">
              <a:buFont typeface="Arial" pitchFamily="34" charset="0"/>
              <a:buChar char="•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 другие добрые, неравнодушные люди.</a:t>
            </a:r>
          </a:p>
          <a:p>
            <a:pPr algn="just">
              <a:buFont typeface="Arial" pitchFamily="34" charset="0"/>
              <a:buChar char="•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923112" cy="36004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Наша команда</a:t>
            </a:r>
            <a:endParaRPr lang="ru-RU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580112" y="1772816"/>
            <a:ext cx="2520280" cy="1152128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2017 году, коллективу ГБУ РК «ЦСО Симферопольского района» исполнилось 20 лет! Нас пришли поздравить партнеры, коллеги, друзья.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504056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339752" y="371703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Руководство Учреждения</a:t>
            </a:r>
            <a:endParaRPr lang="ru-RU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55776" y="422108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Директор Учреждения – Юлия Пылышко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05064"/>
            <a:ext cx="1728192" cy="2520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2051720" y="5517232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Владимир Савченко -заместитель директора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212976"/>
            <a:ext cx="2304256" cy="2541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Концепция развития период 2018 -2019гг.</a:t>
            </a:r>
            <a:endParaRPr lang="ru-RU" sz="1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620688"/>
            <a:ext cx="806489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2018г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Открытие отделения социального обслуживания на дому. Западное направление Симферопольского района: (Мирное, Богдановка, Молодежное, Родниковое,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Скворцово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Школьное). Общее количество жителей более 30500 чел.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договоренности с Симферопольским местным районным отделением Всероссийской партии «Единая Россия», под открытие нового отделения социального обслуживания на дому, состоится вручение Учреждению автомобиля, для выявления граждан нуждающихся в социальном обслуживании в удаленных от транспортной развязки селах; сопровождения старшего поколения к социально-значимым объектам (учреждениям здравоохранения, органам исполнительной власти и т.п.)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Развитие молодежного движения в интересах старшего поколения, нуждающихся в оказании бытовой, адресной помощи (колка дров, уборка, мелкий ремонт и т.п.). Укрепление связи поколений.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2019г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Запуск проекта «Школа психологической устойчивости для пожилых людей». Преодоление кризиса пожилого возраста. Поддержание психофизиологических функций (внимание, память, мышления). Коррекция межличностного и социального взаимодействия.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Открытие новых компьютерных классов (понятный интернет, доступные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Гос.услуги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Использование компьютерных технологии для получения государственных и муниципальных услуг в электронном виде. Приобретение знаний и навыков, по пользованию компьютерной и мобильной техникой.</a:t>
            </a:r>
          </a:p>
          <a:p>
            <a:pPr algn="just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Расширение возможностей социальной адаптации. Расширение возможностей коммуникативной сферы пожилых людей. Положительная мотивация на получение новых знаний.</a:t>
            </a:r>
          </a:p>
          <a:p>
            <a:pPr algn="just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67544" y="2204864"/>
            <a:ext cx="8147248" cy="5400599"/>
          </a:xfrm>
        </p:spPr>
        <p:txBody>
          <a:bodyPr>
            <a:noAutofit/>
          </a:bodyPr>
          <a:lstStyle/>
          <a:p>
            <a:r>
              <a:rPr lang="en-US" sz="1600" b="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ru-RU" sz="1600" b="0" i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цсо-симферопольского-района.рф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en-US" sz="1600" b="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posts/year/2018/1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16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Основной сайт освящающий деятельность Учреждения, в том числе проект «Забота о старшем поколении».</a:t>
            </a:r>
          </a:p>
          <a:p>
            <a:endParaRPr lang="ru-RU" sz="16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Публикации наших партнеров:</a:t>
            </a:r>
          </a:p>
          <a:p>
            <a:r>
              <a:rPr lang="en-US" sz="1600" b="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http://simfr.er-crimea.com/category/novosti/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  - сайт Симферопольского местного районного отделения Всероссийской партии «Единая Россия».</a:t>
            </a:r>
          </a:p>
          <a:p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Вечер патриотической песни «Крым никогда не сдавался!» [Электронный ресурс] / Новости Луганска.  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https://29ru.net/pu/lugansk/147167700/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  - 07.05.2018 г. </a:t>
            </a:r>
          </a:p>
          <a:p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Вечер патриотической песни «Крым никогда не сдавался!» [Электронный ресурс] / 123.ru. Донецк.  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https://123ru.net/donetsk/147167700/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 - 07.05.2018 г. </a:t>
            </a:r>
          </a:p>
          <a:p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Статья в газете "Сельском труженике" - смотрите стр. 6, №13, от 14.04.2018г.</a:t>
            </a:r>
          </a:p>
          <a:p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Статья в газете «Литературный Крым" - смотрите стр. 3, №3, от март 2018г.</a:t>
            </a:r>
          </a:p>
          <a:p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интернет – сайт </a:t>
            </a:r>
            <a:r>
              <a:rPr lang="ru-RU" sz="1600" b="0" i="1" dirty="0" err="1" smtClean="0">
                <a:latin typeface="Times New Roman" pitchFamily="18" charset="0"/>
                <a:cs typeface="Times New Roman" pitchFamily="18" charset="0"/>
              </a:rPr>
              <a:t>РусРегионИнф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600" b="0" i="1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http://newrussianmarkets.com/novosti-regionov/literaturno-tvorcheskaya-vstrecha-s-arkadiem-vakulenko-s-nadezhdoj-po-zhizni.html</a:t>
            </a:r>
            <a:endParaRPr lang="ru-RU" sz="16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БЕЗФОРМАТА.</a:t>
            </a:r>
            <a:r>
              <a:rPr lang="en-US" sz="1600" b="0" i="1" dirty="0" smtClean="0">
                <a:latin typeface="Times New Roman" pitchFamily="18" charset="0"/>
                <a:cs typeface="Times New Roman" pitchFamily="18" charset="0"/>
              </a:rPr>
              <a:t>RU </a:t>
            </a:r>
            <a:r>
              <a:rPr lang="ru-RU" sz="1600" b="0" i="1" u="sng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http://simferopol.bezformata.ru/listnews/grazhdan-pozhilogo-vozrasta-v-biblioteke/65340506/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smtClean="0"/>
              <a:t> </a:t>
            </a:r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Литературно-творческая встреча с Аркадием Вакуленко «С надеждой по жизни».</a:t>
            </a:r>
          </a:p>
          <a:p>
            <a:endParaRPr lang="ru-RU" sz="1600" b="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doctorromatskiy.com/images/content/sp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188640"/>
            <a:ext cx="5328592" cy="18722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C:\Users\ъ\Desktop\Воля и Великодушие\3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0"/>
            <a:ext cx="4040188" cy="1844824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899592" y="1772816"/>
            <a:ext cx="7643192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Контакты организации: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(3652) 25-04-92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(3652) 25-61-73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+7 (978) 119-23-28</a:t>
            </a:r>
          </a:p>
          <a:p>
            <a:pPr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E-mail</a:t>
            </a:r>
          </a:p>
          <a:p>
            <a:pPr algn="ctr">
              <a:buNone/>
            </a:pPr>
            <a:r>
              <a:rPr lang="en-US" dirty="0" smtClean="0">
                <a:hlinkClick r:id="rId3"/>
              </a:rPr>
              <a:t>cso.simf@mtrud.rk.gov.ru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  <a:p>
            <a:pPr algn="ctr">
              <a:buNone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1758</TotalTime>
  <Words>1465</Words>
  <Application>Microsoft Office PowerPoint</Application>
  <PresentationFormat>Экран (4:3)</PresentationFormat>
  <Paragraphs>173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</vt:lpstr>
      <vt:lpstr>Дата образования Учреждения. Учредитель.</vt:lpstr>
      <vt:lpstr>Адреса и режим работы</vt:lpstr>
      <vt:lpstr>Слайд 4</vt:lpstr>
      <vt:lpstr>Формы социального обслуживания и предоставляемые социальные услуги.</vt:lpstr>
      <vt:lpstr>Слайд 6</vt:lpstr>
      <vt:lpstr>Работа отделений социального обслуживания на дому:</vt:lpstr>
      <vt:lpstr>Транспортная услуга «Социальное такси» и пункт проката технических средств реабилитации</vt:lpstr>
      <vt:lpstr>Слайд 9</vt:lpstr>
      <vt:lpstr>Слайд 10</vt:lpstr>
      <vt:lpstr>Вовлечение старшего поколения в активную               социально-культурную жизнь </vt:lpstr>
      <vt:lpstr>Реинтеграция в социальную жизнь через рекреационную деятельность</vt:lpstr>
      <vt:lpstr>Мероприятия направленные на здоровый образ жизни</vt:lpstr>
      <vt:lpstr>Выставки и праздничные мероприятия</vt:lpstr>
      <vt:lpstr>Реализация Федерального проекта «Старшее поколение» совместно с Всероссийской партией «Единая Россия»</vt:lpstr>
      <vt:lpstr>Культурно-просветительская работа</vt:lpstr>
      <vt:lpstr>Слайд 17</vt:lpstr>
      <vt:lpstr>Формирование и укрепление межпоколенческих связей</vt:lpstr>
      <vt:lpstr>Наши   результаты за период 01.01.2017-31.03.2018г.</vt:lpstr>
      <vt:lpstr>Наши партнеры:</vt:lpstr>
      <vt:lpstr>Наша команда</vt:lpstr>
      <vt:lpstr>Концепция развития период 2018 -2019гг.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«Забота о старшем поколении»</dc:title>
  <dc:creator>User4</dc:creator>
  <cp:lastModifiedBy>ъ</cp:lastModifiedBy>
  <cp:revision>267</cp:revision>
  <dcterms:created xsi:type="dcterms:W3CDTF">2018-05-11T11:38:47Z</dcterms:created>
  <dcterms:modified xsi:type="dcterms:W3CDTF">2018-08-01T10:06:16Z</dcterms:modified>
</cp:coreProperties>
</file>