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1" r:id="rId2"/>
  </p:sldIdLst>
  <p:sldSz cx="7556500" cy="10680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364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0EA"/>
    <a:srgbClr val="F05023"/>
    <a:srgbClr val="FFA037"/>
    <a:srgbClr val="F06D23"/>
    <a:srgbClr val="F06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 varScale="1">
        <p:scale>
          <a:sx n="54" d="100"/>
          <a:sy n="54" d="100"/>
        </p:scale>
        <p:origin x="2558" y="29"/>
      </p:cViewPr>
      <p:guideLst>
        <p:guide orient="horz" pos="3364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92705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66976" y="1749794"/>
            <a:ext cx="6425725" cy="3722336"/>
          </a:xfrm>
          <a:prstGeom prst="rect">
            <a:avLst/>
          </a:prstGeom>
        </p:spPr>
        <p:txBody>
          <a:bodyPr anchor="b"/>
          <a:lstStyle>
            <a:lvl1pPr algn="ctr">
              <a:defRPr sz="49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44959" y="5615678"/>
            <a:ext cx="5669757" cy="258138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900"/>
            </a:lvl1pPr>
            <a:lvl2pPr marL="0" indent="377966" algn="ctr">
              <a:buSzTx/>
              <a:buFontTx/>
              <a:buNone/>
              <a:defRPr sz="1900"/>
            </a:lvl2pPr>
            <a:lvl3pPr marL="0" indent="755933" algn="ctr">
              <a:buSzTx/>
              <a:buFontTx/>
              <a:buNone/>
              <a:defRPr sz="1900"/>
            </a:lvl3pPr>
            <a:lvl4pPr marL="0" indent="1133902" algn="ctr">
              <a:buSzTx/>
              <a:buFontTx/>
              <a:buNone/>
              <a:defRPr sz="1900"/>
            </a:lvl4pPr>
            <a:lvl5pPr marL="0" indent="1511868" algn="ctr"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5790" y="2665532"/>
            <a:ext cx="6520221" cy="4447497"/>
          </a:xfrm>
          <a:prstGeom prst="rect">
            <a:avLst/>
          </a:prstGeom>
        </p:spPr>
        <p:txBody>
          <a:bodyPr anchor="b"/>
          <a:lstStyle>
            <a:lvl1pPr>
              <a:defRPr sz="49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15790" y="7155102"/>
            <a:ext cx="6520221" cy="233883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900"/>
            </a:lvl1pPr>
            <a:lvl2pPr marL="0" indent="377966">
              <a:buSzTx/>
              <a:buFontTx/>
              <a:buNone/>
              <a:defRPr sz="1900"/>
            </a:lvl2pPr>
            <a:lvl3pPr marL="0" indent="755933">
              <a:buSzTx/>
              <a:buFontTx/>
              <a:buNone/>
              <a:defRPr sz="1900"/>
            </a:lvl3pPr>
            <a:lvl4pPr marL="0" indent="1133902">
              <a:buSzTx/>
              <a:buFontTx/>
              <a:buNone/>
              <a:defRPr sz="1900"/>
            </a:lvl4pPr>
            <a:lvl5pPr marL="0" indent="1511868">
              <a:buSzTx/>
              <a:buFontTx/>
              <a:buNone/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519728" y="2846199"/>
            <a:ext cx="3212863" cy="6783859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20712" y="569241"/>
            <a:ext cx="6520220" cy="206659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20712" y="2620979"/>
            <a:ext cx="3198098" cy="128450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900" b="1"/>
            </a:lvl1pPr>
            <a:lvl2pPr marL="0" indent="377966">
              <a:buSzTx/>
              <a:buFontTx/>
              <a:buNone/>
              <a:defRPr sz="1900" b="1"/>
            </a:lvl2pPr>
            <a:lvl3pPr marL="0" indent="755933">
              <a:buSzTx/>
              <a:buFontTx/>
              <a:buNone/>
              <a:defRPr sz="1900" b="1"/>
            </a:lvl3pPr>
            <a:lvl4pPr marL="0" indent="1133902">
              <a:buSzTx/>
              <a:buFontTx/>
              <a:buNone/>
              <a:defRPr sz="1900" b="1"/>
            </a:lvl4pPr>
            <a:lvl5pPr marL="0" indent="1511868">
              <a:buSzTx/>
              <a:buFontTx/>
              <a:buNone/>
              <a:defRPr sz="19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827086" y="2620979"/>
            <a:ext cx="3213848" cy="128450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9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20712" y="712787"/>
            <a:ext cx="2438193" cy="2494758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3213847" y="1539425"/>
            <a:ext cx="3827086" cy="7598117"/>
          </a:xfrm>
          <a:prstGeom prst="rect">
            <a:avLst/>
          </a:prstGeom>
        </p:spPr>
        <p:txBody>
          <a:bodyPr/>
          <a:lstStyle>
            <a:lvl1pPr marL="188983" indent="-188983">
              <a:defRPr sz="2600"/>
            </a:lvl1pPr>
            <a:lvl2pPr marL="591601" indent="-213634">
              <a:defRPr sz="2600"/>
            </a:lvl2pPr>
            <a:lvl3pPr marL="1014543" indent="-258609">
              <a:defRPr sz="2600"/>
            </a:lvl3pPr>
            <a:lvl4pPr marL="1441000" indent="-307098">
              <a:defRPr sz="2600"/>
            </a:lvl4pPr>
            <a:lvl5pPr marL="1818968" indent="-307099">
              <a:defRPr sz="2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520711" y="3207543"/>
            <a:ext cx="2438194" cy="594237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3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20712" y="712787"/>
            <a:ext cx="2438193" cy="2494758"/>
          </a:xfrm>
          <a:prstGeom prst="rect">
            <a:avLst/>
          </a:prstGeom>
        </p:spPr>
        <p:txBody>
          <a:bodyPr anchor="b"/>
          <a:lstStyle>
            <a:lvl1pPr>
              <a:defRPr sz="2600"/>
            </a:lvl1pPr>
          </a:lstStyle>
          <a:p>
            <a:r>
              <a:t>Текст заголовка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213847" y="1539425"/>
            <a:ext cx="3827086" cy="759811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520712" y="3207543"/>
            <a:ext cx="2438193" cy="594237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00"/>
            </a:lvl1pPr>
            <a:lvl2pPr marL="0" indent="377966">
              <a:buSzTx/>
              <a:buFontTx/>
              <a:buNone/>
              <a:defRPr sz="1300"/>
            </a:lvl2pPr>
            <a:lvl3pPr marL="0" indent="755933">
              <a:buSzTx/>
              <a:buFontTx/>
              <a:buNone/>
              <a:defRPr sz="1300"/>
            </a:lvl3pPr>
            <a:lvl4pPr marL="0" indent="1133902">
              <a:buSzTx/>
              <a:buFontTx/>
              <a:buNone/>
              <a:defRPr sz="1300"/>
            </a:lvl4pPr>
            <a:lvl5pPr marL="0" indent="1511868">
              <a:buSzTx/>
              <a:buFontTx/>
              <a:buNone/>
              <a:defRPr sz="13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9728" y="569241"/>
            <a:ext cx="6520220" cy="2066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519728" y="2846199"/>
            <a:ext cx="6520220" cy="67838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819944" y="10091392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7559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88984" marR="0" indent="-188984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06737" marR="0" indent="-228770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27598" marR="0" indent="-271664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444374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822342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200309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578276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956243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334211" marR="0" indent="-310473" algn="l" defTabSz="755933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:a16="http://schemas.microsoft.com/office/drawing/2014/main" id="{D099C908-FB0B-904D-6220-1B5531821EBB}"/>
              </a:ext>
            </a:extLst>
          </p:cNvPr>
          <p:cNvSpPr/>
          <p:nvPr/>
        </p:nvSpPr>
        <p:spPr>
          <a:xfrm>
            <a:off x="4012820" y="8092693"/>
            <a:ext cx="8087250" cy="8087250"/>
          </a:xfrm>
          <a:prstGeom prst="ellipse">
            <a:avLst/>
          </a:prstGeom>
          <a:solidFill>
            <a:srgbClr val="DDF0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C0714C10-6460-3C12-CEE5-5D3813EA37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06" y="7387151"/>
            <a:ext cx="3894319" cy="3894319"/>
          </a:xfrm>
          <a:prstGeom prst="rect">
            <a:avLst/>
          </a:prstGeom>
        </p:spPr>
      </p:pic>
      <p:pic>
        <p:nvPicPr>
          <p:cNvPr id="93" name="Рисунок 92">
            <a:extLst>
              <a:ext uri="{FF2B5EF4-FFF2-40B4-BE49-F238E27FC236}">
                <a16:creationId xmlns:a16="http://schemas.microsoft.com/office/drawing/2014/main" id="{3B1960B5-6444-9106-DB4C-A98EE8E42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33693" y="412322"/>
            <a:ext cx="1393354" cy="251811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4D626883-D75F-D993-AE6C-6E41DC1947DF}"/>
              </a:ext>
            </a:extLst>
          </p:cNvPr>
          <p:cNvSpPr txBox="1"/>
          <p:nvPr/>
        </p:nvSpPr>
        <p:spPr>
          <a:xfrm>
            <a:off x="4903086" y="412322"/>
            <a:ext cx="2221664" cy="27671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199" b="1" dirty="0">
                <a:solidFill>
                  <a:srgbClr val="F14F22"/>
                </a:solidFill>
                <a:latin typeface="Helvetica" pitchFamily="2" charset="0"/>
              </a:rPr>
              <a:t>Коммерческое предложение</a:t>
            </a:r>
          </a:p>
        </p:txBody>
      </p: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id="{D3C7DC8C-F789-CFD7-C943-83336D8ED3D7}"/>
              </a:ext>
            </a:extLst>
          </p:cNvPr>
          <p:cNvCxnSpPr/>
          <p:nvPr/>
        </p:nvCxnSpPr>
        <p:spPr>
          <a:xfrm>
            <a:off x="4804295" y="412322"/>
            <a:ext cx="0" cy="251811"/>
          </a:xfrm>
          <a:prstGeom prst="line">
            <a:avLst/>
          </a:prstGeom>
          <a:ln w="12700" cap="rnd">
            <a:solidFill>
              <a:srgbClr val="F14F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77413F8A-70CB-B4E0-D446-342AE10DFECC}"/>
              </a:ext>
            </a:extLst>
          </p:cNvPr>
          <p:cNvSpPr txBox="1"/>
          <p:nvPr/>
        </p:nvSpPr>
        <p:spPr>
          <a:xfrm>
            <a:off x="433692" y="968501"/>
            <a:ext cx="6689111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2398" b="1">
                <a:latin typeface="Helvetica" pitchFamily="2" charset="0"/>
              </a:defRPr>
            </a:lvl1pPr>
          </a:lstStyle>
          <a:p>
            <a:r>
              <a:rPr lang="ru-RU" sz="3200" dirty="0" err="1">
                <a:sym typeface="Sofia Pro Regular"/>
              </a:rPr>
              <a:t>Эвотор</a:t>
            </a:r>
            <a:r>
              <a:rPr lang="ru-RU" sz="3200" dirty="0">
                <a:sym typeface="Sofia Pro Regular"/>
              </a:rPr>
              <a:t> 6</a:t>
            </a:r>
          </a:p>
        </p:txBody>
      </p:sp>
      <p:sp>
        <p:nvSpPr>
          <p:cNvPr id="107" name="Скругленный прямоугольник 106">
            <a:extLst>
              <a:ext uri="{FF2B5EF4-FFF2-40B4-BE49-F238E27FC236}">
                <a16:creationId xmlns:a16="http://schemas.microsoft.com/office/drawing/2014/main" id="{8CD353C8-1F31-F876-9917-37FA0B8339D1}"/>
              </a:ext>
            </a:extLst>
          </p:cNvPr>
          <p:cNvSpPr/>
          <p:nvPr/>
        </p:nvSpPr>
        <p:spPr>
          <a:xfrm>
            <a:off x="433693" y="3199142"/>
            <a:ext cx="1586241" cy="1526191"/>
          </a:xfrm>
          <a:prstGeom prst="roundRect">
            <a:avLst>
              <a:gd name="adj" fmla="val 6120"/>
            </a:avLst>
          </a:prstGeom>
          <a:solidFill>
            <a:srgbClr val="F4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63DF66C-C633-084E-0688-B07BC37C62F1}"/>
              </a:ext>
            </a:extLst>
          </p:cNvPr>
          <p:cNvSpPr txBox="1"/>
          <p:nvPr/>
        </p:nvSpPr>
        <p:spPr>
          <a:xfrm>
            <a:off x="613688" y="3837329"/>
            <a:ext cx="1213360" cy="76944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100" dirty="0">
                <a:latin typeface="Helvetica" pitchFamily="2" charset="0"/>
              </a:rPr>
              <a:t>Личный кабинет: выручка, прибыль, средний чек</a:t>
            </a:r>
          </a:p>
        </p:txBody>
      </p:sp>
      <p:sp>
        <p:nvSpPr>
          <p:cNvPr id="122" name="Скругленный прямоугольник 121">
            <a:extLst>
              <a:ext uri="{FF2B5EF4-FFF2-40B4-BE49-F238E27FC236}">
                <a16:creationId xmlns:a16="http://schemas.microsoft.com/office/drawing/2014/main" id="{E5E7E775-588D-15DF-BF27-3F1D24F4C886}"/>
              </a:ext>
            </a:extLst>
          </p:cNvPr>
          <p:cNvSpPr/>
          <p:nvPr/>
        </p:nvSpPr>
        <p:spPr>
          <a:xfrm>
            <a:off x="433693" y="8285097"/>
            <a:ext cx="2912509" cy="1159709"/>
          </a:xfrm>
          <a:prstGeom prst="roundRect">
            <a:avLst>
              <a:gd name="adj" fmla="val 6120"/>
            </a:avLst>
          </a:prstGeom>
          <a:solidFill>
            <a:srgbClr val="FFF8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26" name="Shape 337">
            <a:extLst>
              <a:ext uri="{FF2B5EF4-FFF2-40B4-BE49-F238E27FC236}">
                <a16:creationId xmlns:a16="http://schemas.microsoft.com/office/drawing/2014/main" id="{5B3E3D52-3CC3-822C-6BAB-9BF3F32491F6}"/>
              </a:ext>
            </a:extLst>
          </p:cNvPr>
          <p:cNvSpPr/>
          <p:nvPr/>
        </p:nvSpPr>
        <p:spPr>
          <a:xfrm>
            <a:off x="613689" y="8395592"/>
            <a:ext cx="2588497" cy="938719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rIns="0" rtlCol="0">
            <a:spAutoFit/>
          </a:bodyPr>
          <a:lstStyle/>
          <a:p>
            <a:pPr>
              <a:buClr>
                <a:srgbClr val="F05023"/>
              </a:buClr>
            </a:pPr>
            <a:r>
              <a:rPr lang="ru-RU" sz="1100" dirty="0">
                <a:latin typeface="Helvetica" pitchFamily="2" charset="0"/>
              </a:rPr>
              <a:t>Онлайн-касса «</a:t>
            </a:r>
            <a:r>
              <a:rPr lang="ru-RU" sz="1100" dirty="0" err="1">
                <a:latin typeface="Helvetica" pitchFamily="2" charset="0"/>
              </a:rPr>
              <a:t>Эвотор</a:t>
            </a:r>
            <a:r>
              <a:rPr lang="ru-RU" sz="1100" dirty="0">
                <a:latin typeface="Helvetica" pitchFamily="2" charset="0"/>
              </a:rPr>
              <a:t> 6» — это решение 3 в 1. В небольшом корпусе помещаются сразу 3 устройства: касса, сканер штрихкодов и терминал для приёма безнала.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D3C04C5-CAD7-2AFA-0FC7-373D9F4D3B3D}"/>
              </a:ext>
            </a:extLst>
          </p:cNvPr>
          <p:cNvSpPr/>
          <p:nvPr/>
        </p:nvSpPr>
        <p:spPr>
          <a:xfrm>
            <a:off x="433690" y="1600969"/>
            <a:ext cx="4926627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600" b="1" dirty="0">
                <a:latin typeface="Helvetica" pitchFamily="2" charset="0"/>
                <a:sym typeface="Sofia Pro Regular"/>
              </a:rPr>
              <a:t>Идеально для работы с маркировкой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48E98DD-5436-C75E-22FA-3E7D2E524E80}"/>
              </a:ext>
            </a:extLst>
          </p:cNvPr>
          <p:cNvSpPr/>
          <p:nvPr/>
        </p:nvSpPr>
        <p:spPr>
          <a:xfrm>
            <a:off x="433689" y="1955974"/>
            <a:ext cx="6727799" cy="110799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285750" indent="-285750">
              <a:buClr>
                <a:srgbClr val="F05023"/>
              </a:buClr>
              <a:buFont typeface="Arial" panose="020B0604020202020204" pitchFamily="34" charset="0"/>
              <a:buChar char="•"/>
            </a:pPr>
            <a:r>
              <a:rPr lang="ru-RU" sz="1100" dirty="0">
                <a:latin typeface="Helvetica" pitchFamily="2" charset="0"/>
              </a:rPr>
              <a:t>Поддерживает 4G-интернет, печатает чеки со скоростью 70 мм/с. Есть встроенный профессиональный сканер штрихкодов;</a:t>
            </a:r>
            <a:r>
              <a:rPr lang="en-US" sz="1100" dirty="0">
                <a:latin typeface="Helvetica" pitchFamily="2" charset="0"/>
              </a:rPr>
              <a:t> </a:t>
            </a:r>
            <a:endParaRPr lang="ru-RU" sz="1100" dirty="0">
              <a:latin typeface="Helvetica" pitchFamily="2" charset="0"/>
            </a:endParaRPr>
          </a:p>
          <a:p>
            <a:pPr marL="285750" indent="-285750">
              <a:buClr>
                <a:srgbClr val="F05023"/>
              </a:buClr>
              <a:buFont typeface="Arial" panose="020B0604020202020204" pitchFamily="34" charset="0"/>
              <a:buChar char="•"/>
            </a:pPr>
            <a:r>
              <a:rPr lang="ru-RU" sz="1100" dirty="0">
                <a:latin typeface="Helvetica" pitchFamily="2" charset="0"/>
              </a:rPr>
              <a:t>Поможет принимать оплаты, как удобно вам и клиентам: картой, наличными, со смартфона и по QR-коду;</a:t>
            </a:r>
          </a:p>
          <a:p>
            <a:pPr marL="285750" indent="-285750">
              <a:buClr>
                <a:srgbClr val="F05023"/>
              </a:buClr>
              <a:buFont typeface="Arial" panose="020B0604020202020204" pitchFamily="34" charset="0"/>
              <a:buChar char="•"/>
            </a:pPr>
            <a:r>
              <a:rPr lang="ru-RU" sz="1100" dirty="0">
                <a:latin typeface="Helvetica" pitchFamily="2" charset="0"/>
              </a:rPr>
              <a:t>Весит 450 г, удобно лежит в руке;</a:t>
            </a:r>
          </a:p>
          <a:p>
            <a:pPr marL="285750" indent="-285750">
              <a:buClr>
                <a:srgbClr val="F05023"/>
              </a:buClr>
              <a:buFont typeface="Arial" panose="020B0604020202020204" pitchFamily="34" charset="0"/>
              <a:buChar char="•"/>
            </a:pPr>
            <a:r>
              <a:rPr lang="ru-RU" sz="1100" dirty="0">
                <a:latin typeface="Helvetica" pitchFamily="2" charset="0"/>
              </a:rPr>
              <a:t>Работает без зарядки даже в мороз.</a:t>
            </a: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0DFA39C8-F960-7E80-4544-1536298FDEF6}"/>
              </a:ext>
            </a:extLst>
          </p:cNvPr>
          <p:cNvSpPr/>
          <p:nvPr/>
        </p:nvSpPr>
        <p:spPr>
          <a:xfrm>
            <a:off x="2133259" y="3199142"/>
            <a:ext cx="1586241" cy="1526191"/>
          </a:xfrm>
          <a:prstGeom prst="roundRect">
            <a:avLst>
              <a:gd name="adj" fmla="val 6120"/>
            </a:avLst>
          </a:prstGeom>
          <a:solidFill>
            <a:srgbClr val="F4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E4BCD0-2D66-C99D-FCC1-2B43F9A092DF}"/>
              </a:ext>
            </a:extLst>
          </p:cNvPr>
          <p:cNvSpPr txBox="1"/>
          <p:nvPr/>
        </p:nvSpPr>
        <p:spPr>
          <a:xfrm>
            <a:off x="2311146" y="3826991"/>
            <a:ext cx="1213360" cy="76944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100" dirty="0">
                <a:latin typeface="Helvetica" pitchFamily="2" charset="0"/>
              </a:rPr>
              <a:t>Более 850 приложений для бизнеса на </a:t>
            </a:r>
            <a:r>
              <a:rPr lang="en" sz="1100" dirty="0" err="1">
                <a:latin typeface="Helvetica" pitchFamily="2" charset="0"/>
              </a:rPr>
              <a:t>market.evotor.ru</a:t>
            </a:r>
            <a:endParaRPr lang="en" sz="1100" dirty="0">
              <a:latin typeface="Helvetica" pitchFamily="2" charset="0"/>
            </a:endParaRP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315BC1A7-F10C-B94B-9D65-CE2AB339FEF4}"/>
              </a:ext>
            </a:extLst>
          </p:cNvPr>
          <p:cNvSpPr/>
          <p:nvPr/>
        </p:nvSpPr>
        <p:spPr>
          <a:xfrm>
            <a:off x="3832825" y="3187922"/>
            <a:ext cx="1586241" cy="1526191"/>
          </a:xfrm>
          <a:prstGeom prst="roundRect">
            <a:avLst>
              <a:gd name="adj" fmla="val 6120"/>
            </a:avLst>
          </a:prstGeom>
          <a:solidFill>
            <a:srgbClr val="F4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99C0F7-80DC-DB2F-BE54-650C1D4EDE7D}"/>
              </a:ext>
            </a:extLst>
          </p:cNvPr>
          <p:cNvSpPr txBox="1"/>
          <p:nvPr/>
        </p:nvSpPr>
        <p:spPr>
          <a:xfrm>
            <a:off x="4012820" y="3826109"/>
            <a:ext cx="1213360" cy="76944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ru-RU" sz="1100" dirty="0">
                <a:latin typeface="Helvetica" pitchFamily="2" charset="0"/>
              </a:rPr>
              <a:t>Подключение эквайринга </a:t>
            </a:r>
            <a:r>
              <a:rPr lang="ru-RU" sz="1100" dirty="0" err="1">
                <a:latin typeface="Helvetica" pitchFamily="2" charset="0"/>
              </a:rPr>
              <a:t>Эвотор</a:t>
            </a:r>
            <a:r>
              <a:rPr lang="ru-RU" sz="1100" dirty="0">
                <a:latin typeface="Helvetica" pitchFamily="2" charset="0"/>
              </a:rPr>
              <a:t>.</a:t>
            </a:r>
            <a:r>
              <a:rPr lang="en" sz="1100" dirty="0">
                <a:latin typeface="Helvetica" pitchFamily="2" charset="0"/>
              </a:rPr>
              <a:t>PAY </a:t>
            </a:r>
            <a:r>
              <a:rPr lang="ru-RU" sz="1100" dirty="0">
                <a:latin typeface="Helvetica" pitchFamily="2" charset="0"/>
              </a:rPr>
              <a:t>без визита в банк</a:t>
            </a: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5EF8103E-4ADD-1839-19E9-AD6B96032191}"/>
              </a:ext>
            </a:extLst>
          </p:cNvPr>
          <p:cNvSpPr/>
          <p:nvPr/>
        </p:nvSpPr>
        <p:spPr>
          <a:xfrm>
            <a:off x="5532391" y="3187922"/>
            <a:ext cx="1586241" cy="1526191"/>
          </a:xfrm>
          <a:prstGeom prst="roundRect">
            <a:avLst>
              <a:gd name="adj" fmla="val 6120"/>
            </a:avLst>
          </a:prstGeom>
          <a:solidFill>
            <a:srgbClr val="F4F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D33CC2-3D81-B7EA-ADFA-D54AAAA24E8B}"/>
              </a:ext>
            </a:extLst>
          </p:cNvPr>
          <p:cNvSpPr txBox="1"/>
          <p:nvPr/>
        </p:nvSpPr>
        <p:spPr>
          <a:xfrm>
            <a:off x="5710278" y="3815771"/>
            <a:ext cx="1213360" cy="6001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1100">
                <a:latin typeface="Helvetica" pitchFamily="2" charset="0"/>
              </a:defRPr>
            </a:lvl1pPr>
          </a:lstStyle>
          <a:p>
            <a:r>
              <a:rPr lang="ru-RU" dirty="0"/>
              <a:t>Работает </a:t>
            </a:r>
          </a:p>
          <a:p>
            <a:r>
              <a:rPr lang="ru-RU" dirty="0"/>
              <a:t>с маркировкой </a:t>
            </a:r>
          </a:p>
          <a:p>
            <a:r>
              <a:rPr lang="ru-RU"/>
              <a:t>и ЕГАИС</a:t>
            </a:r>
            <a:endParaRPr lang="ru-RU" dirty="0"/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25A5178A-4727-A983-0BB0-3F3773E5E0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686514" y="3320713"/>
            <a:ext cx="468000" cy="468000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D607E35E-9992-5C2D-6097-2CDDDBA237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268012" y="3320713"/>
            <a:ext cx="468000" cy="468000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521D5976-2477-E942-E8AF-9C8EC82F11C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56460" y="3320713"/>
            <a:ext cx="468000" cy="468000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2683595A-6065-FED5-3952-BA58FC644AF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944788" y="3320713"/>
            <a:ext cx="468000" cy="4680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CB31C631-06BC-6914-D1A0-E0B3AA040CB5}"/>
              </a:ext>
            </a:extLst>
          </p:cNvPr>
          <p:cNvSpPr txBox="1"/>
          <p:nvPr/>
        </p:nvSpPr>
        <p:spPr>
          <a:xfrm>
            <a:off x="450639" y="9746107"/>
            <a:ext cx="1835361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>
              <a:defRPr sz="1200">
                <a:latin typeface="Helvetica" pitchFamily="2" charset="0"/>
              </a:defRPr>
            </a:lvl1pPr>
          </a:lstStyle>
          <a:p>
            <a:r>
              <a:rPr lang="ru-RU" sz="1000" dirty="0"/>
              <a:t>Ваш личный менеджер: </a:t>
            </a:r>
            <a:br>
              <a:rPr lang="ru-RU" sz="1000" dirty="0"/>
            </a:br>
            <a:r>
              <a:rPr lang="ru-RU" sz="1000" b="1" dirty="0"/>
              <a:t>Имя Фамилия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16D817-E5A9-5670-BAE6-4F19F23ECFF2}"/>
              </a:ext>
            </a:extLst>
          </p:cNvPr>
          <p:cNvSpPr txBox="1"/>
          <p:nvPr/>
        </p:nvSpPr>
        <p:spPr>
          <a:xfrm>
            <a:off x="2286000" y="9746107"/>
            <a:ext cx="1835361" cy="55399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>
              <a:defRPr sz="1200">
                <a:latin typeface="Helvetica" pitchFamily="2" charset="0"/>
              </a:defRPr>
            </a:lvl1pPr>
          </a:lstStyle>
          <a:p>
            <a:r>
              <a:rPr lang="ru-RU" sz="1000" dirty="0"/>
              <a:t>Телефон для связи: </a:t>
            </a:r>
            <a:br>
              <a:rPr lang="ru-RU" sz="1000" dirty="0"/>
            </a:br>
            <a:r>
              <a:rPr lang="ru-RU" sz="1000" b="1" dirty="0"/>
              <a:t>+7 (000) 00-00-000 </a:t>
            </a:r>
            <a:r>
              <a:rPr lang="ru-RU" sz="1000" dirty="0"/>
              <a:t/>
            </a:r>
            <a:br>
              <a:rPr lang="ru-RU" sz="1000" dirty="0"/>
            </a:br>
            <a:r>
              <a:rPr lang="en" sz="1000" dirty="0"/>
              <a:t>e-mail: </a:t>
            </a:r>
            <a:r>
              <a:rPr lang="en" sz="1000" b="1" dirty="0" err="1"/>
              <a:t>abc@abc.ru</a:t>
            </a:r>
            <a:endParaRPr lang="ru-RU" sz="1000" b="1" dirty="0"/>
          </a:p>
        </p:txBody>
      </p:sp>
      <p:graphicFrame>
        <p:nvGraphicFramePr>
          <p:cNvPr id="50" name="Таблица 49">
            <a:extLst>
              <a:ext uri="{FF2B5EF4-FFF2-40B4-BE49-F238E27FC236}">
                <a16:creationId xmlns:a16="http://schemas.microsoft.com/office/drawing/2014/main" id="{45617C7E-B16E-407D-7F6D-6B91BC49E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697061"/>
              </p:ext>
            </p:extLst>
          </p:nvPr>
        </p:nvGraphicFramePr>
        <p:xfrm>
          <a:off x="450639" y="4967036"/>
          <a:ext cx="6655222" cy="295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5443">
                  <a:extLst>
                    <a:ext uri="{9D8B030D-6E8A-4147-A177-3AD203B41FA5}">
                      <a16:colId xmlns:a16="http://schemas.microsoft.com/office/drawing/2014/main" val="3940468102"/>
                    </a:ext>
                  </a:extLst>
                </a:gridCol>
                <a:gridCol w="4839779">
                  <a:extLst>
                    <a:ext uri="{9D8B030D-6E8A-4147-A177-3AD203B41FA5}">
                      <a16:colId xmlns:a16="http://schemas.microsoft.com/office/drawing/2014/main" val="3718583485"/>
                    </a:ext>
                  </a:extLst>
                </a:gridCol>
              </a:tblGrid>
              <a:tr h="138903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Модель смарт-терминала</a:t>
                      </a:r>
                      <a:endParaRPr lang="ru-RU" sz="1000" b="0" i="0" dirty="0">
                        <a:solidFill>
                          <a:schemeClr val="bg1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0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cap="none" spc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Эвотор</a:t>
                      </a: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 6 с</a:t>
                      </a:r>
                      <a:r>
                        <a:rPr lang="ru-RU" sz="1000" b="0" i="0" dirty="0">
                          <a:solidFill>
                            <a:schemeClr val="bg1"/>
                          </a:solidFill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 встроенным эквайрингом </a:t>
                      </a:r>
                    </a:p>
                  </a:txBody>
                  <a:tcPr marL="28545" marR="28545" marT="19030" marB="19030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0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10144"/>
                  </a:ext>
                </a:extLst>
              </a:tr>
              <a:tr h="573148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Кому подойдет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F05023"/>
                        </a:buClr>
                        <a:buSzPct val="100000"/>
                        <a:buFont typeface="Arial" panose="020B0604020202020204" pitchFamily="34" charset="0"/>
                        <a:buChar char="•"/>
                        <a:defRPr sz="320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Arial"/>
                        </a:defRPr>
                      </a:pP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точкам на улице;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F05023"/>
                        </a:buClr>
                        <a:buSzPct val="100000"/>
                        <a:buFont typeface="Arial" panose="020B0604020202020204" pitchFamily="34" charset="0"/>
                        <a:buChar char="•"/>
                        <a:defRPr sz="320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Arial"/>
                        </a:defRPr>
                      </a:pP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пассажирским перевозкам;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F05023"/>
                        </a:buClr>
                        <a:buSzPct val="100000"/>
                        <a:buFont typeface="Arial" panose="020B0604020202020204" pitchFamily="34" charset="0"/>
                        <a:buChar char="•"/>
                        <a:defRPr sz="320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Arial"/>
                        </a:defRPr>
                      </a:pP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небольшим точкам: кофе с собой, торговым точкам без прилавков на рынке;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F05023"/>
                        </a:buClr>
                        <a:buSzPct val="100000"/>
                        <a:buFont typeface="Arial" panose="020B0604020202020204" pitchFamily="34" charset="0"/>
                        <a:buChar char="•"/>
                        <a:defRPr sz="3200"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Arial"/>
                        </a:defRPr>
                      </a:pP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большим магазинам с высокой проходимостью, когда нужен дополнительный пункт оплаты в зале.</a:t>
                      </a: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1543574"/>
                  </a:ext>
                </a:extLst>
              </a:tr>
              <a:tr h="141726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Встроенный эквайринг</a:t>
                      </a: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825500" rtl="0" latinLnBrk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Да</a:t>
                      </a: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097608"/>
                  </a:ext>
                </a:extLst>
              </a:tr>
              <a:tr h="141726">
                <a:tc>
                  <a:txBody>
                    <a:bodyPr/>
                    <a:lstStyle/>
                    <a:p>
                      <a:pPr marL="0" marR="0" lvl="0" indent="0" algn="l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Дисплей, дюймы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6,5</a:t>
                      </a:r>
                      <a:r>
                        <a:rPr lang="en-US" sz="10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”</a:t>
                      </a:r>
                      <a:endParaRPr lang="ru-RU" sz="1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  <a:sym typeface="Helvetica Light"/>
                      </a:endParaRP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6063464"/>
                  </a:ext>
                </a:extLst>
              </a:tr>
              <a:tr h="1389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  Интерфейсы</a:t>
                      </a:r>
                    </a:p>
                  </a:txBody>
                  <a:tcPr marL="28545" marR="28545" marT="19030" marB="19030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</a:t>
                      </a:r>
                      <a:r>
                        <a:rPr lang="ru-RU" sz="1000" b="0" i="0" dirty="0" err="1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type</a:t>
                      </a: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-C (для зарядки/передачи данных)</a:t>
                      </a: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0140370"/>
                  </a:ext>
                </a:extLst>
              </a:tr>
              <a:tr h="138903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Сканер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Профессиональный сканер 1</a:t>
                      </a:r>
                      <a:r>
                        <a:rPr 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D/2D </a:t>
                      </a:r>
                      <a:r>
                        <a:rPr lang="ru-RU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Neue"/>
                        </a:rPr>
                        <a:t>кодов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0191954"/>
                  </a:ext>
                </a:extLst>
              </a:tr>
              <a:tr h="138903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Время автономной работы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 12 часов</a:t>
                      </a: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6465221"/>
                  </a:ext>
                </a:extLst>
              </a:tr>
              <a:tr h="138903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dirty="0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Вес</a:t>
                      </a: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55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450 </a:t>
                      </a:r>
                      <a:r>
                        <a:rPr lang="ru-RU" sz="1000" b="0" i="0" dirty="0" err="1"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гр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2211015"/>
                  </a:ext>
                </a:extLst>
              </a:tr>
              <a:tr h="138903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Цена без ФН</a:t>
                      </a:r>
                      <a:endParaRPr lang="ru-RU" sz="1000" b="0" i="0" dirty="0"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mpd="sng">
                      <a:noFill/>
                    </a:lnL>
                    <a:lnR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u="none" strike="noStrike" cap="none" spc="0" baseline="0" dirty="0">
                          <a:ln>
                            <a:noFill/>
                          </a:ln>
                          <a:solidFill>
                            <a:srgbClr val="F05023"/>
                          </a:solidFill>
                          <a:effectLst/>
                          <a:uFillTx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  <a:sym typeface="Helvetica Light"/>
                        </a:rPr>
                        <a:t>00 000 ₽</a:t>
                      </a:r>
                      <a:endParaRPr lang="ru-RU" sz="1000" b="0" i="0" dirty="0">
                        <a:solidFill>
                          <a:srgbClr val="F05023"/>
                        </a:solidFill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345" marR="91345" marT="45672" marB="45672" anchor="ctr">
                    <a:lnL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050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3378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0572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225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Helvetica Light</vt:lpstr>
      <vt:lpstr>Helvetica Neue</vt:lpstr>
      <vt:lpstr>Sofia Pro Regular</vt:lpstr>
      <vt:lpstr>Verdana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Нефтулаева Мария Игоревна</cp:lastModifiedBy>
  <cp:revision>16</cp:revision>
  <dcterms:modified xsi:type="dcterms:W3CDTF">2023-09-14T12:13:26Z</dcterms:modified>
</cp:coreProperties>
</file>