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60" r:id="rId3"/>
    <p:sldId id="273" r:id="rId4"/>
    <p:sldId id="277" r:id="rId5"/>
    <p:sldId id="261" r:id="rId6"/>
    <p:sldId id="275" r:id="rId7"/>
    <p:sldId id="263" r:id="rId8"/>
    <p:sldId id="264" r:id="rId9"/>
    <p:sldId id="265" r:id="rId10"/>
    <p:sldId id="266" r:id="rId11"/>
    <p:sldId id="267" r:id="rId12"/>
    <p:sldId id="269" r:id="rId13"/>
    <p:sldId id="268" r:id="rId14"/>
    <p:sldId id="276" r:id="rId15"/>
    <p:sldId id="270" r:id="rId16"/>
    <p:sldId id="271" r:id="rId17"/>
    <p:sldId id="272" r:id="rId18"/>
    <p:sldId id="274"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CC99"/>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439" autoAdjust="0"/>
  </p:normalViewPr>
  <p:slideViewPr>
    <p:cSldViewPr snapToGrid="0">
      <p:cViewPr varScale="1">
        <p:scale>
          <a:sx n="114" d="100"/>
          <a:sy n="114" d="100"/>
        </p:scale>
        <p:origin x="10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426CC-5118-4D2E-BF46-F9F362CFE87D}" type="datetimeFigureOut">
              <a:rPr lang="en-US" smtClean="0"/>
              <a:t>7/30/2020</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F1B97-B1A4-4CE3-9062-DDA957AA1226}" type="slidenum">
              <a:rPr lang="en-US" smtClean="0"/>
              <a:t>‹N›</a:t>
            </a:fld>
            <a:endParaRPr lang="en-US"/>
          </a:p>
        </p:txBody>
      </p:sp>
    </p:spTree>
    <p:extLst>
      <p:ext uri="{BB962C8B-B14F-4D97-AF65-F5344CB8AC3E}">
        <p14:creationId xmlns:p14="http://schemas.microsoft.com/office/powerpoint/2010/main" val="131420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79F1B97-B1A4-4CE3-9062-DDA957AA1226}" type="slidenum">
              <a:rPr lang="en-US" smtClean="0"/>
              <a:t>7</a:t>
            </a:fld>
            <a:endParaRPr lang="en-US"/>
          </a:p>
        </p:txBody>
      </p:sp>
    </p:spTree>
    <p:extLst>
      <p:ext uri="{BB962C8B-B14F-4D97-AF65-F5344CB8AC3E}">
        <p14:creationId xmlns:p14="http://schemas.microsoft.com/office/powerpoint/2010/main" val="3906712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79F1B97-B1A4-4CE3-9062-DDA957AA1226}" type="slidenum">
              <a:rPr lang="en-US" smtClean="0"/>
              <a:t>9</a:t>
            </a:fld>
            <a:endParaRPr lang="en-US"/>
          </a:p>
        </p:txBody>
      </p:sp>
    </p:spTree>
    <p:extLst>
      <p:ext uri="{BB962C8B-B14F-4D97-AF65-F5344CB8AC3E}">
        <p14:creationId xmlns:p14="http://schemas.microsoft.com/office/powerpoint/2010/main" val="315959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79F1B97-B1A4-4CE3-9062-DDA957AA1226}" type="slidenum">
              <a:rPr lang="en-US" smtClean="0"/>
              <a:t>12</a:t>
            </a:fld>
            <a:endParaRPr lang="en-US"/>
          </a:p>
        </p:txBody>
      </p:sp>
    </p:spTree>
    <p:extLst>
      <p:ext uri="{BB962C8B-B14F-4D97-AF65-F5344CB8AC3E}">
        <p14:creationId xmlns:p14="http://schemas.microsoft.com/office/powerpoint/2010/main" val="256796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79F1B97-B1A4-4CE3-9062-DDA957AA1226}" type="slidenum">
              <a:rPr lang="en-US" smtClean="0"/>
              <a:t>15</a:t>
            </a:fld>
            <a:endParaRPr lang="en-US"/>
          </a:p>
        </p:txBody>
      </p:sp>
    </p:spTree>
    <p:extLst>
      <p:ext uri="{BB962C8B-B14F-4D97-AF65-F5344CB8AC3E}">
        <p14:creationId xmlns:p14="http://schemas.microsoft.com/office/powerpoint/2010/main" val="351733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82EA82-BF2B-41AE-8050-4DC11F4931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FA1D4E45-C3BF-4343-8B4F-F6293495A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B84236D0-FD8E-4DCC-9050-E043E6A1FDFB}"/>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5" name="Segnaposto piè di pagina 4">
            <a:extLst>
              <a:ext uri="{FF2B5EF4-FFF2-40B4-BE49-F238E27FC236}">
                <a16:creationId xmlns:a16="http://schemas.microsoft.com/office/drawing/2014/main" id="{20035C5C-96F2-4D86-8D8E-140942D360E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BD27E3A4-577A-4C5F-93C3-200B95AF5419}"/>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149644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325040-792D-41DA-B3B6-73DF97BE6C9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1AC67F7-3ACA-4EBB-AA58-1AF972981AC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F7A20C1-5989-41F3-9F74-DD29BDDCE2EC}"/>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5" name="Segnaposto piè di pagina 4">
            <a:extLst>
              <a:ext uri="{FF2B5EF4-FFF2-40B4-BE49-F238E27FC236}">
                <a16:creationId xmlns:a16="http://schemas.microsoft.com/office/drawing/2014/main" id="{1A4FDA34-C77D-4F00-BE7A-03CD5F9FEBF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AEAABCD-A59E-46A0-9419-F750A02BE8D0}"/>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257273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8543EE3-8679-453B-B2FF-0AAAF4AF1D7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584EF057-C369-4FB2-B189-B0916F0D7AB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A9760A41-32F6-46B3-AA71-FAD8DB0A2B22}"/>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5" name="Segnaposto piè di pagina 4">
            <a:extLst>
              <a:ext uri="{FF2B5EF4-FFF2-40B4-BE49-F238E27FC236}">
                <a16:creationId xmlns:a16="http://schemas.microsoft.com/office/drawing/2014/main" id="{5A365E9D-13C1-4FC9-89BB-FFC3E4C1C65C}"/>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BD283188-C9B3-490F-B708-8430B91147DF}"/>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419947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7355A5-FB7A-475E-9C99-7102B9E7FE1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3437F60-AF27-4B21-85DC-330DF62CC33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9F117C65-7047-4478-9374-EBD5B6E342B2}"/>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5" name="Segnaposto piè di pagina 4">
            <a:extLst>
              <a:ext uri="{FF2B5EF4-FFF2-40B4-BE49-F238E27FC236}">
                <a16:creationId xmlns:a16="http://schemas.microsoft.com/office/drawing/2014/main" id="{679B842F-444B-40A6-AC13-298A77E524B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1E7448A-483B-42CD-9616-D6FD513FDC89}"/>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119234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E40A34-EA94-43F7-8072-139790FE35B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7F675FEA-9828-4028-B3E3-8D013CD59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8D1F381-70EA-43E7-A810-E814B8A0B746}"/>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5" name="Segnaposto piè di pagina 4">
            <a:extLst>
              <a:ext uri="{FF2B5EF4-FFF2-40B4-BE49-F238E27FC236}">
                <a16:creationId xmlns:a16="http://schemas.microsoft.com/office/drawing/2014/main" id="{DC8E40F5-FB5E-44CF-B75C-F64C686B259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1857485-43E5-4E28-B3DD-52E65B975E67}"/>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394272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A38EA7-35E8-4F24-AEC9-441EBDB426D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B20E2F3-3007-4743-B4EF-72C810368C9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79F2417F-BB36-4CEC-BF88-332B05304E5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2F023739-77BB-4431-9A9A-540B3C2F0555}"/>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6" name="Segnaposto piè di pagina 5">
            <a:extLst>
              <a:ext uri="{FF2B5EF4-FFF2-40B4-BE49-F238E27FC236}">
                <a16:creationId xmlns:a16="http://schemas.microsoft.com/office/drawing/2014/main" id="{6E30FD6D-AB44-4DA2-B6C3-29D409345391}"/>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86902D9-59AB-42D3-A127-03C9DC2764F0}"/>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31045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F8C720-E2ED-4733-9233-B9579122D82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72303EA-883E-4866-97FB-C92EECBA60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94CFB26-9F5C-43F5-B671-E1907A2FB93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4B9FC2D6-E1F2-4626-ACE4-BB7591BEA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4298A1C-B8F5-44A6-B6A3-0BC6A9F08E3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E61D77A9-6361-4F8B-B4C8-A96270086159}"/>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8" name="Segnaposto piè di pagina 7">
            <a:extLst>
              <a:ext uri="{FF2B5EF4-FFF2-40B4-BE49-F238E27FC236}">
                <a16:creationId xmlns:a16="http://schemas.microsoft.com/office/drawing/2014/main" id="{325BD931-4D7B-4642-AE7F-3BCC924C4710}"/>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EF4C0D72-F4AA-4449-A805-76F4AFCA8379}"/>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220088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181DDD-472A-4617-97CE-A44166D3E65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975277C4-C9DD-41C9-8C06-0B4C77EC4F2C}"/>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4" name="Segnaposto piè di pagina 3">
            <a:extLst>
              <a:ext uri="{FF2B5EF4-FFF2-40B4-BE49-F238E27FC236}">
                <a16:creationId xmlns:a16="http://schemas.microsoft.com/office/drawing/2014/main" id="{547A7D95-7D5E-4FEE-A398-124290F73BF9}"/>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3AC55BDB-E244-4E8E-9F45-CD495F9464C3}"/>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58357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08A6269-A744-47EE-A6E2-4BC8DFF31673}"/>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3" name="Segnaposto piè di pagina 2">
            <a:extLst>
              <a:ext uri="{FF2B5EF4-FFF2-40B4-BE49-F238E27FC236}">
                <a16:creationId xmlns:a16="http://schemas.microsoft.com/office/drawing/2014/main" id="{209E0255-C858-4BD2-8A48-53E3F702DAB0}"/>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C0FA978D-552F-4864-9BA8-7D254FAD0FE4}"/>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30970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3835BD-9B37-414B-8217-6B278115588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5AFBB604-9F39-43CD-BB30-32FEB9E26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42995FB5-4D19-4ADF-B8BA-A4B0C335D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C5A326-FD61-4942-9656-DD7EED34B861}"/>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6" name="Segnaposto piè di pagina 5">
            <a:extLst>
              <a:ext uri="{FF2B5EF4-FFF2-40B4-BE49-F238E27FC236}">
                <a16:creationId xmlns:a16="http://schemas.microsoft.com/office/drawing/2014/main" id="{D7535D58-DF2B-4F18-9DE5-EE8D363AFE3D}"/>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49DCEFEB-E3DD-452D-B570-13C220C2FD7B}"/>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279609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7D15F4-2113-4B42-886C-11482C2DACB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79D2D8DB-1A6B-4ED8-80D6-A9FEB4EFC4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1BC48731-9082-46BC-A981-FCD33066B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69E153E-5AB5-4806-B39D-F9878D106DE9}"/>
              </a:ext>
            </a:extLst>
          </p:cNvPr>
          <p:cNvSpPr>
            <a:spLocks noGrp="1"/>
          </p:cNvSpPr>
          <p:nvPr>
            <p:ph type="dt" sz="half" idx="10"/>
          </p:nvPr>
        </p:nvSpPr>
        <p:spPr/>
        <p:txBody>
          <a:bodyPr/>
          <a:lstStyle/>
          <a:p>
            <a:fld id="{524D26F1-A183-4E91-A6A0-4C08CC116D6F}" type="datetimeFigureOut">
              <a:rPr lang="en-US" smtClean="0"/>
              <a:t>7/30/2020</a:t>
            </a:fld>
            <a:endParaRPr lang="en-US"/>
          </a:p>
        </p:txBody>
      </p:sp>
      <p:sp>
        <p:nvSpPr>
          <p:cNvPr id="6" name="Segnaposto piè di pagina 5">
            <a:extLst>
              <a:ext uri="{FF2B5EF4-FFF2-40B4-BE49-F238E27FC236}">
                <a16:creationId xmlns:a16="http://schemas.microsoft.com/office/drawing/2014/main" id="{0592EACE-CA3B-4772-8062-FF88ABEE4024}"/>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A5EBFDF-28EE-4624-A1E0-212A849E84F4}"/>
              </a:ext>
            </a:extLst>
          </p:cNvPr>
          <p:cNvSpPr>
            <a:spLocks noGrp="1"/>
          </p:cNvSpPr>
          <p:nvPr>
            <p:ph type="sldNum" sz="quarter" idx="12"/>
          </p:nvPr>
        </p:nvSpPr>
        <p:spPr/>
        <p:txBody>
          <a:bodyPr/>
          <a:lstStyle/>
          <a:p>
            <a:fld id="{831F8461-5C5C-448B-828E-FCC1050D26BC}" type="slidenum">
              <a:rPr lang="en-US" smtClean="0"/>
              <a:t>‹N›</a:t>
            </a:fld>
            <a:endParaRPr lang="en-US"/>
          </a:p>
        </p:txBody>
      </p:sp>
    </p:spTree>
    <p:extLst>
      <p:ext uri="{BB962C8B-B14F-4D97-AF65-F5344CB8AC3E}">
        <p14:creationId xmlns:p14="http://schemas.microsoft.com/office/powerpoint/2010/main" val="44173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E17B75E-693F-4FC0-A352-3894DA46A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94C92745-765D-4048-9360-E6BB834EB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91652BEC-1705-4555-A94F-430BA1CEC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D26F1-A183-4E91-A6A0-4C08CC116D6F}" type="datetimeFigureOut">
              <a:rPr lang="en-US" smtClean="0"/>
              <a:t>7/30/2020</a:t>
            </a:fld>
            <a:endParaRPr lang="en-US"/>
          </a:p>
        </p:txBody>
      </p:sp>
      <p:sp>
        <p:nvSpPr>
          <p:cNvPr id="5" name="Segnaposto piè di pagina 4">
            <a:extLst>
              <a:ext uri="{FF2B5EF4-FFF2-40B4-BE49-F238E27FC236}">
                <a16:creationId xmlns:a16="http://schemas.microsoft.com/office/drawing/2014/main" id="{904F3D0C-8EDB-4EC6-8165-D0162EFAB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ECA447D9-C6DD-4964-9088-7828FC359A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F8461-5C5C-448B-828E-FCC1050D26BC}" type="slidenum">
              <a:rPr lang="en-US" smtClean="0"/>
              <a:t>‹N›</a:t>
            </a:fld>
            <a:endParaRPr lang="en-US"/>
          </a:p>
        </p:txBody>
      </p:sp>
    </p:spTree>
    <p:extLst>
      <p:ext uri="{BB962C8B-B14F-4D97-AF65-F5344CB8AC3E}">
        <p14:creationId xmlns:p14="http://schemas.microsoft.com/office/powerpoint/2010/main" val="2100913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12.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elettronico&#10;&#10;Descrizione generata automaticamente">
            <a:extLst>
              <a:ext uri="{FF2B5EF4-FFF2-40B4-BE49-F238E27FC236}">
                <a16:creationId xmlns:a16="http://schemas.microsoft.com/office/drawing/2014/main" id="{2463FE0A-74A0-468C-801A-0C6B993FAD4F}"/>
              </a:ext>
            </a:extLst>
          </p:cNvPr>
          <p:cNvPicPr>
            <a:picLocks noChangeAspect="1"/>
          </p:cNvPicPr>
          <p:nvPr/>
        </p:nvPicPr>
        <p:blipFill rotWithShape="1">
          <a:blip r:embed="rId2">
            <a:extLst>
              <a:ext uri="{28A0092B-C50C-407E-A947-70E740481C1C}">
                <a14:useLocalDpi xmlns:a14="http://schemas.microsoft.com/office/drawing/2010/main" val="0"/>
              </a:ext>
            </a:extLst>
          </a:blip>
          <a:srcRect t="29386" b="9528"/>
          <a:stretch/>
        </p:blipFill>
        <p:spPr>
          <a:xfrm>
            <a:off x="0" y="0"/>
            <a:ext cx="8420100" cy="6858000"/>
          </a:xfrm>
          <a:prstGeom prst="rect">
            <a:avLst/>
          </a:prstGeom>
        </p:spPr>
      </p:pic>
      <p:pic>
        <p:nvPicPr>
          <p:cNvPr id="6" name="Immagine 5" descr="Immagine che contiene elettronico&#10;&#10;Descrizione generata automaticamente">
            <a:extLst>
              <a:ext uri="{FF2B5EF4-FFF2-40B4-BE49-F238E27FC236}">
                <a16:creationId xmlns:a16="http://schemas.microsoft.com/office/drawing/2014/main" id="{2C0181B3-5E05-4571-AE79-D0D6FFB6F5C8}"/>
              </a:ext>
            </a:extLst>
          </p:cNvPr>
          <p:cNvPicPr>
            <a:picLocks noChangeAspect="1"/>
          </p:cNvPicPr>
          <p:nvPr/>
        </p:nvPicPr>
        <p:blipFill rotWithShape="1">
          <a:blip r:embed="rId2">
            <a:extLst>
              <a:ext uri="{28A0092B-C50C-407E-A947-70E740481C1C}">
                <a14:useLocalDpi xmlns:a14="http://schemas.microsoft.com/office/drawing/2010/main" val="0"/>
              </a:ext>
            </a:extLst>
          </a:blip>
          <a:srcRect l="76169" t="29386" b="9528"/>
          <a:stretch/>
        </p:blipFill>
        <p:spPr>
          <a:xfrm flipH="1">
            <a:off x="8420100" y="0"/>
            <a:ext cx="3771900" cy="6858000"/>
          </a:xfrm>
          <a:prstGeom prst="rect">
            <a:avLst/>
          </a:prstGeom>
        </p:spPr>
      </p:pic>
      <p:pic>
        <p:nvPicPr>
          <p:cNvPr id="8" name="Immagine 7">
            <a:extLst>
              <a:ext uri="{FF2B5EF4-FFF2-40B4-BE49-F238E27FC236}">
                <a16:creationId xmlns:a16="http://schemas.microsoft.com/office/drawing/2014/main" id="{E28F8937-B263-49D6-ACDF-1477C6520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643" y="2039553"/>
            <a:ext cx="3496657" cy="991616"/>
          </a:xfrm>
          <a:prstGeom prst="rect">
            <a:avLst/>
          </a:prstGeom>
        </p:spPr>
      </p:pic>
      <p:sp>
        <p:nvSpPr>
          <p:cNvPr id="9" name="CasellaDiTesto 8">
            <a:extLst>
              <a:ext uri="{FF2B5EF4-FFF2-40B4-BE49-F238E27FC236}">
                <a16:creationId xmlns:a16="http://schemas.microsoft.com/office/drawing/2014/main" id="{C5E9792A-E3CA-4440-AD20-5FE5EC4C75A2}"/>
              </a:ext>
            </a:extLst>
          </p:cNvPr>
          <p:cNvSpPr txBox="1"/>
          <p:nvPr/>
        </p:nvSpPr>
        <p:spPr>
          <a:xfrm>
            <a:off x="7906191" y="3299321"/>
            <a:ext cx="2882520" cy="307777"/>
          </a:xfrm>
          <a:prstGeom prst="rect">
            <a:avLst/>
          </a:prstGeom>
          <a:noFill/>
        </p:spPr>
        <p:txBody>
          <a:bodyPr wrap="none" rtlCol="0">
            <a:spAutoFit/>
          </a:bodyPr>
          <a:lstStyle/>
          <a:p>
            <a:r>
              <a:rPr lang="en-US" sz="1400" b="1" spc="300" dirty="0">
                <a:latin typeface="Muli" panose="00000500000000000000" pitchFamily="2" charset="0"/>
              </a:rPr>
              <a:t>The taste of simplicity</a:t>
            </a:r>
          </a:p>
        </p:txBody>
      </p:sp>
    </p:spTree>
    <p:extLst>
      <p:ext uri="{BB962C8B-B14F-4D97-AF65-F5344CB8AC3E}">
        <p14:creationId xmlns:p14="http://schemas.microsoft.com/office/powerpoint/2010/main" val="178966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2C002DE-1648-417E-8486-90FAFABFF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5" name="Rettangolo 4">
            <a:extLst>
              <a:ext uri="{FF2B5EF4-FFF2-40B4-BE49-F238E27FC236}">
                <a16:creationId xmlns:a16="http://schemas.microsoft.com/office/drawing/2014/main" id="{3725F5F4-2B90-4A94-BAAD-8D800A5D9C61}"/>
              </a:ext>
            </a:extLst>
          </p:cNvPr>
          <p:cNvSpPr/>
          <p:nvPr/>
        </p:nvSpPr>
        <p:spPr>
          <a:xfrm>
            <a:off x="691116" y="2393929"/>
            <a:ext cx="5404884" cy="1911934"/>
          </a:xfrm>
          <a:prstGeom prst="rect">
            <a:avLst/>
          </a:prstGeom>
        </p:spPr>
        <p:txBody>
          <a:bodyPr wrap="square">
            <a:spAutoFit/>
          </a:bodyPr>
          <a:lstStyle/>
          <a:p>
            <a:pPr algn="just">
              <a:lnSpc>
                <a:spcPct val="150000"/>
              </a:lnSpc>
            </a:pPr>
            <a:r>
              <a:rPr lang="en-US" sz="1000" b="1" dirty="0">
                <a:latin typeface="Muli" panose="00000500000000000000" pitchFamily="2" charset="0"/>
              </a:rPr>
              <a:t>DETAILS</a:t>
            </a:r>
          </a:p>
          <a:p>
            <a:pPr algn="just">
              <a:lnSpc>
                <a:spcPct val="150000"/>
              </a:lnSpc>
            </a:pPr>
            <a:endParaRPr lang="en-US" sz="1000" dirty="0">
              <a:effectLst/>
              <a:latin typeface="Muli" panose="00000500000000000000" pitchFamily="2" charset="0"/>
            </a:endParaRPr>
          </a:p>
          <a:p>
            <a:pPr algn="just">
              <a:lnSpc>
                <a:spcPct val="150000"/>
              </a:lnSpc>
            </a:pPr>
            <a:r>
              <a:rPr lang="en-US" sz="1000" dirty="0">
                <a:latin typeface="Muli" panose="00000500000000000000" pitchFamily="2" charset="0"/>
              </a:rPr>
              <a:t>Lumina is available in the three iconic premium finishes: </a:t>
            </a:r>
            <a:r>
              <a:rPr lang="en-US" sz="1000" b="1" dirty="0">
                <a:latin typeface="Muli" panose="00000500000000000000" pitchFamily="2" charset="0"/>
              </a:rPr>
              <a:t>walnut</a:t>
            </a:r>
            <a:r>
              <a:rPr lang="en-US" sz="1000" dirty="0">
                <a:latin typeface="Muli" panose="00000500000000000000" pitchFamily="2" charset="0"/>
              </a:rPr>
              <a:t> with maple inlays and </a:t>
            </a:r>
            <a:r>
              <a:rPr lang="en-US" sz="1000" b="1" dirty="0" err="1">
                <a:latin typeface="Muli" panose="00000500000000000000" pitchFamily="2" charset="0"/>
              </a:rPr>
              <a:t>wengè</a:t>
            </a:r>
            <a:r>
              <a:rPr lang="en-US" sz="1000" dirty="0">
                <a:latin typeface="Muli" panose="00000500000000000000" pitchFamily="2" charset="0"/>
              </a:rPr>
              <a:t> with maple inlays, both in matte finish. A third option in </a:t>
            </a:r>
            <a:r>
              <a:rPr lang="en-US" sz="1000" b="1" dirty="0">
                <a:latin typeface="Muli" panose="00000500000000000000" pitchFamily="2" charset="0"/>
              </a:rPr>
              <a:t>piano black </a:t>
            </a:r>
            <a:r>
              <a:rPr lang="en-US" sz="1000" dirty="0">
                <a:latin typeface="Muli" panose="00000500000000000000" pitchFamily="2" charset="0"/>
              </a:rPr>
              <a:t>in also available, to fit in any kind of environment. </a:t>
            </a:r>
          </a:p>
          <a:p>
            <a:pPr algn="just">
              <a:lnSpc>
                <a:spcPct val="150000"/>
              </a:lnSpc>
            </a:pPr>
            <a:endParaRPr lang="en-US" sz="1000" dirty="0">
              <a:effectLst/>
              <a:latin typeface="Muli" panose="00000500000000000000" pitchFamily="2" charset="0"/>
            </a:endParaRPr>
          </a:p>
          <a:p>
            <a:pPr algn="just">
              <a:lnSpc>
                <a:spcPct val="150000"/>
              </a:lnSpc>
              <a:spcAft>
                <a:spcPts val="0"/>
              </a:spcAft>
            </a:pPr>
            <a:r>
              <a:rPr lang="en-US" sz="1000" dirty="0">
                <a:latin typeface="Muli" panose="00000500000000000000" pitchFamily="2" charset="0"/>
              </a:rPr>
              <a:t>The chrome rings around the drivers highlight shapes and proportions and give brightness to the front baffle while outlining “The voice of Sonus faber”.</a:t>
            </a:r>
            <a:endParaRPr lang="it-IT" sz="1000" dirty="0">
              <a:effectLst/>
              <a:latin typeface="Muli" panose="00000500000000000000" pitchFamily="2" charset="0"/>
            </a:endParaRPr>
          </a:p>
        </p:txBody>
      </p:sp>
      <p:pic>
        <p:nvPicPr>
          <p:cNvPr id="6" name="Immagine 5" descr="Immagine che contiene elettronico, stereo&#10;&#10;Descrizione generata automaticamente">
            <a:extLst>
              <a:ext uri="{FF2B5EF4-FFF2-40B4-BE49-F238E27FC236}">
                <a16:creationId xmlns:a16="http://schemas.microsoft.com/office/drawing/2014/main" id="{EF201B96-B875-4D8C-9B68-A6BCD0C540FF}"/>
              </a:ext>
            </a:extLst>
          </p:cNvPr>
          <p:cNvPicPr>
            <a:picLocks noChangeAspect="1"/>
          </p:cNvPicPr>
          <p:nvPr/>
        </p:nvPicPr>
        <p:blipFill rotWithShape="1">
          <a:blip r:embed="rId3">
            <a:extLst>
              <a:ext uri="{28A0092B-C50C-407E-A947-70E740481C1C}">
                <a14:useLocalDpi xmlns:a14="http://schemas.microsoft.com/office/drawing/2010/main" val="0"/>
              </a:ext>
            </a:extLst>
          </a:blip>
          <a:srcRect t="17500"/>
          <a:stretch/>
        </p:blipFill>
        <p:spPr>
          <a:xfrm>
            <a:off x="6265718" y="251915"/>
            <a:ext cx="5697682" cy="6267450"/>
          </a:xfrm>
          <a:prstGeom prst="rect">
            <a:avLst/>
          </a:prstGeom>
        </p:spPr>
      </p:pic>
    </p:spTree>
    <p:extLst>
      <p:ext uri="{BB962C8B-B14F-4D97-AF65-F5344CB8AC3E}">
        <p14:creationId xmlns:p14="http://schemas.microsoft.com/office/powerpoint/2010/main" val="68060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elettronico, fotografia, sedendo, diverso&#10;&#10;Descrizione generata automaticamente">
            <a:extLst>
              <a:ext uri="{FF2B5EF4-FFF2-40B4-BE49-F238E27FC236}">
                <a16:creationId xmlns:a16="http://schemas.microsoft.com/office/drawing/2014/main" id="{2A6B3CE7-2110-4A8A-9F1E-F3915DB1E89E}"/>
              </a:ext>
            </a:extLst>
          </p:cNvPr>
          <p:cNvPicPr>
            <a:picLocks noChangeAspect="1"/>
          </p:cNvPicPr>
          <p:nvPr/>
        </p:nvPicPr>
        <p:blipFill rotWithShape="1">
          <a:blip r:embed="rId2">
            <a:extLst>
              <a:ext uri="{28A0092B-C50C-407E-A947-70E740481C1C}">
                <a14:useLocalDpi xmlns:a14="http://schemas.microsoft.com/office/drawing/2010/main" val="0"/>
              </a:ext>
            </a:extLst>
          </a:blip>
          <a:srcRect t="8836"/>
          <a:stretch/>
        </p:blipFill>
        <p:spPr>
          <a:xfrm>
            <a:off x="-27618" y="0"/>
            <a:ext cx="5363459" cy="6519365"/>
          </a:xfrm>
          <a:prstGeom prst="rect">
            <a:avLst/>
          </a:prstGeom>
        </p:spPr>
      </p:pic>
      <p:pic>
        <p:nvPicPr>
          <p:cNvPr id="4" name="Immagine 3">
            <a:extLst>
              <a:ext uri="{FF2B5EF4-FFF2-40B4-BE49-F238E27FC236}">
                <a16:creationId xmlns:a16="http://schemas.microsoft.com/office/drawing/2014/main" id="{192123E5-1509-4DF7-915D-B726DD3A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5" name="Rettangolo 4">
            <a:extLst>
              <a:ext uri="{FF2B5EF4-FFF2-40B4-BE49-F238E27FC236}">
                <a16:creationId xmlns:a16="http://schemas.microsoft.com/office/drawing/2014/main" id="{0321A721-A40B-4687-B20F-FE4B8D7E0EF0}"/>
              </a:ext>
            </a:extLst>
          </p:cNvPr>
          <p:cNvSpPr/>
          <p:nvPr/>
        </p:nvSpPr>
        <p:spPr>
          <a:xfrm>
            <a:off x="6529996" y="4134537"/>
            <a:ext cx="4938988" cy="757772"/>
          </a:xfrm>
          <a:prstGeom prst="rect">
            <a:avLst/>
          </a:prstGeom>
        </p:spPr>
        <p:txBody>
          <a:bodyPr wrap="square">
            <a:spAutoFit/>
          </a:bodyPr>
          <a:lstStyle/>
          <a:p>
            <a:pPr lvl="0" algn="just">
              <a:lnSpc>
                <a:spcPct val="150000"/>
              </a:lnSpc>
              <a:spcAft>
                <a:spcPts val="0"/>
              </a:spcAft>
            </a:pPr>
            <a:r>
              <a:rPr lang="en-US" sz="1000" dirty="0">
                <a:latin typeface="Muli" panose="00000500000000000000" pitchFamily="2" charset="0"/>
                <a:ea typeface="Calibri" panose="020F0502020204030204" pitchFamily="34" charset="0"/>
                <a:cs typeface="Times New Roman" panose="02020603050405020304" pitchFamily="18" charset="0"/>
              </a:rPr>
              <a:t>The 5’’ woofers were designed from the scratch for this purpose and feature paper pulp cone as well, for a perfect sonic coherence with the rest for the drivers.</a:t>
            </a:r>
            <a:endParaRPr lang="it-IT" sz="1000" dirty="0">
              <a:effectLst/>
              <a:latin typeface="Muli" panose="00000500000000000000" pitchFamily="2" charset="0"/>
              <a:ea typeface="Calibri" panose="020F0502020204030204" pitchFamily="34" charset="0"/>
              <a:cs typeface="Times New Roman" panose="02020603050405020304" pitchFamily="18" charset="0"/>
            </a:endParaRPr>
          </a:p>
        </p:txBody>
      </p:sp>
      <p:pic>
        <p:nvPicPr>
          <p:cNvPr id="7" name="Elemento grafico 6" descr="Lente di ingrandimento">
            <a:extLst>
              <a:ext uri="{FF2B5EF4-FFF2-40B4-BE49-F238E27FC236}">
                <a16:creationId xmlns:a16="http://schemas.microsoft.com/office/drawing/2014/main" id="{0413B161-D699-4735-8434-75E2EB286B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90261" y="5270353"/>
            <a:ext cx="394963" cy="394963"/>
          </a:xfrm>
          <a:prstGeom prst="rect">
            <a:avLst/>
          </a:prstGeom>
        </p:spPr>
      </p:pic>
      <p:sp>
        <p:nvSpPr>
          <p:cNvPr id="8" name="Rettangolo 7">
            <a:extLst>
              <a:ext uri="{FF2B5EF4-FFF2-40B4-BE49-F238E27FC236}">
                <a16:creationId xmlns:a16="http://schemas.microsoft.com/office/drawing/2014/main" id="{05C0EB92-648F-4B99-8B57-3544AC7BDAD1}"/>
              </a:ext>
            </a:extLst>
          </p:cNvPr>
          <p:cNvSpPr/>
          <p:nvPr/>
        </p:nvSpPr>
        <p:spPr>
          <a:xfrm>
            <a:off x="6529996" y="1849938"/>
            <a:ext cx="4938988" cy="526939"/>
          </a:xfrm>
          <a:prstGeom prst="rect">
            <a:avLst/>
          </a:prstGeom>
        </p:spPr>
        <p:txBody>
          <a:bodyPr wrap="square">
            <a:spAutoFit/>
          </a:bodyPr>
          <a:lstStyle/>
          <a:p>
            <a:pPr lvl="0" algn="just">
              <a:lnSpc>
                <a:spcPct val="150000"/>
              </a:lnSpc>
              <a:spcAft>
                <a:spcPts val="0"/>
              </a:spcAft>
            </a:pPr>
            <a:r>
              <a:rPr lang="en-US" sz="1000" dirty="0">
                <a:latin typeface="Muli" panose="00000500000000000000" pitchFamily="2" charset="0"/>
                <a:ea typeface="Calibri" panose="020F0502020204030204" pitchFamily="34" charset="0"/>
                <a:cs typeface="Times New Roman" panose="02020603050405020304" pitchFamily="18" charset="0"/>
              </a:rPr>
              <a:t>The iconic D.A.D. (Damped Apex </a:t>
            </a:r>
            <a:r>
              <a:rPr lang="en-US" sz="1000" dirty="0" err="1">
                <a:latin typeface="Muli" panose="00000500000000000000" pitchFamily="2" charset="0"/>
                <a:ea typeface="Calibri" panose="020F0502020204030204" pitchFamily="34" charset="0"/>
                <a:cs typeface="Times New Roman" panose="02020603050405020304" pitchFamily="18" charset="0"/>
              </a:rPr>
              <a:t>Dome</a:t>
            </a:r>
            <a:r>
              <a:rPr lang="en-US" sz="1000" baseline="30000" dirty="0" err="1">
                <a:latin typeface="Muli" panose="00000500000000000000" pitchFamily="2" charset="0"/>
                <a:ea typeface="Calibri" panose="020F0502020204030204" pitchFamily="34" charset="0"/>
                <a:cs typeface="Times New Roman" panose="02020603050405020304" pitchFamily="18" charset="0"/>
              </a:rPr>
              <a:t>TM</a:t>
            </a:r>
            <a:r>
              <a:rPr lang="en-US" sz="1000" dirty="0">
                <a:latin typeface="Muli" panose="00000500000000000000" pitchFamily="2" charset="0"/>
                <a:ea typeface="Calibri" panose="020F0502020204030204" pitchFamily="34" charset="0"/>
                <a:cs typeface="Times New Roman" panose="02020603050405020304" pitchFamily="18" charset="0"/>
              </a:rPr>
              <a:t>) tweeter, the same used in the </a:t>
            </a:r>
            <a:r>
              <a:rPr lang="en-US" sz="1000" dirty="0" err="1">
                <a:latin typeface="Muli" panose="00000500000000000000" pitchFamily="2" charset="0"/>
                <a:ea typeface="Calibri" panose="020F0502020204030204" pitchFamily="34" charset="0"/>
                <a:cs typeface="Times New Roman" panose="02020603050405020304" pitchFamily="18" charset="0"/>
              </a:rPr>
              <a:t>Sonetto</a:t>
            </a:r>
            <a:r>
              <a:rPr lang="en-US" sz="1000" dirty="0">
                <a:latin typeface="Muli" panose="00000500000000000000" pitchFamily="2" charset="0"/>
                <a:ea typeface="Calibri" panose="020F0502020204030204" pitchFamily="34" charset="0"/>
                <a:cs typeface="Times New Roman" panose="02020603050405020304" pitchFamily="18" charset="0"/>
              </a:rPr>
              <a:t> series, featuring a </a:t>
            </a:r>
            <a:r>
              <a:rPr lang="en-US" sz="1000" dirty="0" err="1">
                <a:latin typeface="Muli" panose="00000500000000000000" pitchFamily="2" charset="0"/>
                <a:ea typeface="Calibri" panose="020F0502020204030204" pitchFamily="34" charset="0"/>
                <a:cs typeface="Times New Roman" panose="02020603050405020304" pitchFamily="18" charset="0"/>
              </a:rPr>
              <a:t>Kurtmueller</a:t>
            </a:r>
            <a:r>
              <a:rPr lang="en-US" sz="1000" dirty="0">
                <a:latin typeface="Muli" panose="00000500000000000000" pitchFamily="2" charset="0"/>
                <a:ea typeface="Calibri" panose="020F0502020204030204" pitchFamily="34" charset="0"/>
                <a:cs typeface="Times New Roman" panose="02020603050405020304" pitchFamily="18" charset="0"/>
              </a:rPr>
              <a:t> hand coated soft silk diaphragm of 29mm;</a:t>
            </a:r>
          </a:p>
        </p:txBody>
      </p:sp>
      <p:pic>
        <p:nvPicPr>
          <p:cNvPr id="10" name="Elemento grafico 9" descr="Interrompi">
            <a:extLst>
              <a:ext uri="{FF2B5EF4-FFF2-40B4-BE49-F238E27FC236}">
                <a16:creationId xmlns:a16="http://schemas.microsoft.com/office/drawing/2014/main" id="{92B20F2A-CE53-44DA-938F-37F5DBC5E6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7601" y="1902680"/>
            <a:ext cx="292395" cy="292395"/>
          </a:xfrm>
          <a:prstGeom prst="rect">
            <a:avLst/>
          </a:prstGeom>
        </p:spPr>
      </p:pic>
      <p:pic>
        <p:nvPicPr>
          <p:cNvPr id="11" name="Elemento grafico 10" descr="Interrompi">
            <a:extLst>
              <a:ext uri="{FF2B5EF4-FFF2-40B4-BE49-F238E27FC236}">
                <a16:creationId xmlns:a16="http://schemas.microsoft.com/office/drawing/2014/main" id="{96C448ED-18A6-40D6-B579-F13E9DEB09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7601" y="2589256"/>
            <a:ext cx="292395" cy="292395"/>
          </a:xfrm>
          <a:prstGeom prst="rect">
            <a:avLst/>
          </a:prstGeom>
        </p:spPr>
      </p:pic>
      <p:sp>
        <p:nvSpPr>
          <p:cNvPr id="12" name="Rettangolo 11">
            <a:extLst>
              <a:ext uri="{FF2B5EF4-FFF2-40B4-BE49-F238E27FC236}">
                <a16:creationId xmlns:a16="http://schemas.microsoft.com/office/drawing/2014/main" id="{3FA427C4-A7C9-45CA-A7FD-69D662BCB70E}"/>
              </a:ext>
            </a:extLst>
          </p:cNvPr>
          <p:cNvSpPr/>
          <p:nvPr/>
        </p:nvSpPr>
        <p:spPr>
          <a:xfrm>
            <a:off x="6529996" y="2532980"/>
            <a:ext cx="4938988" cy="757772"/>
          </a:xfrm>
          <a:prstGeom prst="rect">
            <a:avLst/>
          </a:prstGeom>
        </p:spPr>
        <p:txBody>
          <a:bodyPr wrap="square">
            <a:spAutoFit/>
          </a:bodyPr>
          <a:lstStyle/>
          <a:p>
            <a:pPr algn="just">
              <a:lnSpc>
                <a:spcPct val="150000"/>
              </a:lnSpc>
            </a:pPr>
            <a:r>
              <a:rPr lang="en-US" sz="1000" dirty="0">
                <a:latin typeface="Muli" panose="00000500000000000000" pitchFamily="2" charset="0"/>
                <a:cs typeface="Times New Roman" panose="02020603050405020304" pitchFamily="18" charset="0"/>
              </a:rPr>
              <a:t>The brand-new 4’’ </a:t>
            </a:r>
            <a:r>
              <a:rPr lang="en-US" sz="1000" dirty="0" err="1">
                <a:latin typeface="Muli" panose="00000500000000000000" pitchFamily="2" charset="0"/>
                <a:cs typeface="Times New Roman" panose="02020603050405020304" pitchFamily="18" charset="0"/>
              </a:rPr>
              <a:t>midwoofer</a:t>
            </a:r>
            <a:r>
              <a:rPr lang="en-US" sz="1000" dirty="0">
                <a:latin typeface="Muli" panose="00000500000000000000" pitchFamily="2" charset="0"/>
                <a:cs typeface="Times New Roman" panose="02020603050405020304" pitchFamily="18" charset="0"/>
              </a:rPr>
              <a:t>, freshly developed for this collection, is equipped with the custom-made basket and the diaphragm based on cellulose pulp blended with other natural fibers;</a:t>
            </a:r>
            <a:endParaRPr lang="it-IT" sz="1000" dirty="0">
              <a:latin typeface="Muli" panose="00000500000000000000" pitchFamily="2" charset="0"/>
              <a:cs typeface="Times New Roman" panose="02020603050405020304" pitchFamily="18" charset="0"/>
            </a:endParaRPr>
          </a:p>
        </p:txBody>
      </p:sp>
      <p:pic>
        <p:nvPicPr>
          <p:cNvPr id="13" name="Elemento grafico 12" descr="Lente di ingrandimento">
            <a:extLst>
              <a:ext uri="{FF2B5EF4-FFF2-40B4-BE49-F238E27FC236}">
                <a16:creationId xmlns:a16="http://schemas.microsoft.com/office/drawing/2014/main" id="{DA8C2961-B00A-441C-B9D3-45755E3A79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8113" y="3214007"/>
            <a:ext cx="394963" cy="394963"/>
          </a:xfrm>
          <a:prstGeom prst="rect">
            <a:avLst/>
          </a:prstGeom>
        </p:spPr>
      </p:pic>
      <p:sp>
        <p:nvSpPr>
          <p:cNvPr id="14" name="Rettangolo 13">
            <a:extLst>
              <a:ext uri="{FF2B5EF4-FFF2-40B4-BE49-F238E27FC236}">
                <a16:creationId xmlns:a16="http://schemas.microsoft.com/office/drawing/2014/main" id="{F3241DBA-967F-4568-A915-D7B6771838F0}"/>
              </a:ext>
            </a:extLst>
          </p:cNvPr>
          <p:cNvSpPr/>
          <p:nvPr/>
        </p:nvSpPr>
        <p:spPr>
          <a:xfrm>
            <a:off x="6529996" y="3418067"/>
            <a:ext cx="4938988" cy="526939"/>
          </a:xfrm>
          <a:prstGeom prst="rect">
            <a:avLst/>
          </a:prstGeom>
        </p:spPr>
        <p:txBody>
          <a:bodyPr wrap="square">
            <a:spAutoFit/>
          </a:bodyPr>
          <a:lstStyle/>
          <a:p>
            <a:pPr algn="just">
              <a:lnSpc>
                <a:spcPct val="150000"/>
              </a:lnSpc>
            </a:pPr>
            <a:r>
              <a:rPr lang="en-US" sz="1000" dirty="0">
                <a:latin typeface="Muli" panose="00000500000000000000" pitchFamily="2" charset="0"/>
                <a:cs typeface="Times New Roman" panose="02020603050405020304" pitchFamily="18" charset="0"/>
              </a:rPr>
              <a:t>The 5” midranges are coming from the bigger sisters </a:t>
            </a:r>
            <a:r>
              <a:rPr lang="en-US" sz="1000" dirty="0" err="1">
                <a:latin typeface="Muli" panose="00000500000000000000" pitchFamily="2" charset="0"/>
                <a:cs typeface="Times New Roman" panose="02020603050405020304" pitchFamily="18" charset="0"/>
              </a:rPr>
              <a:t>Sonetto</a:t>
            </a:r>
            <a:r>
              <a:rPr lang="en-US" sz="1000" dirty="0">
                <a:latin typeface="Muli" panose="00000500000000000000" pitchFamily="2" charset="0"/>
                <a:cs typeface="Times New Roman" panose="02020603050405020304" pitchFamily="18" charset="0"/>
              </a:rPr>
              <a:t>, and still featuring our proprietary natural fiber and paper blend air-dried diaphragm.</a:t>
            </a:r>
            <a:endParaRPr lang="it-IT" sz="1000" dirty="0">
              <a:latin typeface="Muli" panose="00000500000000000000" pitchFamily="2" charset="0"/>
              <a:cs typeface="Times New Roman" panose="02020603050405020304" pitchFamily="18" charset="0"/>
            </a:endParaRPr>
          </a:p>
        </p:txBody>
      </p:sp>
      <p:pic>
        <p:nvPicPr>
          <p:cNvPr id="15" name="Elemento grafico 14" descr="Lente di ingrandimento">
            <a:extLst>
              <a:ext uri="{FF2B5EF4-FFF2-40B4-BE49-F238E27FC236}">
                <a16:creationId xmlns:a16="http://schemas.microsoft.com/office/drawing/2014/main" id="{5BF54A9B-69A2-4504-A96F-8766DC637B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47997" y="1775862"/>
            <a:ext cx="394963" cy="394963"/>
          </a:xfrm>
          <a:prstGeom prst="rect">
            <a:avLst/>
          </a:prstGeom>
        </p:spPr>
      </p:pic>
      <p:pic>
        <p:nvPicPr>
          <p:cNvPr id="16" name="Elemento grafico 15" descr="Interrompi">
            <a:extLst>
              <a:ext uri="{FF2B5EF4-FFF2-40B4-BE49-F238E27FC236}">
                <a16:creationId xmlns:a16="http://schemas.microsoft.com/office/drawing/2014/main" id="{B46577C3-7919-437E-84A8-7B73A1039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25362" y="3514057"/>
            <a:ext cx="292395" cy="292395"/>
          </a:xfrm>
          <a:prstGeom prst="rect">
            <a:avLst/>
          </a:prstGeom>
        </p:spPr>
      </p:pic>
      <p:pic>
        <p:nvPicPr>
          <p:cNvPr id="17" name="Elemento grafico 16" descr="Lente di ingrandimento">
            <a:extLst>
              <a:ext uri="{FF2B5EF4-FFF2-40B4-BE49-F238E27FC236}">
                <a16:creationId xmlns:a16="http://schemas.microsoft.com/office/drawing/2014/main" id="{9B1B812D-A1B6-4D23-9A48-585A7ABA1C6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09721" y="3411489"/>
            <a:ext cx="394963" cy="394963"/>
          </a:xfrm>
          <a:prstGeom prst="rect">
            <a:avLst/>
          </a:prstGeom>
        </p:spPr>
      </p:pic>
      <p:pic>
        <p:nvPicPr>
          <p:cNvPr id="18" name="Elemento grafico 17" descr="Interrompi">
            <a:extLst>
              <a:ext uri="{FF2B5EF4-FFF2-40B4-BE49-F238E27FC236}">
                <a16:creationId xmlns:a16="http://schemas.microsoft.com/office/drawing/2014/main" id="{5C4668E9-CCF0-48CF-A3AB-30E3D0C565A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37601" y="4256072"/>
            <a:ext cx="292395" cy="292395"/>
          </a:xfrm>
          <a:prstGeom prst="rect">
            <a:avLst/>
          </a:prstGeom>
        </p:spPr>
      </p:pic>
      <p:sp>
        <p:nvSpPr>
          <p:cNvPr id="19" name="Rettangolo 18">
            <a:extLst>
              <a:ext uri="{FF2B5EF4-FFF2-40B4-BE49-F238E27FC236}">
                <a16:creationId xmlns:a16="http://schemas.microsoft.com/office/drawing/2014/main" id="{662DE9A7-8E44-4DFB-A45A-393A49F3BFB2}"/>
              </a:ext>
            </a:extLst>
          </p:cNvPr>
          <p:cNvSpPr/>
          <p:nvPr/>
        </p:nvSpPr>
        <p:spPr>
          <a:xfrm>
            <a:off x="6182830" y="1436023"/>
            <a:ext cx="739305" cy="246221"/>
          </a:xfrm>
          <a:prstGeom prst="rect">
            <a:avLst/>
          </a:prstGeom>
        </p:spPr>
        <p:txBody>
          <a:bodyPr wrap="none">
            <a:spAutoFit/>
          </a:bodyPr>
          <a:lstStyle/>
          <a:p>
            <a:r>
              <a:rPr lang="en-US" sz="1000" b="1" dirty="0">
                <a:latin typeface="Muli" panose="00000500000000000000" pitchFamily="2" charset="0"/>
              </a:rPr>
              <a:t>DRIVERS</a:t>
            </a:r>
            <a:endParaRPr lang="en-US" sz="1000" dirty="0"/>
          </a:p>
        </p:txBody>
      </p:sp>
    </p:spTree>
    <p:extLst>
      <p:ext uri="{BB962C8B-B14F-4D97-AF65-F5344CB8AC3E}">
        <p14:creationId xmlns:p14="http://schemas.microsoft.com/office/powerpoint/2010/main" val="286273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avolo, elettronico, interni, sedendo&#10;&#10;Descrizione generata automaticamente">
            <a:extLst>
              <a:ext uri="{FF2B5EF4-FFF2-40B4-BE49-F238E27FC236}">
                <a16:creationId xmlns:a16="http://schemas.microsoft.com/office/drawing/2014/main" id="{144BACE5-AB4A-4817-A4B7-456EEA641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1" y="125818"/>
            <a:ext cx="4954772" cy="6606363"/>
          </a:xfrm>
          <a:prstGeom prst="rect">
            <a:avLst/>
          </a:prstGeom>
        </p:spPr>
      </p:pic>
      <p:pic>
        <p:nvPicPr>
          <p:cNvPr id="5" name="Immagine 4" descr="Immagine che contiene elettronico, interni, computer, sedendo&#10;&#10;Descrizione generata automaticamente">
            <a:extLst>
              <a:ext uri="{FF2B5EF4-FFF2-40B4-BE49-F238E27FC236}">
                <a16:creationId xmlns:a16="http://schemas.microsoft.com/office/drawing/2014/main" id="{1C55D301-C71D-4A4D-AEDA-2B107C5E4FDD}"/>
              </a:ext>
            </a:extLst>
          </p:cNvPr>
          <p:cNvPicPr>
            <a:picLocks noChangeAspect="1"/>
          </p:cNvPicPr>
          <p:nvPr/>
        </p:nvPicPr>
        <p:blipFill rotWithShape="1">
          <a:blip r:embed="rId4">
            <a:extLst>
              <a:ext uri="{28A0092B-C50C-407E-A947-70E740481C1C}">
                <a14:useLocalDpi xmlns:a14="http://schemas.microsoft.com/office/drawing/2010/main" val="0"/>
              </a:ext>
            </a:extLst>
          </a:blip>
          <a:srcRect t="15002" b="9385"/>
          <a:stretch/>
        </p:blipFill>
        <p:spPr>
          <a:xfrm>
            <a:off x="5171854" y="141153"/>
            <a:ext cx="5829300" cy="5876875"/>
          </a:xfrm>
          <a:prstGeom prst="rect">
            <a:avLst/>
          </a:prstGeom>
        </p:spPr>
      </p:pic>
      <p:pic>
        <p:nvPicPr>
          <p:cNvPr id="6" name="Immagine 5">
            <a:extLst>
              <a:ext uri="{FF2B5EF4-FFF2-40B4-BE49-F238E27FC236}">
                <a16:creationId xmlns:a16="http://schemas.microsoft.com/office/drawing/2014/main" id="{10B32947-F342-47DF-84B8-951FC29A4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7" name="Rettangolo 6">
            <a:extLst>
              <a:ext uri="{FF2B5EF4-FFF2-40B4-BE49-F238E27FC236}">
                <a16:creationId xmlns:a16="http://schemas.microsoft.com/office/drawing/2014/main" id="{BFC3D549-A4AB-4B12-91C9-36E875F2E8C6}"/>
              </a:ext>
            </a:extLst>
          </p:cNvPr>
          <p:cNvSpPr/>
          <p:nvPr/>
        </p:nvSpPr>
        <p:spPr>
          <a:xfrm>
            <a:off x="11001154" y="141153"/>
            <a:ext cx="1063255" cy="5876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81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D2829B4-9D55-43F5-AD60-107E25163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3" name="Rettangolo 2">
            <a:extLst>
              <a:ext uri="{FF2B5EF4-FFF2-40B4-BE49-F238E27FC236}">
                <a16:creationId xmlns:a16="http://schemas.microsoft.com/office/drawing/2014/main" id="{F705F24F-8A90-4D1E-A754-5EB1A19C8ABF}"/>
              </a:ext>
            </a:extLst>
          </p:cNvPr>
          <p:cNvSpPr/>
          <p:nvPr/>
        </p:nvSpPr>
        <p:spPr>
          <a:xfrm>
            <a:off x="5855423" y="2098940"/>
            <a:ext cx="5143499" cy="2837765"/>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STEALTH REFLEX</a:t>
            </a:r>
          </a:p>
          <a:p>
            <a:pPr algn="just">
              <a:lnSpc>
                <a:spcPct val="150000"/>
              </a:lnSpc>
              <a:spcAft>
                <a:spcPts val="0"/>
              </a:spcAft>
            </a:pPr>
            <a:endParaRPr lang="en-US" sz="1000" dirty="0">
              <a:latin typeface="Muli" panose="00000500000000000000" pitchFamily="2" charset="0"/>
            </a:endParaRPr>
          </a:p>
          <a:p>
            <a:pPr algn="just">
              <a:lnSpc>
                <a:spcPct val="150000"/>
              </a:lnSpc>
              <a:spcAft>
                <a:spcPts val="0"/>
              </a:spcAft>
            </a:pPr>
            <a:r>
              <a:rPr lang="en-US" sz="1000" dirty="0">
                <a:latin typeface="Muli" panose="00000500000000000000" pitchFamily="2" charset="0"/>
              </a:rPr>
              <a:t>The reflex ports give additional versatility for the models’ range, placed on the frontside of the bookshelf and center channel speakers and on the base, down firing, on the floor stander.  </a:t>
            </a:r>
          </a:p>
          <a:p>
            <a:pPr algn="just">
              <a:lnSpc>
                <a:spcPct val="150000"/>
              </a:lnSpc>
              <a:spcAft>
                <a:spcPts val="0"/>
              </a:spcAft>
            </a:pPr>
            <a:endParaRPr lang="en-US" sz="1000" dirty="0">
              <a:latin typeface="Muli" panose="00000500000000000000" pitchFamily="2" charset="0"/>
            </a:endParaRPr>
          </a:p>
          <a:p>
            <a:pPr algn="just">
              <a:lnSpc>
                <a:spcPct val="150000"/>
              </a:lnSpc>
              <a:spcAft>
                <a:spcPts val="0"/>
              </a:spcAft>
            </a:pPr>
            <a:r>
              <a:rPr lang="en-US" sz="1000" dirty="0">
                <a:latin typeface="Muli" panose="00000500000000000000" pitchFamily="2" charset="0"/>
              </a:rPr>
              <a:t>Thanks to this solution, Lumina speakers are way less sensitive to the placement allowing Luminas to sound excellent even when placed close to a backwall or in a bookshelf. </a:t>
            </a:r>
          </a:p>
          <a:p>
            <a:pPr algn="just">
              <a:lnSpc>
                <a:spcPct val="150000"/>
              </a:lnSpc>
              <a:spcAft>
                <a:spcPts val="0"/>
              </a:spcAft>
            </a:pPr>
            <a:endParaRPr lang="en-US" sz="1000" dirty="0">
              <a:latin typeface="Muli" panose="00000500000000000000" pitchFamily="2" charset="0"/>
            </a:endParaRPr>
          </a:p>
          <a:p>
            <a:pPr algn="just">
              <a:lnSpc>
                <a:spcPct val="150000"/>
              </a:lnSpc>
              <a:spcAft>
                <a:spcPts val="0"/>
              </a:spcAft>
            </a:pPr>
            <a:r>
              <a:rPr lang="en-US" sz="1000" dirty="0">
                <a:latin typeface="Muli" panose="00000500000000000000" pitchFamily="2" charset="0"/>
              </a:rPr>
              <a:t>Luminas is that you can place them literally where you want and will be still sure to enjoy a great performance. </a:t>
            </a:r>
            <a:endParaRPr lang="it-IT" sz="1000" dirty="0">
              <a:effectLst/>
            </a:endParaRPr>
          </a:p>
        </p:txBody>
      </p:sp>
      <p:pic>
        <p:nvPicPr>
          <p:cNvPr id="5" name="Immagine 4" descr="Immagine che contiene elettronico, sedendo, fotocamera, piccolo&#10;&#10;Descrizione generata automaticamente">
            <a:extLst>
              <a:ext uri="{FF2B5EF4-FFF2-40B4-BE49-F238E27FC236}">
                <a16:creationId xmlns:a16="http://schemas.microsoft.com/office/drawing/2014/main" id="{2EB5C840-F69A-4AB3-B336-C7121FB03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62664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sedendo, circuito&#10;&#10;Descrizione generata automaticamente">
            <a:extLst>
              <a:ext uri="{FF2B5EF4-FFF2-40B4-BE49-F238E27FC236}">
                <a16:creationId xmlns:a16="http://schemas.microsoft.com/office/drawing/2014/main" id="{E63F0617-BA06-420F-99ED-DDF40C9EB83F}"/>
              </a:ext>
            </a:extLst>
          </p:cNvPr>
          <p:cNvPicPr>
            <a:picLocks noChangeAspect="1"/>
          </p:cNvPicPr>
          <p:nvPr/>
        </p:nvPicPr>
        <p:blipFill rotWithShape="1">
          <a:blip r:embed="rId2">
            <a:extLst>
              <a:ext uri="{28A0092B-C50C-407E-A947-70E740481C1C}">
                <a14:useLocalDpi xmlns:a14="http://schemas.microsoft.com/office/drawing/2010/main" val="0"/>
              </a:ext>
            </a:extLst>
          </a:blip>
          <a:srcRect l="25734" t="28720" r="7153" b="9228"/>
          <a:stretch/>
        </p:blipFill>
        <p:spPr>
          <a:xfrm>
            <a:off x="6648450" y="0"/>
            <a:ext cx="5448452" cy="6716847"/>
          </a:xfrm>
          <a:prstGeom prst="rect">
            <a:avLst/>
          </a:prstGeom>
        </p:spPr>
      </p:pic>
      <p:pic>
        <p:nvPicPr>
          <p:cNvPr id="2" name="Immagine 1">
            <a:extLst>
              <a:ext uri="{FF2B5EF4-FFF2-40B4-BE49-F238E27FC236}">
                <a16:creationId xmlns:a16="http://schemas.microsoft.com/office/drawing/2014/main" id="{3B51701A-E515-43DF-898A-7ED8AE2DA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6" name="Rettangolo 5">
            <a:extLst>
              <a:ext uri="{FF2B5EF4-FFF2-40B4-BE49-F238E27FC236}">
                <a16:creationId xmlns:a16="http://schemas.microsoft.com/office/drawing/2014/main" id="{965586EF-0C79-4E9B-9F1B-1998D5A22FA5}"/>
              </a:ext>
            </a:extLst>
          </p:cNvPr>
          <p:cNvSpPr/>
          <p:nvPr/>
        </p:nvSpPr>
        <p:spPr>
          <a:xfrm>
            <a:off x="683452" y="1218095"/>
            <a:ext cx="3938881" cy="1221938"/>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TERMINALS &amp; CROSSOVER </a:t>
            </a:r>
          </a:p>
          <a:p>
            <a:pPr algn="just">
              <a:lnSpc>
                <a:spcPct val="150000"/>
              </a:lnSpc>
              <a:spcAft>
                <a:spcPts val="0"/>
              </a:spcAft>
            </a:pPr>
            <a:endParaRPr lang="en-US" sz="1000" dirty="0">
              <a:latin typeface="Muli" panose="00000500000000000000" pitchFamily="2" charset="0"/>
            </a:endParaRPr>
          </a:p>
          <a:p>
            <a:pPr algn="just">
              <a:lnSpc>
                <a:spcPct val="150000"/>
              </a:lnSpc>
              <a:spcAft>
                <a:spcPts val="0"/>
              </a:spcAft>
            </a:pPr>
            <a:r>
              <a:rPr lang="en-US" sz="1000" dirty="0">
                <a:latin typeface="Muli" panose="00000500000000000000" pitchFamily="2" charset="0"/>
              </a:rPr>
              <a:t>Luminas are provided with two pairs of nickel plated terminals allowing for the upgrade experience provided by bi-wiring and bi-</a:t>
            </a:r>
            <a:r>
              <a:rPr lang="en-US" sz="1000" dirty="0" err="1">
                <a:latin typeface="Muli" panose="00000500000000000000" pitchFamily="2" charset="0"/>
              </a:rPr>
              <a:t>amping</a:t>
            </a:r>
            <a:r>
              <a:rPr lang="en-US" sz="1000" dirty="0">
                <a:latin typeface="Muli" panose="00000500000000000000" pitchFamily="2" charset="0"/>
              </a:rPr>
              <a:t>.</a:t>
            </a:r>
            <a:endParaRPr lang="it-IT" sz="1000" dirty="0">
              <a:effectLst/>
            </a:endParaRPr>
          </a:p>
        </p:txBody>
      </p:sp>
      <p:sp>
        <p:nvSpPr>
          <p:cNvPr id="8" name="Rettangolo 7">
            <a:extLst>
              <a:ext uri="{FF2B5EF4-FFF2-40B4-BE49-F238E27FC236}">
                <a16:creationId xmlns:a16="http://schemas.microsoft.com/office/drawing/2014/main" id="{CDE6C55E-C2CB-4B19-BF45-F3F411042641}"/>
              </a:ext>
            </a:extLst>
          </p:cNvPr>
          <p:cNvSpPr/>
          <p:nvPr/>
        </p:nvSpPr>
        <p:spPr>
          <a:xfrm>
            <a:off x="683453" y="5395211"/>
            <a:ext cx="3938880" cy="529440"/>
          </a:xfrm>
          <a:prstGeom prst="rect">
            <a:avLst/>
          </a:prstGeom>
        </p:spPr>
        <p:txBody>
          <a:bodyPr wrap="square">
            <a:spAutoFit/>
          </a:bodyPr>
          <a:lstStyle/>
          <a:p>
            <a:pPr algn="just">
              <a:lnSpc>
                <a:spcPct val="150000"/>
              </a:lnSpc>
              <a:spcAft>
                <a:spcPts val="0"/>
              </a:spcAft>
            </a:pPr>
            <a:r>
              <a:rPr lang="en-US" sz="1000" dirty="0">
                <a:latin typeface="Muli" panose="00000500000000000000" pitchFamily="2" charset="0"/>
              </a:rPr>
              <a:t>Luminas cross-over are featuring some specifically designed Sonus faber branded hi-quality capacitors.</a:t>
            </a:r>
            <a:endParaRPr lang="it-IT" sz="1000" dirty="0">
              <a:effectLst/>
            </a:endParaRPr>
          </a:p>
        </p:txBody>
      </p:sp>
      <p:pic>
        <p:nvPicPr>
          <p:cNvPr id="5" name="Immagine 4">
            <a:extLst>
              <a:ext uri="{FF2B5EF4-FFF2-40B4-BE49-F238E27FC236}">
                <a16:creationId xmlns:a16="http://schemas.microsoft.com/office/drawing/2014/main" id="{20060FFE-A608-4396-9829-69DC4812B00A}"/>
              </a:ext>
            </a:extLst>
          </p:cNvPr>
          <p:cNvPicPr>
            <a:picLocks noChangeAspect="1"/>
          </p:cNvPicPr>
          <p:nvPr/>
        </p:nvPicPr>
        <p:blipFill rotWithShape="1">
          <a:blip r:embed="rId4">
            <a:extLst>
              <a:ext uri="{28A0092B-C50C-407E-A947-70E740481C1C}">
                <a14:useLocalDpi xmlns:a14="http://schemas.microsoft.com/office/drawing/2010/main" val="0"/>
              </a:ext>
            </a:extLst>
          </a:blip>
          <a:srcRect b="4845"/>
          <a:stretch/>
        </p:blipFill>
        <p:spPr>
          <a:xfrm>
            <a:off x="750565" y="2491456"/>
            <a:ext cx="3808700" cy="2718108"/>
          </a:xfrm>
          <a:prstGeom prst="rect">
            <a:avLst/>
          </a:prstGeom>
        </p:spPr>
      </p:pic>
    </p:spTree>
    <p:extLst>
      <p:ext uri="{BB962C8B-B14F-4D97-AF65-F5344CB8AC3E}">
        <p14:creationId xmlns:p14="http://schemas.microsoft.com/office/powerpoint/2010/main" val="202404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elettronico, stereo&#10;&#10;Descrizione generata automaticamente">
            <a:extLst>
              <a:ext uri="{FF2B5EF4-FFF2-40B4-BE49-F238E27FC236}">
                <a16:creationId xmlns:a16="http://schemas.microsoft.com/office/drawing/2014/main" id="{65B55CBA-E33A-42BE-BB19-AB42C8BEC33E}"/>
              </a:ext>
            </a:extLst>
          </p:cNvPr>
          <p:cNvPicPr>
            <a:picLocks noChangeAspect="1"/>
          </p:cNvPicPr>
          <p:nvPr/>
        </p:nvPicPr>
        <p:blipFill rotWithShape="1">
          <a:blip r:embed="rId3">
            <a:extLst>
              <a:ext uri="{28A0092B-C50C-407E-A947-70E740481C1C}">
                <a14:useLocalDpi xmlns:a14="http://schemas.microsoft.com/office/drawing/2010/main" val="0"/>
              </a:ext>
            </a:extLst>
          </a:blip>
          <a:srcRect l="3377" t="5356" b="5100"/>
          <a:stretch/>
        </p:blipFill>
        <p:spPr>
          <a:xfrm>
            <a:off x="0" y="209550"/>
            <a:ext cx="5380586" cy="6648450"/>
          </a:xfrm>
          <a:prstGeom prst="rect">
            <a:avLst/>
          </a:prstGeom>
        </p:spPr>
      </p:pic>
      <p:pic>
        <p:nvPicPr>
          <p:cNvPr id="2" name="Immagine 1">
            <a:extLst>
              <a:ext uri="{FF2B5EF4-FFF2-40B4-BE49-F238E27FC236}">
                <a16:creationId xmlns:a16="http://schemas.microsoft.com/office/drawing/2014/main" id="{EA5B7F6F-FF3C-4BA0-AD44-E2C7A75E2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graphicFrame>
        <p:nvGraphicFramePr>
          <p:cNvPr id="3" name="Tabella 2">
            <a:extLst>
              <a:ext uri="{FF2B5EF4-FFF2-40B4-BE49-F238E27FC236}">
                <a16:creationId xmlns:a16="http://schemas.microsoft.com/office/drawing/2014/main" id="{2D17394A-950C-42A7-AC5E-384D6E789257}"/>
              </a:ext>
            </a:extLst>
          </p:cNvPr>
          <p:cNvGraphicFramePr>
            <a:graphicFrameLocks noGrp="1"/>
          </p:cNvGraphicFramePr>
          <p:nvPr>
            <p:extLst>
              <p:ext uri="{D42A27DB-BD31-4B8C-83A1-F6EECF244321}">
                <p14:modId xmlns:p14="http://schemas.microsoft.com/office/powerpoint/2010/main" val="3024362100"/>
              </p:ext>
            </p:extLst>
          </p:nvPr>
        </p:nvGraphicFramePr>
        <p:xfrm>
          <a:off x="5709682" y="1456664"/>
          <a:ext cx="5773480" cy="4582084"/>
        </p:xfrm>
        <a:graphic>
          <a:graphicData uri="http://schemas.openxmlformats.org/drawingml/2006/table">
            <a:tbl>
              <a:tblPr firstRow="1" firstCol="1" lastRow="1" lastCol="1" bandRow="1" bandCol="1">
                <a:tableStyleId>{2D5ABB26-0587-4C30-8999-92F81FD0307C}</a:tableStyleId>
              </a:tblPr>
              <a:tblGrid>
                <a:gridCol w="1420960">
                  <a:extLst>
                    <a:ext uri="{9D8B030D-6E8A-4147-A177-3AD203B41FA5}">
                      <a16:colId xmlns:a16="http://schemas.microsoft.com/office/drawing/2014/main" val="947203192"/>
                    </a:ext>
                  </a:extLst>
                </a:gridCol>
                <a:gridCol w="4352520">
                  <a:extLst>
                    <a:ext uri="{9D8B030D-6E8A-4147-A177-3AD203B41FA5}">
                      <a16:colId xmlns:a16="http://schemas.microsoft.com/office/drawing/2014/main" val="827411656"/>
                    </a:ext>
                  </a:extLst>
                </a:gridCol>
              </a:tblGrid>
              <a:tr h="467386">
                <a:tc>
                  <a:txBody>
                    <a:bodyPr/>
                    <a:lstStyle/>
                    <a:p>
                      <a:pPr marL="36195" algn="r">
                        <a:spcBef>
                          <a:spcPts val="600"/>
                        </a:spcBef>
                        <a:spcAft>
                          <a:spcPts val="600"/>
                        </a:spcAft>
                      </a:pPr>
                      <a:r>
                        <a:rPr lang="en-US" sz="1000" b="1" dirty="0">
                          <a:effectLst/>
                          <a:latin typeface="Muli" panose="00000500000000000000" pitchFamily="2" charset="0"/>
                        </a:rPr>
                        <a:t>System</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marR="12700" indent="0" algn="just">
                        <a:spcBef>
                          <a:spcPts val="600"/>
                        </a:spcBef>
                        <a:spcAft>
                          <a:spcPts val="600"/>
                        </a:spcAft>
                      </a:pPr>
                      <a:r>
                        <a:rPr lang="en-US" sz="1000" dirty="0">
                          <a:effectLst/>
                          <a:latin typeface="Muli" panose="00000500000000000000" pitchFamily="2" charset="0"/>
                        </a:rPr>
                        <a:t>2-way shelf loudspeaker system. Vented box design.</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2384208063"/>
                  </a:ext>
                </a:extLst>
              </a:tr>
              <a:tr h="1419225">
                <a:tc>
                  <a:txBody>
                    <a:bodyPr/>
                    <a:lstStyle/>
                    <a:p>
                      <a:pPr marL="36195" algn="r">
                        <a:spcBef>
                          <a:spcPts val="600"/>
                        </a:spcBef>
                        <a:spcAft>
                          <a:spcPts val="600"/>
                        </a:spcAft>
                      </a:pPr>
                      <a:r>
                        <a:rPr lang="en-GB" sz="1000" b="1" dirty="0">
                          <a:effectLst/>
                          <a:latin typeface="Muli" panose="00000500000000000000" pitchFamily="2" charset="0"/>
                        </a:rPr>
                        <a:t>Drivers</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marR="12700" indent="0" algn="just" defTabSz="914400" rtl="0" eaLnBrk="1" latinLnBrk="0" hangingPunct="1">
                        <a:spcBef>
                          <a:spcPts val="600"/>
                        </a:spcBef>
                        <a:spcAft>
                          <a:spcPts val="600"/>
                        </a:spcAft>
                      </a:pPr>
                      <a:r>
                        <a:rPr lang="en-US" sz="1000" kern="1200" dirty="0">
                          <a:solidFill>
                            <a:schemeClr val="tx1"/>
                          </a:solidFill>
                          <a:effectLst/>
                          <a:latin typeface="Muli" panose="00000500000000000000" pitchFamily="2" charset="0"/>
                          <a:ea typeface="+mn-ea"/>
                          <a:cs typeface="+mn-cs"/>
                        </a:rPr>
                        <a:t>Tweeter: 29mm high definition DAD driver. </a:t>
                      </a:r>
                      <a:r>
                        <a:rPr lang="en-US" sz="1000" kern="1200" dirty="0" err="1">
                          <a:solidFill>
                            <a:schemeClr val="tx1"/>
                          </a:solidFill>
                          <a:effectLst/>
                          <a:latin typeface="Muli" panose="00000500000000000000" pitchFamily="2" charset="0"/>
                          <a:ea typeface="+mn-ea"/>
                          <a:cs typeface="+mn-cs"/>
                        </a:rPr>
                        <a:t>Visco</a:t>
                      </a:r>
                      <a:r>
                        <a:rPr lang="en-US" sz="1000" kern="1200" dirty="0">
                          <a:solidFill>
                            <a:schemeClr val="tx1"/>
                          </a:solidFill>
                          <a:effectLst/>
                          <a:latin typeface="Muli" panose="00000500000000000000" pitchFamily="2" charset="0"/>
                          <a:ea typeface="+mn-ea"/>
                          <a:cs typeface="+mn-cs"/>
                        </a:rPr>
                        <a:t>-elastically baffle decoupling. Sonus faber design.</a:t>
                      </a:r>
                      <a:endParaRPr lang="it-IT" sz="1000" kern="1200" dirty="0">
                        <a:solidFill>
                          <a:schemeClr val="tx1"/>
                        </a:solidFill>
                        <a:effectLst/>
                        <a:latin typeface="Muli" panose="00000500000000000000" pitchFamily="2" charset="0"/>
                        <a:ea typeface="+mn-ea"/>
                        <a:cs typeface="+mn-cs"/>
                      </a:endParaRPr>
                    </a:p>
                    <a:p>
                      <a:pPr marL="268288" marR="12700" indent="0" algn="just" defTabSz="914400" rtl="0" eaLnBrk="1" latinLnBrk="0" hangingPunct="1">
                        <a:spcBef>
                          <a:spcPts val="600"/>
                        </a:spcBef>
                        <a:spcAft>
                          <a:spcPts val="600"/>
                        </a:spcAft>
                      </a:pPr>
                      <a:r>
                        <a:rPr lang="en-US" sz="1000" kern="1200" dirty="0" err="1">
                          <a:solidFill>
                            <a:schemeClr val="tx1"/>
                          </a:solidFill>
                          <a:effectLst/>
                          <a:latin typeface="Muli" panose="00000500000000000000" pitchFamily="2" charset="0"/>
                          <a:ea typeface="+mn-ea"/>
                          <a:cs typeface="+mn-cs"/>
                        </a:rPr>
                        <a:t>Midwoofer</a:t>
                      </a:r>
                      <a:r>
                        <a:rPr lang="en-US" sz="1000" kern="1200" dirty="0">
                          <a:solidFill>
                            <a:schemeClr val="tx1"/>
                          </a:solidFill>
                          <a:effectLst/>
                          <a:latin typeface="Muli" panose="00000500000000000000" pitchFamily="2" charset="0"/>
                          <a:ea typeface="+mn-ea"/>
                          <a:cs typeface="+mn-cs"/>
                        </a:rPr>
                        <a:t>: 120mm cone driver. Ultra-free compression basket, Sonus faber design.  Special custom diaphragm made with a blend of traditional cellulose pulp and other natural fibers, developed according to the most natural sound. Ultra-dynamic performance and high linearity.</a:t>
                      </a:r>
                      <a:endParaRPr lang="it-IT" sz="1000" kern="1200" dirty="0">
                        <a:solidFill>
                          <a:schemeClr val="tx1"/>
                        </a:solidFill>
                        <a:effectLst/>
                        <a:latin typeface="Muli" panose="00000500000000000000" pitchFamily="2" charset="0"/>
                        <a:ea typeface="+mn-ea"/>
                        <a:cs typeface="+mn-cs"/>
                      </a:endParaRPr>
                    </a:p>
                  </a:txBody>
                  <a:tcPr marL="0" marR="0" marT="0" marB="0" anchor="ctr"/>
                </a:tc>
                <a:extLst>
                  <a:ext uri="{0D108BD9-81ED-4DB2-BD59-A6C34878D82A}">
                    <a16:rowId xmlns:a16="http://schemas.microsoft.com/office/drawing/2014/main" val="1697818684"/>
                  </a:ext>
                </a:extLst>
              </a:tr>
              <a:tr h="422268">
                <a:tc>
                  <a:txBody>
                    <a:bodyPr/>
                    <a:lstStyle/>
                    <a:p>
                      <a:pPr marL="17780" indent="-635" algn="r">
                        <a:spcBef>
                          <a:spcPts val="600"/>
                        </a:spcBef>
                        <a:spcAft>
                          <a:spcPts val="600"/>
                        </a:spcAft>
                      </a:pPr>
                      <a:r>
                        <a:rPr lang="en-US" sz="1000" b="1" dirty="0">
                          <a:effectLst/>
                          <a:latin typeface="Muli" panose="00000500000000000000" pitchFamily="2" charset="0"/>
                        </a:rPr>
                        <a:t>Crossover</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marR="12700" indent="0" algn="just" defTabSz="914400" rtl="0" eaLnBrk="1" latinLnBrk="0" hangingPunct="1">
                        <a:spcBef>
                          <a:spcPts val="600"/>
                        </a:spcBef>
                        <a:spcAft>
                          <a:spcPts val="600"/>
                        </a:spcAft>
                      </a:pPr>
                      <a:r>
                        <a:rPr lang="en-US" sz="1000" kern="1200" dirty="0">
                          <a:solidFill>
                            <a:schemeClr val="tx1"/>
                          </a:solidFill>
                          <a:effectLst/>
                          <a:latin typeface="Muli" panose="00000500000000000000" pitchFamily="2" charset="0"/>
                          <a:ea typeface="+mn-ea"/>
                          <a:cs typeface="+mn-cs"/>
                        </a:rPr>
                        <a:t>Optimized amplitude/phase response for optimal space/time performance. Crossover frequency: 2000 Hz.</a:t>
                      </a:r>
                      <a:endParaRPr lang="it-IT" sz="1000" kern="1200" dirty="0">
                        <a:solidFill>
                          <a:schemeClr val="tx1"/>
                        </a:solidFill>
                        <a:effectLst/>
                        <a:latin typeface="Muli" panose="00000500000000000000" pitchFamily="2" charset="0"/>
                        <a:ea typeface="+mn-ea"/>
                        <a:cs typeface="+mn-cs"/>
                      </a:endParaRPr>
                    </a:p>
                  </a:txBody>
                  <a:tcPr marL="0" marR="0" marT="0" marB="0" anchor="ctr"/>
                </a:tc>
                <a:extLst>
                  <a:ext uri="{0D108BD9-81ED-4DB2-BD59-A6C34878D82A}">
                    <a16:rowId xmlns:a16="http://schemas.microsoft.com/office/drawing/2014/main" val="4145846489"/>
                  </a:ext>
                </a:extLst>
              </a:tr>
              <a:tr h="372999">
                <a:tc>
                  <a:txBody>
                    <a:bodyPr/>
                    <a:lstStyle/>
                    <a:p>
                      <a:pPr marL="36195" algn="r">
                        <a:spcBef>
                          <a:spcPts val="600"/>
                        </a:spcBef>
                        <a:spcAft>
                          <a:spcPts val="0"/>
                        </a:spcAft>
                      </a:pPr>
                      <a:r>
                        <a:rPr lang="en-US" sz="1000" b="1" dirty="0">
                          <a:effectLst/>
                          <a:latin typeface="Muli" panose="00000500000000000000" pitchFamily="2" charset="0"/>
                        </a:rPr>
                        <a:t>Frequency response</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US" sz="1000" kern="1200" dirty="0">
                          <a:solidFill>
                            <a:schemeClr val="tx1"/>
                          </a:solidFill>
                          <a:effectLst/>
                          <a:latin typeface="Muli" panose="00000500000000000000" pitchFamily="2" charset="0"/>
                          <a:ea typeface="+mn-ea"/>
                          <a:cs typeface="+mn-cs"/>
                        </a:rPr>
                        <a:t>65 Hz -24.000 Hz</a:t>
                      </a:r>
                      <a:endParaRPr lang="it-IT" sz="1000" kern="1200" dirty="0">
                        <a:solidFill>
                          <a:schemeClr val="tx1"/>
                        </a:solidFill>
                        <a:effectLst/>
                        <a:latin typeface="Muli" panose="00000500000000000000" pitchFamily="2" charset="0"/>
                        <a:ea typeface="+mn-ea"/>
                        <a:cs typeface="+mn-cs"/>
                      </a:endParaRPr>
                    </a:p>
                  </a:txBody>
                  <a:tcPr marL="0" marR="0" marT="0" marB="0" anchor="ctr"/>
                </a:tc>
                <a:extLst>
                  <a:ext uri="{0D108BD9-81ED-4DB2-BD59-A6C34878D82A}">
                    <a16:rowId xmlns:a16="http://schemas.microsoft.com/office/drawing/2014/main" val="4112926593"/>
                  </a:ext>
                </a:extLst>
              </a:tr>
              <a:tr h="211134">
                <a:tc>
                  <a:txBody>
                    <a:bodyPr/>
                    <a:lstStyle/>
                    <a:p>
                      <a:pPr marL="36195" algn="r">
                        <a:spcBef>
                          <a:spcPts val="600"/>
                        </a:spcBef>
                        <a:spcAft>
                          <a:spcPts val="600"/>
                        </a:spcAft>
                      </a:pPr>
                      <a:r>
                        <a:rPr lang="en-US" sz="1000" b="1" dirty="0">
                          <a:effectLst/>
                          <a:latin typeface="Muli" panose="00000500000000000000" pitchFamily="2" charset="0"/>
                        </a:rPr>
                        <a:t>Sensitivity </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US" sz="1000" dirty="0">
                          <a:effectLst/>
                          <a:latin typeface="Muli" panose="00000500000000000000" pitchFamily="2" charset="0"/>
                        </a:rPr>
                        <a:t>84dB SPL (2.83V/1m)</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1741067884"/>
                  </a:ext>
                </a:extLst>
              </a:tr>
              <a:tr h="211134">
                <a:tc>
                  <a:txBody>
                    <a:bodyPr/>
                    <a:lstStyle/>
                    <a:p>
                      <a:pPr marL="36195" algn="r">
                        <a:spcBef>
                          <a:spcPts val="600"/>
                        </a:spcBef>
                        <a:spcAft>
                          <a:spcPts val="600"/>
                        </a:spcAft>
                      </a:pPr>
                      <a:r>
                        <a:rPr lang="en-US" sz="1000" b="1" dirty="0">
                          <a:effectLst/>
                          <a:latin typeface="Muli" panose="00000500000000000000" pitchFamily="2" charset="0"/>
                        </a:rPr>
                        <a:t>Nominal impedance</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US" sz="1000" dirty="0">
                          <a:effectLst/>
                          <a:latin typeface="Muli" panose="00000500000000000000" pitchFamily="2" charset="0"/>
                        </a:rPr>
                        <a:t>4 ohm</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2398488928"/>
                  </a:ext>
                </a:extLst>
              </a:tr>
              <a:tr h="422268">
                <a:tc>
                  <a:txBody>
                    <a:bodyPr/>
                    <a:lstStyle/>
                    <a:p>
                      <a:pPr marL="36195" algn="r">
                        <a:spcBef>
                          <a:spcPts val="600"/>
                        </a:spcBef>
                        <a:spcAft>
                          <a:spcPts val="600"/>
                        </a:spcAft>
                      </a:pPr>
                      <a:r>
                        <a:rPr lang="en-US" sz="1000" b="1" spc="-35" dirty="0">
                          <a:effectLst/>
                          <a:latin typeface="Muli" panose="00000500000000000000" pitchFamily="2" charset="0"/>
                        </a:rPr>
                        <a:t>Suggested </a:t>
                      </a:r>
                      <a:r>
                        <a:rPr lang="en-US" sz="1000" b="1" spc="-45" dirty="0">
                          <a:effectLst/>
                          <a:latin typeface="Muli" panose="00000500000000000000" pitchFamily="2" charset="0"/>
                        </a:rPr>
                        <a:t>amplifier </a:t>
                      </a:r>
                      <a:r>
                        <a:rPr lang="en-US" sz="1000" b="1" spc="-30" dirty="0">
                          <a:effectLst/>
                          <a:latin typeface="Muli" panose="00000500000000000000" pitchFamily="2" charset="0"/>
                        </a:rPr>
                        <a:t>power </a:t>
                      </a:r>
                      <a:r>
                        <a:rPr lang="en-US" sz="1000" b="1" spc="-35" dirty="0">
                          <a:effectLst/>
                          <a:latin typeface="Muli" panose="00000500000000000000" pitchFamily="2" charset="0"/>
                        </a:rPr>
                        <a:t>output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US" sz="1000" dirty="0">
                          <a:effectLst/>
                          <a:latin typeface="Muli" panose="00000500000000000000" pitchFamily="2" charset="0"/>
                        </a:rPr>
                        <a:t>30W – 100W undistorted signal</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1562806422"/>
                  </a:ext>
                </a:extLst>
              </a:tr>
              <a:tr h="422268">
                <a:tc>
                  <a:txBody>
                    <a:bodyPr/>
                    <a:lstStyle/>
                    <a:p>
                      <a:pPr marL="36195" algn="r">
                        <a:spcBef>
                          <a:spcPts val="600"/>
                        </a:spcBef>
                        <a:spcAft>
                          <a:spcPts val="600"/>
                        </a:spcAft>
                      </a:pPr>
                      <a:r>
                        <a:rPr lang="en-US" sz="1000" b="1" spc="-35" dirty="0">
                          <a:effectLst/>
                          <a:latin typeface="Muli" panose="00000500000000000000" pitchFamily="2" charset="0"/>
                        </a:rPr>
                        <a:t>Long-term max input voltage (IEC-268-5)</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US" sz="1000" dirty="0">
                          <a:effectLst/>
                          <a:latin typeface="Muli" panose="00000500000000000000" pitchFamily="2" charset="0"/>
                        </a:rPr>
                        <a:t>15.5V rms</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535555953"/>
                  </a:ext>
                </a:extLst>
              </a:tr>
              <a:tr h="211134">
                <a:tc>
                  <a:txBody>
                    <a:bodyPr/>
                    <a:lstStyle/>
                    <a:p>
                      <a:pPr marL="36195" algn="r">
                        <a:spcBef>
                          <a:spcPts val="600"/>
                        </a:spcBef>
                        <a:spcAft>
                          <a:spcPts val="600"/>
                        </a:spcAft>
                      </a:pPr>
                      <a:r>
                        <a:rPr lang="fr-FR" sz="1000" b="1" dirty="0">
                          <a:effectLst/>
                          <a:latin typeface="Muli" panose="00000500000000000000" pitchFamily="2" charset="0"/>
                        </a:rPr>
                        <a:t>Dimensions (</a:t>
                      </a:r>
                      <a:r>
                        <a:rPr lang="fr-FR" sz="1000" b="1" dirty="0" err="1">
                          <a:effectLst/>
                          <a:latin typeface="Muli" panose="00000500000000000000" pitchFamily="2" charset="0"/>
                        </a:rPr>
                        <a:t>HxWxD</a:t>
                      </a:r>
                      <a:r>
                        <a:rPr lang="fr-FR" sz="1000" b="1" dirty="0">
                          <a:effectLst/>
                          <a:latin typeface="Muli" panose="00000500000000000000" pitchFamily="2" charset="0"/>
                        </a:rPr>
                        <a: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GB" sz="1000" dirty="0">
                          <a:effectLst/>
                          <a:latin typeface="Muli" panose="00000500000000000000" pitchFamily="2" charset="0"/>
                        </a:rPr>
                        <a:t>280 x 148 x 213 mm / 11 x 5.8 x 8.4 in</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118598794"/>
                  </a:ext>
                </a:extLst>
              </a:tr>
              <a:tr h="211134">
                <a:tc>
                  <a:txBody>
                    <a:bodyPr/>
                    <a:lstStyle/>
                    <a:p>
                      <a:pPr marL="36195" algn="r">
                        <a:spcBef>
                          <a:spcPts val="600"/>
                        </a:spcBef>
                        <a:spcAft>
                          <a:spcPts val="600"/>
                        </a:spcAft>
                      </a:pPr>
                      <a:r>
                        <a:rPr lang="en-US" sz="1000" b="1" dirty="0">
                          <a:effectLst/>
                          <a:latin typeface="Muli" panose="00000500000000000000" pitchFamily="2" charset="0"/>
                        </a:rPr>
                        <a:t>Weight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tc>
                  <a:txBody>
                    <a:bodyPr/>
                    <a:lstStyle/>
                    <a:p>
                      <a:pPr marL="268288" indent="0" algn="just">
                        <a:spcBef>
                          <a:spcPts val="600"/>
                        </a:spcBef>
                        <a:spcAft>
                          <a:spcPts val="600"/>
                        </a:spcAft>
                      </a:pPr>
                      <a:r>
                        <a:rPr lang="en-US" sz="1000" dirty="0">
                          <a:effectLst/>
                          <a:latin typeface="Muli" panose="00000500000000000000" pitchFamily="2" charset="0"/>
                        </a:rPr>
                        <a:t>4.4 Kg each / 9.7 </a:t>
                      </a:r>
                      <a:r>
                        <a:rPr lang="en-US" sz="1000" dirty="0" err="1">
                          <a:effectLst/>
                          <a:latin typeface="Muli" panose="00000500000000000000" pitchFamily="2" charset="0"/>
                        </a:rPr>
                        <a:t>lb</a:t>
                      </a:r>
                      <a:r>
                        <a:rPr lang="en-US" sz="1000" dirty="0">
                          <a:effectLst/>
                          <a:latin typeface="Muli" panose="00000500000000000000" pitchFamily="2" charset="0"/>
                        </a:rPr>
                        <a:t> each</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tc>
                <a:extLst>
                  <a:ext uri="{0D108BD9-81ED-4DB2-BD59-A6C34878D82A}">
                    <a16:rowId xmlns:a16="http://schemas.microsoft.com/office/drawing/2014/main" val="4119316868"/>
                  </a:ext>
                </a:extLst>
              </a:tr>
              <a:tr h="211134">
                <a:tc>
                  <a:txBody>
                    <a:bodyPr/>
                    <a:lstStyle/>
                    <a:p>
                      <a:pPr marL="36195" algn="r">
                        <a:spcBef>
                          <a:spcPts val="600"/>
                        </a:spcBef>
                        <a:spcAft>
                          <a:spcPts val="600"/>
                        </a:spcAft>
                      </a:pPr>
                      <a:r>
                        <a:rPr lang="it-IT" sz="1000" b="1" dirty="0">
                          <a:effectLst/>
                          <a:latin typeface="Muli" panose="00000500000000000000" pitchFamily="2" charset="0"/>
                          <a:ea typeface="Muli" panose="00000500000000000000" pitchFamily="2" charset="0"/>
                          <a:cs typeface="Muli" panose="00000500000000000000" pitchFamily="2" charset="0"/>
                        </a:rPr>
                        <a:t>SMRP</a:t>
                      </a:r>
                    </a:p>
                  </a:txBody>
                  <a:tcPr marL="0" marR="0" marT="0" marB="0" anchor="ctr"/>
                </a:tc>
                <a:tc>
                  <a:txBody>
                    <a:bodyPr/>
                    <a:lstStyle/>
                    <a:p>
                      <a:pPr marL="268288" indent="0" algn="just">
                        <a:spcBef>
                          <a:spcPts val="600"/>
                        </a:spcBef>
                        <a:spcAft>
                          <a:spcPts val="600"/>
                        </a:spcAft>
                      </a:pPr>
                      <a:r>
                        <a:rPr lang="it-IT" sz="1000" dirty="0">
                          <a:effectLst/>
                          <a:latin typeface="Muli" panose="00000500000000000000" pitchFamily="2" charset="0"/>
                          <a:ea typeface="Muli" panose="00000500000000000000" pitchFamily="2" charset="0"/>
                          <a:cs typeface="Muli" panose="00000500000000000000" pitchFamily="2" charset="0"/>
                        </a:rPr>
                        <a:t>€ 799</a:t>
                      </a:r>
                    </a:p>
                  </a:txBody>
                  <a:tcPr marL="0" marR="0" marT="0" marB="0" anchor="ctr"/>
                </a:tc>
                <a:extLst>
                  <a:ext uri="{0D108BD9-81ED-4DB2-BD59-A6C34878D82A}">
                    <a16:rowId xmlns:a16="http://schemas.microsoft.com/office/drawing/2014/main" val="1969986457"/>
                  </a:ext>
                </a:extLst>
              </a:tr>
            </a:tbl>
          </a:graphicData>
        </a:graphic>
      </p:graphicFrame>
      <p:sp>
        <p:nvSpPr>
          <p:cNvPr id="6" name="Rettangolo 5">
            <a:extLst>
              <a:ext uri="{FF2B5EF4-FFF2-40B4-BE49-F238E27FC236}">
                <a16:creationId xmlns:a16="http://schemas.microsoft.com/office/drawing/2014/main" id="{FCA87882-25A5-4A7F-9CAA-F9D55FEC78B3}"/>
              </a:ext>
            </a:extLst>
          </p:cNvPr>
          <p:cNvSpPr/>
          <p:nvPr/>
        </p:nvSpPr>
        <p:spPr>
          <a:xfrm>
            <a:off x="5631711" y="141153"/>
            <a:ext cx="5995429" cy="1219436"/>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LUMINA I</a:t>
            </a:r>
            <a:endParaRPr lang="it-IT" sz="1000" b="1" dirty="0">
              <a:effectLst/>
              <a:latin typeface="Muli" panose="00000500000000000000" pitchFamily="2" charset="0"/>
            </a:endParaRPr>
          </a:p>
          <a:p>
            <a:pPr algn="just">
              <a:lnSpc>
                <a:spcPct val="150000"/>
              </a:lnSpc>
              <a:spcAft>
                <a:spcPts val="0"/>
              </a:spcAft>
            </a:pPr>
            <a:r>
              <a:rPr lang="en-US" sz="1000" dirty="0">
                <a:latin typeface="Muli" panose="00000500000000000000" pitchFamily="2" charset="0"/>
              </a:rPr>
              <a:t> </a:t>
            </a:r>
            <a:endParaRPr lang="it-IT" sz="1000" dirty="0">
              <a:effectLst/>
              <a:latin typeface="Muli" panose="00000500000000000000" pitchFamily="2" charset="0"/>
            </a:endParaRPr>
          </a:p>
          <a:p>
            <a:pPr algn="just">
              <a:lnSpc>
                <a:spcPct val="150000"/>
              </a:lnSpc>
              <a:spcAft>
                <a:spcPts val="0"/>
              </a:spcAft>
            </a:pPr>
            <a:r>
              <a:rPr lang="en-US" sz="1000" dirty="0">
                <a:latin typeface="Muli" panose="00000500000000000000" pitchFamily="2" charset="0"/>
              </a:rPr>
              <a:t>The Lumina I is </a:t>
            </a:r>
            <a:r>
              <a:rPr lang="en-US" sz="1000" b="1" spc="220" dirty="0">
                <a:latin typeface="Muli" panose="00000500000000000000" pitchFamily="2" charset="0"/>
              </a:rPr>
              <a:t>THE MOST COMPACT HIGH-END PASSIVE LOUDSPEAKERS</a:t>
            </a:r>
            <a:r>
              <a:rPr lang="en-US" sz="1000" b="1" spc="300" dirty="0">
                <a:latin typeface="Muli" panose="00000500000000000000" pitchFamily="2" charset="0"/>
              </a:rPr>
              <a:t> </a:t>
            </a:r>
            <a:r>
              <a:rPr lang="en-US" sz="1000" dirty="0">
                <a:latin typeface="Muli" panose="00000500000000000000" pitchFamily="2" charset="0"/>
              </a:rPr>
              <a:t>in its category: this feature makes it extremely easy to place turning it into the perfect choice for smaller spaces. Despite its dimension, Lumina I is able to deliver tons of musical engagement.</a:t>
            </a:r>
            <a:endParaRPr lang="it-IT" sz="1000" dirty="0">
              <a:effectLst/>
              <a:latin typeface="Muli" panose="00000500000000000000" pitchFamily="2" charset="0"/>
            </a:endParaRPr>
          </a:p>
        </p:txBody>
      </p:sp>
    </p:spTree>
    <p:extLst>
      <p:ext uri="{BB962C8B-B14F-4D97-AF65-F5344CB8AC3E}">
        <p14:creationId xmlns:p14="http://schemas.microsoft.com/office/powerpoint/2010/main" val="460217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F973CB-3EF0-479C-890F-448F9CFCE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4" name="Rettangolo 3">
            <a:extLst>
              <a:ext uri="{FF2B5EF4-FFF2-40B4-BE49-F238E27FC236}">
                <a16:creationId xmlns:a16="http://schemas.microsoft.com/office/drawing/2014/main" id="{9195A82F-9A4F-445F-9E5E-14B2096C6CB6}"/>
              </a:ext>
            </a:extLst>
          </p:cNvPr>
          <p:cNvSpPr/>
          <p:nvPr/>
        </p:nvSpPr>
        <p:spPr>
          <a:xfrm>
            <a:off x="357962" y="300641"/>
            <a:ext cx="6026059" cy="1219436"/>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LUMINA III</a:t>
            </a:r>
          </a:p>
          <a:p>
            <a:pPr algn="just">
              <a:lnSpc>
                <a:spcPct val="150000"/>
              </a:lnSpc>
              <a:spcAft>
                <a:spcPts val="0"/>
              </a:spcAft>
            </a:pPr>
            <a:endParaRPr lang="en-US" sz="1000" b="1" dirty="0">
              <a:latin typeface="Muli" panose="00000500000000000000" pitchFamily="2" charset="0"/>
            </a:endParaRPr>
          </a:p>
          <a:p>
            <a:pPr algn="just">
              <a:lnSpc>
                <a:spcPct val="150000"/>
              </a:lnSpc>
              <a:spcAft>
                <a:spcPts val="0"/>
              </a:spcAft>
            </a:pPr>
            <a:r>
              <a:rPr lang="en-US" sz="1000" dirty="0">
                <a:latin typeface="Muli" panose="00000500000000000000" pitchFamily="2" charset="0"/>
              </a:rPr>
              <a:t>The Lumina III is compact and elegant tower, the perfect choice for any </a:t>
            </a:r>
            <a:r>
              <a:rPr lang="en-US" sz="1000" b="1" spc="300" dirty="0">
                <a:latin typeface="Muli" panose="00000500000000000000" pitchFamily="2" charset="0"/>
              </a:rPr>
              <a:t>MID-SIZED ROOM </a:t>
            </a:r>
            <a:r>
              <a:rPr lang="en-US" sz="1000" dirty="0">
                <a:latin typeface="Muli" panose="00000500000000000000" pitchFamily="2" charset="0"/>
              </a:rPr>
              <a:t>and able to provide a </a:t>
            </a:r>
            <a:r>
              <a:rPr lang="en-US" sz="1000" b="1" spc="300" dirty="0">
                <a:latin typeface="Muli" panose="00000500000000000000" pitchFamily="2" charset="0"/>
              </a:rPr>
              <a:t>BROAD FREQUENCY RESPONSE</a:t>
            </a:r>
            <a:r>
              <a:rPr lang="en-US" sz="1000" dirty="0">
                <a:latin typeface="Muli" panose="00000500000000000000" pitchFamily="2" charset="0"/>
              </a:rPr>
              <a:t>, a gorgeous dynamic impact and a beautiful midrange presentation.</a:t>
            </a:r>
          </a:p>
        </p:txBody>
      </p:sp>
      <p:graphicFrame>
        <p:nvGraphicFramePr>
          <p:cNvPr id="5" name="Tabella 4">
            <a:extLst>
              <a:ext uri="{FF2B5EF4-FFF2-40B4-BE49-F238E27FC236}">
                <a16:creationId xmlns:a16="http://schemas.microsoft.com/office/drawing/2014/main" id="{B3514559-8141-410A-9F38-5874201C1316}"/>
              </a:ext>
            </a:extLst>
          </p:cNvPr>
          <p:cNvGraphicFramePr>
            <a:graphicFrameLocks noGrp="1"/>
          </p:cNvGraphicFramePr>
          <p:nvPr>
            <p:extLst>
              <p:ext uri="{D42A27DB-BD31-4B8C-83A1-F6EECF244321}">
                <p14:modId xmlns:p14="http://schemas.microsoft.com/office/powerpoint/2010/main" val="1555822778"/>
              </p:ext>
            </p:extLst>
          </p:nvPr>
        </p:nvGraphicFramePr>
        <p:xfrm>
          <a:off x="472513" y="1522544"/>
          <a:ext cx="5911507" cy="4796814"/>
        </p:xfrm>
        <a:graphic>
          <a:graphicData uri="http://schemas.openxmlformats.org/drawingml/2006/table">
            <a:tbl>
              <a:tblPr firstRow="1" firstCol="1" lastRow="1" lastCol="1" bandRow="1" bandCol="1">
                <a:tableStyleId>{5940675A-B579-460E-94D1-54222C63F5DA}</a:tableStyleId>
              </a:tblPr>
              <a:tblGrid>
                <a:gridCol w="1417469">
                  <a:extLst>
                    <a:ext uri="{9D8B030D-6E8A-4147-A177-3AD203B41FA5}">
                      <a16:colId xmlns:a16="http://schemas.microsoft.com/office/drawing/2014/main" val="1714841426"/>
                    </a:ext>
                  </a:extLst>
                </a:gridCol>
                <a:gridCol w="4494038">
                  <a:extLst>
                    <a:ext uri="{9D8B030D-6E8A-4147-A177-3AD203B41FA5}">
                      <a16:colId xmlns:a16="http://schemas.microsoft.com/office/drawing/2014/main" val="1988812584"/>
                    </a:ext>
                  </a:extLst>
                </a:gridCol>
              </a:tblGrid>
              <a:tr h="312213">
                <a:tc>
                  <a:txBody>
                    <a:bodyPr/>
                    <a:lstStyle/>
                    <a:p>
                      <a:pPr marL="36195" algn="r">
                        <a:spcBef>
                          <a:spcPts val="600"/>
                        </a:spcBef>
                        <a:spcAft>
                          <a:spcPts val="600"/>
                        </a:spcAft>
                      </a:pPr>
                      <a:r>
                        <a:rPr lang="en-US" sz="1000" b="1" dirty="0">
                          <a:effectLst/>
                          <a:latin typeface="Muli" panose="00000500000000000000" pitchFamily="2" charset="0"/>
                        </a:rPr>
                        <a:t>System</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marR="12700" indent="0" algn="just">
                        <a:spcBef>
                          <a:spcPts val="600"/>
                        </a:spcBef>
                        <a:spcAft>
                          <a:spcPts val="600"/>
                        </a:spcAft>
                      </a:pPr>
                      <a:r>
                        <a:rPr lang="en-US" sz="1000" dirty="0">
                          <a:effectLst/>
                          <a:latin typeface="Muli" panose="00000500000000000000" pitchFamily="2" charset="0"/>
                        </a:rPr>
                        <a:t>3-way </a:t>
                      </a:r>
                      <a:r>
                        <a:rPr lang="en-US" sz="1000" dirty="0" err="1">
                          <a:effectLst/>
                          <a:latin typeface="Muli" panose="00000500000000000000" pitchFamily="2" charset="0"/>
                        </a:rPr>
                        <a:t>floorstanding</a:t>
                      </a:r>
                      <a:r>
                        <a:rPr lang="en-US" sz="1000" dirty="0">
                          <a:effectLst/>
                          <a:latin typeface="Muli" panose="00000500000000000000" pitchFamily="2" charset="0"/>
                        </a:rPr>
                        <a:t> loudspeaker system. Vented box design.</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5251313"/>
                  </a:ext>
                </a:extLst>
              </a:tr>
              <a:tr h="2213368">
                <a:tc>
                  <a:txBody>
                    <a:bodyPr/>
                    <a:lstStyle/>
                    <a:p>
                      <a:pPr marL="36195" algn="r">
                        <a:spcBef>
                          <a:spcPts val="600"/>
                        </a:spcBef>
                        <a:spcAft>
                          <a:spcPts val="600"/>
                        </a:spcAft>
                      </a:pPr>
                      <a:r>
                        <a:rPr lang="en-GB" sz="1000" b="1" dirty="0">
                          <a:effectLst/>
                          <a:latin typeface="Muli" panose="00000500000000000000" pitchFamily="2" charset="0"/>
                        </a:rPr>
                        <a:t>Drivers</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marR="36195" indent="0" algn="just">
                        <a:spcBef>
                          <a:spcPts val="600"/>
                        </a:spcBef>
                        <a:spcAft>
                          <a:spcPts val="600"/>
                        </a:spcAft>
                      </a:pPr>
                      <a:r>
                        <a:rPr lang="en-US" sz="1000" dirty="0">
                          <a:effectLst/>
                          <a:latin typeface="Muli" panose="00000500000000000000" pitchFamily="2" charset="0"/>
                        </a:rPr>
                        <a:t>Tweeter: 29mm high definition DAD driver. </a:t>
                      </a:r>
                      <a:r>
                        <a:rPr lang="en-US" sz="1000" dirty="0" err="1">
                          <a:effectLst/>
                          <a:latin typeface="Muli" panose="00000500000000000000" pitchFamily="2" charset="0"/>
                        </a:rPr>
                        <a:t>Visco</a:t>
                      </a:r>
                      <a:r>
                        <a:rPr lang="en-US" sz="1000" dirty="0">
                          <a:effectLst/>
                          <a:latin typeface="Muli" panose="00000500000000000000" pitchFamily="2" charset="0"/>
                        </a:rPr>
                        <a:t>-elastically baffle decoupling. Sonus faber design.</a:t>
                      </a:r>
                      <a:endParaRPr lang="it-IT" sz="1000" dirty="0">
                        <a:effectLst/>
                        <a:latin typeface="Muli" panose="00000500000000000000" pitchFamily="2" charset="0"/>
                      </a:endParaRPr>
                    </a:p>
                    <a:p>
                      <a:pPr marL="176213" marR="12700" indent="0" algn="just">
                        <a:spcBef>
                          <a:spcPts val="600"/>
                        </a:spcBef>
                        <a:spcAft>
                          <a:spcPts val="600"/>
                        </a:spcAft>
                      </a:pPr>
                      <a:r>
                        <a:rPr lang="en-US" sz="1000" dirty="0">
                          <a:effectLst/>
                          <a:latin typeface="Muli" panose="00000500000000000000" pitchFamily="2" charset="0"/>
                        </a:rPr>
                        <a:t>Midrange: 150mm cone driver. Ultra-free compression basket, Sonus faber design.  Special custom diaphragm made with a blend of traditional cellulose pulp and other natural fibers, developed according to the most natural sound. Ultra-dynamic performance and high linearity.</a:t>
                      </a:r>
                      <a:endParaRPr lang="it-IT" sz="1000" dirty="0">
                        <a:effectLst/>
                        <a:latin typeface="Muli" panose="00000500000000000000" pitchFamily="2" charset="0"/>
                      </a:endParaRPr>
                    </a:p>
                    <a:p>
                      <a:pPr marL="176213" marR="12700" indent="0" algn="just">
                        <a:spcBef>
                          <a:spcPts val="600"/>
                        </a:spcBef>
                        <a:spcAft>
                          <a:spcPts val="600"/>
                        </a:spcAft>
                      </a:pPr>
                      <a:r>
                        <a:rPr lang="en-US" sz="1000" dirty="0">
                          <a:effectLst/>
                          <a:latin typeface="Muli" panose="00000500000000000000" pitchFamily="2" charset="0"/>
                        </a:rPr>
                        <a:t>Woofer: 2x150mm cone drivers. Ultra-free compression basket, Sonus faber design.  Special custom diaphragm made with a blend of traditional cellulose pulp and other natural fibers, developed according to the most natural sound. Ultra-dynamic performance and high linearity.</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1507073"/>
                  </a:ext>
                </a:extLst>
              </a:tr>
              <a:tr h="498624">
                <a:tc>
                  <a:txBody>
                    <a:bodyPr/>
                    <a:lstStyle/>
                    <a:p>
                      <a:pPr marL="17780" indent="-635" algn="r">
                        <a:spcBef>
                          <a:spcPts val="600"/>
                        </a:spcBef>
                        <a:spcAft>
                          <a:spcPts val="600"/>
                        </a:spcAft>
                      </a:pPr>
                      <a:r>
                        <a:rPr lang="en-US" sz="1000" b="1" dirty="0">
                          <a:effectLst/>
                          <a:latin typeface="Muli" panose="00000500000000000000" pitchFamily="2" charset="0"/>
                        </a:rPr>
                        <a:t>Crossover</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Optimized amplitude/phase response for optimal space/time performance “Para-cross topology”. Crossover frequencies: 350 and 3500 Hz.</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0765437"/>
                  </a:ext>
                </a:extLst>
              </a:tr>
              <a:tr h="213255">
                <a:tc>
                  <a:txBody>
                    <a:bodyPr/>
                    <a:lstStyle/>
                    <a:p>
                      <a:pPr marL="36195" algn="r">
                        <a:spcBef>
                          <a:spcPts val="600"/>
                        </a:spcBef>
                        <a:spcAft>
                          <a:spcPts val="0"/>
                        </a:spcAft>
                      </a:pPr>
                      <a:r>
                        <a:rPr lang="en-US" sz="1000" b="1" dirty="0">
                          <a:effectLst/>
                          <a:latin typeface="Muli" panose="00000500000000000000" pitchFamily="2" charset="0"/>
                        </a:rPr>
                        <a:t>Frequency response</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40 Hz – 24.000 Hz</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2322250"/>
                  </a:ext>
                </a:extLst>
              </a:tr>
              <a:tr h="166208">
                <a:tc>
                  <a:txBody>
                    <a:bodyPr/>
                    <a:lstStyle/>
                    <a:p>
                      <a:pPr marL="36195" algn="r">
                        <a:spcBef>
                          <a:spcPts val="600"/>
                        </a:spcBef>
                        <a:spcAft>
                          <a:spcPts val="600"/>
                        </a:spcAft>
                      </a:pPr>
                      <a:r>
                        <a:rPr lang="en-US" sz="1000" b="1" dirty="0">
                          <a:effectLst/>
                          <a:latin typeface="Muli" panose="00000500000000000000" pitchFamily="2" charset="0"/>
                        </a:rPr>
                        <a:t>Sensitivity </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89dB SPL (2.83V/1m)</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6911133"/>
                  </a:ext>
                </a:extLst>
              </a:tr>
              <a:tr h="166208">
                <a:tc>
                  <a:txBody>
                    <a:bodyPr/>
                    <a:lstStyle/>
                    <a:p>
                      <a:pPr marL="36195" algn="r">
                        <a:spcBef>
                          <a:spcPts val="600"/>
                        </a:spcBef>
                        <a:spcAft>
                          <a:spcPts val="600"/>
                        </a:spcAft>
                      </a:pPr>
                      <a:r>
                        <a:rPr lang="en-US" sz="1000" b="1" dirty="0">
                          <a:effectLst/>
                          <a:latin typeface="Muli" panose="00000500000000000000" pitchFamily="2" charset="0"/>
                        </a:rPr>
                        <a:t>Nominal impedance</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4 ohm</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965642"/>
                  </a:ext>
                </a:extLst>
              </a:tr>
              <a:tr h="332416">
                <a:tc>
                  <a:txBody>
                    <a:bodyPr/>
                    <a:lstStyle/>
                    <a:p>
                      <a:pPr marL="36195" algn="r">
                        <a:spcBef>
                          <a:spcPts val="600"/>
                        </a:spcBef>
                        <a:spcAft>
                          <a:spcPts val="600"/>
                        </a:spcAft>
                      </a:pPr>
                      <a:r>
                        <a:rPr lang="en-US" sz="1000" b="1" spc="-35" dirty="0">
                          <a:effectLst/>
                          <a:latin typeface="Muli" panose="00000500000000000000" pitchFamily="2" charset="0"/>
                        </a:rPr>
                        <a:t>Suggested </a:t>
                      </a:r>
                      <a:r>
                        <a:rPr lang="en-US" sz="1000" b="1" spc="-45" dirty="0">
                          <a:effectLst/>
                          <a:latin typeface="Muli" panose="00000500000000000000" pitchFamily="2" charset="0"/>
                        </a:rPr>
                        <a:t>amplifier </a:t>
                      </a:r>
                      <a:r>
                        <a:rPr lang="en-US" sz="1000" b="1" spc="-30" dirty="0">
                          <a:effectLst/>
                          <a:latin typeface="Muli" panose="00000500000000000000" pitchFamily="2" charset="0"/>
                        </a:rPr>
                        <a:t>power </a:t>
                      </a:r>
                      <a:r>
                        <a:rPr lang="en-US" sz="1000" b="1" spc="-35" dirty="0">
                          <a:effectLst/>
                          <a:latin typeface="Muli" panose="00000500000000000000" pitchFamily="2" charset="0"/>
                        </a:rPr>
                        <a:t>output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50W – 250W undistorted signal</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478223"/>
                  </a:ext>
                </a:extLst>
              </a:tr>
              <a:tr h="332416">
                <a:tc>
                  <a:txBody>
                    <a:bodyPr/>
                    <a:lstStyle/>
                    <a:p>
                      <a:pPr marL="36195" algn="r">
                        <a:spcBef>
                          <a:spcPts val="600"/>
                        </a:spcBef>
                        <a:spcAft>
                          <a:spcPts val="600"/>
                        </a:spcAft>
                      </a:pPr>
                      <a:r>
                        <a:rPr lang="en-US" sz="1000" b="1" spc="-35" dirty="0">
                          <a:effectLst/>
                          <a:latin typeface="Muli" panose="00000500000000000000" pitchFamily="2" charset="0"/>
                        </a:rPr>
                        <a:t>Long-term max input voltage (IEC-268-5)</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22V rms</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3758397"/>
                  </a:ext>
                </a:extLst>
              </a:tr>
              <a:tr h="166208">
                <a:tc>
                  <a:txBody>
                    <a:bodyPr/>
                    <a:lstStyle/>
                    <a:p>
                      <a:pPr marL="36195" algn="r">
                        <a:spcBef>
                          <a:spcPts val="600"/>
                        </a:spcBef>
                        <a:spcAft>
                          <a:spcPts val="600"/>
                        </a:spcAft>
                      </a:pPr>
                      <a:r>
                        <a:rPr lang="fr-FR" sz="1000" b="1" dirty="0">
                          <a:effectLst/>
                          <a:latin typeface="Muli" panose="00000500000000000000" pitchFamily="2" charset="0"/>
                        </a:rPr>
                        <a:t>Dimensions (</a:t>
                      </a:r>
                      <a:r>
                        <a:rPr lang="fr-FR" sz="1000" b="1" dirty="0" err="1">
                          <a:effectLst/>
                          <a:latin typeface="Muli" panose="00000500000000000000" pitchFamily="2" charset="0"/>
                        </a:rPr>
                        <a:t>HxWxD</a:t>
                      </a:r>
                      <a:r>
                        <a:rPr lang="fr-FR" sz="1000" b="1" dirty="0">
                          <a:effectLst/>
                          <a:latin typeface="Muli" panose="00000500000000000000" pitchFamily="2" charset="0"/>
                        </a:rPr>
                        <a: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GB" sz="1000" dirty="0">
                          <a:effectLst/>
                          <a:latin typeface="Muli" panose="00000500000000000000" pitchFamily="2" charset="0"/>
                        </a:rPr>
                        <a:t>989 x 228 x 277,7 mm / 38,9 x 9 x 10,9 in</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8655184"/>
                  </a:ext>
                </a:extLst>
              </a:tr>
              <a:tr h="229690">
                <a:tc>
                  <a:txBody>
                    <a:bodyPr/>
                    <a:lstStyle/>
                    <a:p>
                      <a:pPr marL="36195" algn="r">
                        <a:spcBef>
                          <a:spcPts val="600"/>
                        </a:spcBef>
                        <a:spcAft>
                          <a:spcPts val="600"/>
                        </a:spcAft>
                      </a:pPr>
                      <a:r>
                        <a:rPr lang="en-US" sz="1000" b="1" dirty="0">
                          <a:effectLst/>
                          <a:latin typeface="Muli" panose="00000500000000000000" pitchFamily="2" charset="0"/>
                        </a:rPr>
                        <a:t>Weight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15.9 Kg each / 35.1 </a:t>
                      </a:r>
                      <a:r>
                        <a:rPr lang="en-US" sz="1000" dirty="0" err="1">
                          <a:effectLst/>
                          <a:latin typeface="Muli" panose="00000500000000000000" pitchFamily="2" charset="0"/>
                        </a:rPr>
                        <a:t>lb</a:t>
                      </a:r>
                      <a:r>
                        <a:rPr lang="en-US" sz="1000" dirty="0">
                          <a:effectLst/>
                          <a:latin typeface="Muli" panose="00000500000000000000" pitchFamily="2" charset="0"/>
                        </a:rPr>
                        <a:t> each</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3672700"/>
                  </a:ext>
                </a:extLst>
              </a:tr>
              <a:tr h="166208">
                <a:tc>
                  <a:txBody>
                    <a:bodyPr/>
                    <a:lstStyle/>
                    <a:p>
                      <a:pPr marL="36195" algn="r">
                        <a:spcBef>
                          <a:spcPts val="600"/>
                        </a:spcBef>
                        <a:spcAft>
                          <a:spcPts val="600"/>
                        </a:spcAft>
                      </a:pPr>
                      <a:r>
                        <a:rPr lang="it-IT" sz="1000" b="1" dirty="0">
                          <a:effectLst/>
                          <a:latin typeface="Muli" panose="00000500000000000000" pitchFamily="2" charset="0"/>
                          <a:ea typeface="Muli" panose="00000500000000000000" pitchFamily="2" charset="0"/>
                          <a:cs typeface="Muli" panose="00000500000000000000" pitchFamily="2" charset="0"/>
                        </a:rPr>
                        <a:t>SMRP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it-IT" sz="1000" dirty="0">
                          <a:effectLst/>
                          <a:latin typeface="Muli" panose="00000500000000000000" pitchFamily="2" charset="0"/>
                          <a:ea typeface="Muli" panose="00000500000000000000" pitchFamily="2" charset="0"/>
                          <a:cs typeface="Muli" panose="00000500000000000000" pitchFamily="2" charset="0"/>
                        </a:rPr>
                        <a:t>€ 1.999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5982364"/>
                  </a:ext>
                </a:extLst>
              </a:tr>
            </a:tbl>
          </a:graphicData>
        </a:graphic>
      </p:graphicFrame>
      <p:pic>
        <p:nvPicPr>
          <p:cNvPr id="6" name="Immagine 5" descr="Immagine che contiene elettronico, facciata, sedendo, inpiedi&#10;&#10;Descrizione generata automaticamente">
            <a:extLst>
              <a:ext uri="{FF2B5EF4-FFF2-40B4-BE49-F238E27FC236}">
                <a16:creationId xmlns:a16="http://schemas.microsoft.com/office/drawing/2014/main" id="{10E94C64-2773-4A7A-805C-3C18C79CE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654" y="0"/>
            <a:ext cx="5144141" cy="6858000"/>
          </a:xfrm>
          <a:prstGeom prst="rect">
            <a:avLst/>
          </a:prstGeom>
        </p:spPr>
      </p:pic>
    </p:spTree>
    <p:extLst>
      <p:ext uri="{BB962C8B-B14F-4D97-AF65-F5344CB8AC3E}">
        <p14:creationId xmlns:p14="http://schemas.microsoft.com/office/powerpoint/2010/main" val="186933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vecchio, stufa&#10;&#10;Descrizione generata automaticamente">
            <a:extLst>
              <a:ext uri="{FF2B5EF4-FFF2-40B4-BE49-F238E27FC236}">
                <a16:creationId xmlns:a16="http://schemas.microsoft.com/office/drawing/2014/main" id="{28EDC27C-0978-4BD6-9C29-BC2CF9E55458}"/>
              </a:ext>
            </a:extLst>
          </p:cNvPr>
          <p:cNvPicPr>
            <a:picLocks noChangeAspect="1"/>
          </p:cNvPicPr>
          <p:nvPr/>
        </p:nvPicPr>
        <p:blipFill rotWithShape="1">
          <a:blip r:embed="rId2">
            <a:extLst>
              <a:ext uri="{28A0092B-C50C-407E-A947-70E740481C1C}">
                <a14:useLocalDpi xmlns:a14="http://schemas.microsoft.com/office/drawing/2010/main" val="0"/>
              </a:ext>
            </a:extLst>
          </a:blip>
          <a:srcRect t="43950" b="23034"/>
          <a:stretch/>
        </p:blipFill>
        <p:spPr>
          <a:xfrm>
            <a:off x="1409700" y="4369244"/>
            <a:ext cx="9144000" cy="2264235"/>
          </a:xfrm>
          <a:prstGeom prst="rect">
            <a:avLst/>
          </a:prstGeom>
        </p:spPr>
      </p:pic>
      <p:pic>
        <p:nvPicPr>
          <p:cNvPr id="2" name="Immagine 1">
            <a:extLst>
              <a:ext uri="{FF2B5EF4-FFF2-40B4-BE49-F238E27FC236}">
                <a16:creationId xmlns:a16="http://schemas.microsoft.com/office/drawing/2014/main" id="{26B674EC-DC12-4142-986B-B9B1F1884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8" name="Rettangolo 7">
            <a:extLst>
              <a:ext uri="{FF2B5EF4-FFF2-40B4-BE49-F238E27FC236}">
                <a16:creationId xmlns:a16="http://schemas.microsoft.com/office/drawing/2014/main" id="{91152C87-B2FF-4DF5-8CDB-8A20E5C4282A}"/>
              </a:ext>
            </a:extLst>
          </p:cNvPr>
          <p:cNvSpPr/>
          <p:nvPr/>
        </p:nvSpPr>
        <p:spPr>
          <a:xfrm>
            <a:off x="357963" y="300641"/>
            <a:ext cx="5851450" cy="526939"/>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LUMINA CENTER I</a:t>
            </a:r>
          </a:p>
          <a:p>
            <a:pPr algn="just">
              <a:lnSpc>
                <a:spcPct val="150000"/>
              </a:lnSpc>
              <a:spcAft>
                <a:spcPts val="0"/>
              </a:spcAft>
            </a:pPr>
            <a:r>
              <a:rPr lang="en-US" sz="1000" dirty="0">
                <a:latin typeface="Muli" panose="00000500000000000000" pitchFamily="2" charset="0"/>
              </a:rPr>
              <a:t>Lumina Center I is the perfect complement for any </a:t>
            </a:r>
            <a:r>
              <a:rPr lang="en-US" sz="1000" b="1" spc="300" dirty="0">
                <a:latin typeface="Muli" panose="00000500000000000000" pitchFamily="2" charset="0"/>
              </a:rPr>
              <a:t>MULTICHANNEL SET-UP</a:t>
            </a:r>
            <a:r>
              <a:rPr lang="en-US" sz="1000" dirty="0">
                <a:latin typeface="Muli" panose="00000500000000000000" pitchFamily="2" charset="0"/>
              </a:rPr>
              <a:t>.</a:t>
            </a:r>
          </a:p>
        </p:txBody>
      </p:sp>
      <p:graphicFrame>
        <p:nvGraphicFramePr>
          <p:cNvPr id="9" name="Tabella 8">
            <a:extLst>
              <a:ext uri="{FF2B5EF4-FFF2-40B4-BE49-F238E27FC236}">
                <a16:creationId xmlns:a16="http://schemas.microsoft.com/office/drawing/2014/main" id="{C094B44A-2D54-46F7-B1FB-4F11CA9FE6B4}"/>
              </a:ext>
            </a:extLst>
          </p:cNvPr>
          <p:cNvGraphicFramePr>
            <a:graphicFrameLocks noGrp="1"/>
          </p:cNvGraphicFramePr>
          <p:nvPr>
            <p:extLst>
              <p:ext uri="{D42A27DB-BD31-4B8C-83A1-F6EECF244321}">
                <p14:modId xmlns:p14="http://schemas.microsoft.com/office/powerpoint/2010/main" val="3838285767"/>
              </p:ext>
            </p:extLst>
          </p:nvPr>
        </p:nvGraphicFramePr>
        <p:xfrm>
          <a:off x="425745" y="911867"/>
          <a:ext cx="11423355" cy="3476427"/>
        </p:xfrm>
        <a:graphic>
          <a:graphicData uri="http://schemas.openxmlformats.org/drawingml/2006/table">
            <a:tbl>
              <a:tblPr firstRow="1" firstCol="1" lastRow="1" lastCol="1" bandRow="1" bandCol="1">
                <a:tableStyleId>{5940675A-B579-460E-94D1-54222C63F5DA}</a:tableStyleId>
              </a:tblPr>
              <a:tblGrid>
                <a:gridCol w="2739107">
                  <a:extLst>
                    <a:ext uri="{9D8B030D-6E8A-4147-A177-3AD203B41FA5}">
                      <a16:colId xmlns:a16="http://schemas.microsoft.com/office/drawing/2014/main" val="1613182267"/>
                    </a:ext>
                  </a:extLst>
                </a:gridCol>
                <a:gridCol w="8684248">
                  <a:extLst>
                    <a:ext uri="{9D8B030D-6E8A-4147-A177-3AD203B41FA5}">
                      <a16:colId xmlns:a16="http://schemas.microsoft.com/office/drawing/2014/main" val="3164720340"/>
                    </a:ext>
                  </a:extLst>
                </a:gridCol>
              </a:tblGrid>
              <a:tr h="354958">
                <a:tc>
                  <a:txBody>
                    <a:bodyPr/>
                    <a:lstStyle/>
                    <a:p>
                      <a:pPr marL="36195" algn="r">
                        <a:spcBef>
                          <a:spcPts val="600"/>
                        </a:spcBef>
                        <a:spcAft>
                          <a:spcPts val="600"/>
                        </a:spcAft>
                      </a:pPr>
                      <a:r>
                        <a:rPr lang="en-US" sz="1000" b="1" dirty="0">
                          <a:effectLst/>
                          <a:latin typeface="Muli" panose="00000500000000000000" pitchFamily="2" charset="0"/>
                        </a:rPr>
                        <a:t>System</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marR="12700" indent="0" algn="just">
                        <a:spcBef>
                          <a:spcPts val="600"/>
                        </a:spcBef>
                        <a:spcAft>
                          <a:spcPts val="600"/>
                        </a:spcAft>
                      </a:pPr>
                      <a:r>
                        <a:rPr lang="en-US" sz="1000" dirty="0">
                          <a:effectLst/>
                          <a:latin typeface="Muli" panose="00000500000000000000" pitchFamily="2" charset="0"/>
                        </a:rPr>
                        <a:t>2-way shelf loudspeaker system. Vented box design.</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131967"/>
                  </a:ext>
                </a:extLst>
              </a:tr>
              <a:tr h="942975">
                <a:tc>
                  <a:txBody>
                    <a:bodyPr/>
                    <a:lstStyle/>
                    <a:p>
                      <a:pPr marL="36195" algn="r">
                        <a:spcBef>
                          <a:spcPts val="600"/>
                        </a:spcBef>
                        <a:spcAft>
                          <a:spcPts val="600"/>
                        </a:spcAft>
                      </a:pPr>
                      <a:r>
                        <a:rPr lang="en-GB" sz="1000" b="1">
                          <a:effectLst/>
                          <a:latin typeface="Muli" panose="00000500000000000000" pitchFamily="2" charset="0"/>
                        </a:rPr>
                        <a:t>Drivers</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marR="12700" indent="0" algn="just">
                        <a:spcBef>
                          <a:spcPts val="600"/>
                        </a:spcBef>
                        <a:spcAft>
                          <a:spcPts val="600"/>
                        </a:spcAft>
                      </a:pPr>
                      <a:r>
                        <a:rPr lang="en-US" sz="1000" dirty="0">
                          <a:effectLst/>
                          <a:latin typeface="Muli" panose="00000500000000000000" pitchFamily="2" charset="0"/>
                        </a:rPr>
                        <a:t>Tweeter: 29mm high definition DAD driver. </a:t>
                      </a:r>
                      <a:r>
                        <a:rPr lang="en-US" sz="1000" dirty="0" err="1">
                          <a:effectLst/>
                          <a:latin typeface="Muli" panose="00000500000000000000" pitchFamily="2" charset="0"/>
                        </a:rPr>
                        <a:t>Visco</a:t>
                      </a:r>
                      <a:r>
                        <a:rPr lang="en-US" sz="1000" dirty="0">
                          <a:effectLst/>
                          <a:latin typeface="Muli" panose="00000500000000000000" pitchFamily="2" charset="0"/>
                        </a:rPr>
                        <a:t>-elastically baffle decoupling. Sonus faber design.</a:t>
                      </a:r>
                      <a:endParaRPr lang="it-IT" sz="1000" dirty="0">
                        <a:effectLst/>
                        <a:latin typeface="Muli" panose="00000500000000000000" pitchFamily="2" charset="0"/>
                      </a:endParaRPr>
                    </a:p>
                    <a:p>
                      <a:pPr marL="176213" marR="12700" indent="0" algn="just">
                        <a:spcBef>
                          <a:spcPts val="600"/>
                        </a:spcBef>
                        <a:spcAft>
                          <a:spcPts val="600"/>
                        </a:spcAft>
                      </a:pPr>
                      <a:r>
                        <a:rPr lang="en-US" sz="1000" dirty="0" err="1">
                          <a:effectLst/>
                          <a:latin typeface="Muli" panose="00000500000000000000" pitchFamily="2" charset="0"/>
                        </a:rPr>
                        <a:t>Midwoofer</a:t>
                      </a:r>
                      <a:r>
                        <a:rPr lang="en-US" sz="1000" dirty="0">
                          <a:effectLst/>
                          <a:latin typeface="Muli" panose="00000500000000000000" pitchFamily="2" charset="0"/>
                        </a:rPr>
                        <a:t>: 2 x 120mm cone drivers. Ultra-free compression basket, custom Sonus faber design.  Special custom diaphragm made with a blend of traditional cellulose pulp and other natural fibers, developed according to the most natural sound. Ultra-dynamic performance and high linearity. </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052734"/>
                  </a:ext>
                </a:extLst>
              </a:tr>
              <a:tr h="313214">
                <a:tc>
                  <a:txBody>
                    <a:bodyPr/>
                    <a:lstStyle/>
                    <a:p>
                      <a:pPr marL="17780" indent="-635" algn="r">
                        <a:spcBef>
                          <a:spcPts val="600"/>
                        </a:spcBef>
                        <a:spcAft>
                          <a:spcPts val="600"/>
                        </a:spcAft>
                      </a:pPr>
                      <a:r>
                        <a:rPr lang="en-US" sz="1000" b="1">
                          <a:effectLst/>
                          <a:latin typeface="Muli" panose="00000500000000000000" pitchFamily="2" charset="0"/>
                        </a:rPr>
                        <a:t>Crossover</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Optimized amplitude/phase response for optimal space/time performance. Crossover frequency: 2000 Hz.</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0446306"/>
                  </a:ext>
                </a:extLst>
              </a:tr>
              <a:tr h="281240">
                <a:tc>
                  <a:txBody>
                    <a:bodyPr/>
                    <a:lstStyle/>
                    <a:p>
                      <a:pPr marL="36195" algn="r">
                        <a:spcBef>
                          <a:spcPts val="600"/>
                        </a:spcBef>
                        <a:spcAft>
                          <a:spcPts val="0"/>
                        </a:spcAft>
                      </a:pPr>
                      <a:r>
                        <a:rPr lang="en-US" sz="1000" b="1">
                          <a:effectLst/>
                          <a:latin typeface="Muli" panose="00000500000000000000" pitchFamily="2" charset="0"/>
                        </a:rPr>
                        <a:t>Frequency response</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65 Hz -24.000 Hz</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56192360"/>
                  </a:ext>
                </a:extLst>
              </a:tr>
              <a:tr h="159194">
                <a:tc>
                  <a:txBody>
                    <a:bodyPr/>
                    <a:lstStyle/>
                    <a:p>
                      <a:pPr marL="36195" algn="r">
                        <a:spcBef>
                          <a:spcPts val="600"/>
                        </a:spcBef>
                        <a:spcAft>
                          <a:spcPts val="600"/>
                        </a:spcAft>
                      </a:pPr>
                      <a:r>
                        <a:rPr lang="en-US" sz="1000" b="1">
                          <a:effectLst/>
                          <a:latin typeface="Muli" panose="00000500000000000000" pitchFamily="2" charset="0"/>
                        </a:rPr>
                        <a:t>Sensitivity </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87dB SPL (2.83V/1m)</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6005780"/>
                  </a:ext>
                </a:extLst>
              </a:tr>
              <a:tr h="159194">
                <a:tc>
                  <a:txBody>
                    <a:bodyPr/>
                    <a:lstStyle/>
                    <a:p>
                      <a:pPr marL="36195" algn="r">
                        <a:spcBef>
                          <a:spcPts val="600"/>
                        </a:spcBef>
                        <a:spcAft>
                          <a:spcPts val="600"/>
                        </a:spcAft>
                      </a:pPr>
                      <a:r>
                        <a:rPr lang="en-US" sz="1000" b="1">
                          <a:effectLst/>
                          <a:latin typeface="Muli" panose="00000500000000000000" pitchFamily="2" charset="0"/>
                        </a:rPr>
                        <a:t>Nominal impedance</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4 ohm</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7353502"/>
                  </a:ext>
                </a:extLst>
              </a:tr>
              <a:tr h="313214">
                <a:tc>
                  <a:txBody>
                    <a:bodyPr/>
                    <a:lstStyle/>
                    <a:p>
                      <a:pPr marL="36195" algn="r">
                        <a:spcBef>
                          <a:spcPts val="600"/>
                        </a:spcBef>
                        <a:spcAft>
                          <a:spcPts val="600"/>
                        </a:spcAft>
                      </a:pPr>
                      <a:r>
                        <a:rPr lang="en-US" sz="1000" b="1" spc="-35">
                          <a:effectLst/>
                          <a:latin typeface="Muli" panose="00000500000000000000" pitchFamily="2" charset="0"/>
                        </a:rPr>
                        <a:t>Suggested </a:t>
                      </a:r>
                      <a:r>
                        <a:rPr lang="en-US" sz="1000" b="1" spc="-45">
                          <a:effectLst/>
                          <a:latin typeface="Muli" panose="00000500000000000000" pitchFamily="2" charset="0"/>
                        </a:rPr>
                        <a:t>amplifier </a:t>
                      </a:r>
                      <a:r>
                        <a:rPr lang="en-US" sz="1000" b="1" spc="-30">
                          <a:effectLst/>
                          <a:latin typeface="Muli" panose="00000500000000000000" pitchFamily="2" charset="0"/>
                        </a:rPr>
                        <a:t>power </a:t>
                      </a:r>
                      <a:r>
                        <a:rPr lang="en-US" sz="1000" b="1" spc="-35">
                          <a:effectLst/>
                          <a:latin typeface="Muli" panose="00000500000000000000" pitchFamily="2" charset="0"/>
                        </a:rPr>
                        <a:t>output</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30W – 100W undistorted signal</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2677976"/>
                  </a:ext>
                </a:extLst>
              </a:tr>
              <a:tr h="272390">
                <a:tc>
                  <a:txBody>
                    <a:bodyPr/>
                    <a:lstStyle/>
                    <a:p>
                      <a:pPr marL="36195" algn="r">
                        <a:spcBef>
                          <a:spcPts val="600"/>
                        </a:spcBef>
                        <a:spcAft>
                          <a:spcPts val="600"/>
                        </a:spcAft>
                      </a:pPr>
                      <a:r>
                        <a:rPr lang="en-US" sz="1000" b="1" spc="-35">
                          <a:effectLst/>
                          <a:latin typeface="Muli" panose="00000500000000000000" pitchFamily="2" charset="0"/>
                        </a:rPr>
                        <a:t>Long-term max input voltage (IEC-268-5)</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15.5V rms</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3092892"/>
                  </a:ext>
                </a:extLst>
              </a:tr>
              <a:tr h="235104">
                <a:tc>
                  <a:txBody>
                    <a:bodyPr/>
                    <a:lstStyle/>
                    <a:p>
                      <a:pPr marL="36195" algn="r">
                        <a:spcBef>
                          <a:spcPts val="600"/>
                        </a:spcBef>
                        <a:spcAft>
                          <a:spcPts val="600"/>
                        </a:spcAft>
                      </a:pPr>
                      <a:r>
                        <a:rPr lang="fr-FR" sz="1000" b="1">
                          <a:effectLst/>
                          <a:latin typeface="Muli" panose="00000500000000000000" pitchFamily="2" charset="0"/>
                        </a:rPr>
                        <a:t>Dimensions (HxWxD)</a:t>
                      </a:r>
                      <a:endParaRPr lang="it-IT" sz="1000" b="1">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GB" sz="1000" dirty="0">
                          <a:effectLst/>
                          <a:latin typeface="Muli" panose="00000500000000000000" pitchFamily="2" charset="0"/>
                        </a:rPr>
                        <a:t>168,6 x 523,6 x 212,7 mm / 6,6 x 20,6 x 8,4 in</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93295329"/>
                  </a:ext>
                </a:extLst>
              </a:tr>
              <a:tr h="285750">
                <a:tc>
                  <a:txBody>
                    <a:bodyPr/>
                    <a:lstStyle/>
                    <a:p>
                      <a:pPr marL="36195" algn="r">
                        <a:spcBef>
                          <a:spcPts val="600"/>
                        </a:spcBef>
                        <a:spcAft>
                          <a:spcPts val="600"/>
                        </a:spcAft>
                      </a:pPr>
                      <a:r>
                        <a:rPr lang="en-US" sz="1000" b="1" dirty="0">
                          <a:effectLst/>
                          <a:latin typeface="Muli" panose="00000500000000000000" pitchFamily="2" charset="0"/>
                        </a:rPr>
                        <a:t>Weight</a:t>
                      </a:r>
                      <a:endParaRPr lang="it-IT" sz="1000" b="1"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en-US" sz="1000" dirty="0">
                          <a:effectLst/>
                          <a:latin typeface="Muli" panose="00000500000000000000" pitchFamily="2" charset="0"/>
                        </a:rPr>
                        <a:t>7.6 Kg each / 16.8 </a:t>
                      </a:r>
                      <a:r>
                        <a:rPr lang="en-US" sz="1000" dirty="0" err="1">
                          <a:effectLst/>
                          <a:latin typeface="Muli" panose="00000500000000000000" pitchFamily="2" charset="0"/>
                        </a:rPr>
                        <a:t>lb</a:t>
                      </a:r>
                      <a:r>
                        <a:rPr lang="en-US" sz="1000" dirty="0">
                          <a:effectLst/>
                          <a:latin typeface="Muli" panose="00000500000000000000" pitchFamily="2" charset="0"/>
                        </a:rPr>
                        <a:t> each</a:t>
                      </a:r>
                      <a:endParaRPr lang="it-IT" sz="1000" dirty="0">
                        <a:effectLst/>
                        <a:latin typeface="Muli" panose="00000500000000000000" pitchFamily="2" charset="0"/>
                        <a:ea typeface="Muli" panose="00000500000000000000" pitchFamily="2" charset="0"/>
                        <a:cs typeface="Muli"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3235922"/>
                  </a:ext>
                </a:extLst>
              </a:tr>
              <a:tr h="159194">
                <a:tc>
                  <a:txBody>
                    <a:bodyPr/>
                    <a:lstStyle/>
                    <a:p>
                      <a:pPr marL="36195" algn="r">
                        <a:spcBef>
                          <a:spcPts val="600"/>
                        </a:spcBef>
                        <a:spcAft>
                          <a:spcPts val="600"/>
                        </a:spcAft>
                      </a:pPr>
                      <a:r>
                        <a:rPr lang="it-IT" sz="1000" b="1" dirty="0">
                          <a:effectLst/>
                          <a:latin typeface="Muli" panose="00000500000000000000" pitchFamily="2" charset="0"/>
                          <a:ea typeface="Muli" panose="00000500000000000000" pitchFamily="2" charset="0"/>
                          <a:cs typeface="Muli" panose="00000500000000000000" pitchFamily="2" charset="0"/>
                        </a:rPr>
                        <a:t>SMRP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6213" indent="0" algn="just">
                        <a:spcBef>
                          <a:spcPts val="600"/>
                        </a:spcBef>
                        <a:spcAft>
                          <a:spcPts val="600"/>
                        </a:spcAft>
                      </a:pPr>
                      <a:r>
                        <a:rPr lang="it-IT" sz="1000" dirty="0">
                          <a:effectLst/>
                          <a:latin typeface="Muli" panose="00000500000000000000" pitchFamily="2" charset="0"/>
                          <a:ea typeface="Muli" panose="00000500000000000000" pitchFamily="2" charset="0"/>
                          <a:cs typeface="Muli" panose="00000500000000000000" pitchFamily="2" charset="0"/>
                        </a:rPr>
                        <a:t>€ 649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9133377"/>
                  </a:ext>
                </a:extLst>
              </a:tr>
            </a:tbl>
          </a:graphicData>
        </a:graphic>
      </p:graphicFrame>
    </p:spTree>
    <p:extLst>
      <p:ext uri="{BB962C8B-B14F-4D97-AF65-F5344CB8AC3E}">
        <p14:creationId xmlns:p14="http://schemas.microsoft.com/office/powerpoint/2010/main" val="283871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elettronico&#10;&#10;Descrizione generata automaticamente">
            <a:extLst>
              <a:ext uri="{FF2B5EF4-FFF2-40B4-BE49-F238E27FC236}">
                <a16:creationId xmlns:a16="http://schemas.microsoft.com/office/drawing/2014/main" id="{2463FE0A-74A0-468C-801A-0C6B993FAD4F}"/>
              </a:ext>
            </a:extLst>
          </p:cNvPr>
          <p:cNvPicPr>
            <a:picLocks noChangeAspect="1"/>
          </p:cNvPicPr>
          <p:nvPr/>
        </p:nvPicPr>
        <p:blipFill rotWithShape="1">
          <a:blip r:embed="rId2">
            <a:extLst>
              <a:ext uri="{28A0092B-C50C-407E-A947-70E740481C1C}">
                <a14:useLocalDpi xmlns:a14="http://schemas.microsoft.com/office/drawing/2010/main" val="0"/>
              </a:ext>
            </a:extLst>
          </a:blip>
          <a:srcRect t="29386" b="9528"/>
          <a:stretch/>
        </p:blipFill>
        <p:spPr>
          <a:xfrm>
            <a:off x="0" y="0"/>
            <a:ext cx="8420100" cy="6858000"/>
          </a:xfrm>
          <a:prstGeom prst="rect">
            <a:avLst/>
          </a:prstGeom>
        </p:spPr>
      </p:pic>
      <p:pic>
        <p:nvPicPr>
          <p:cNvPr id="6" name="Immagine 5" descr="Immagine che contiene elettronico&#10;&#10;Descrizione generata automaticamente">
            <a:extLst>
              <a:ext uri="{FF2B5EF4-FFF2-40B4-BE49-F238E27FC236}">
                <a16:creationId xmlns:a16="http://schemas.microsoft.com/office/drawing/2014/main" id="{2C0181B3-5E05-4571-AE79-D0D6FFB6F5C8}"/>
              </a:ext>
            </a:extLst>
          </p:cNvPr>
          <p:cNvPicPr>
            <a:picLocks noChangeAspect="1"/>
          </p:cNvPicPr>
          <p:nvPr/>
        </p:nvPicPr>
        <p:blipFill rotWithShape="1">
          <a:blip r:embed="rId2">
            <a:extLst>
              <a:ext uri="{28A0092B-C50C-407E-A947-70E740481C1C}">
                <a14:useLocalDpi xmlns:a14="http://schemas.microsoft.com/office/drawing/2010/main" val="0"/>
              </a:ext>
            </a:extLst>
          </a:blip>
          <a:srcRect l="76169" t="29386" b="9528"/>
          <a:stretch/>
        </p:blipFill>
        <p:spPr>
          <a:xfrm flipH="1">
            <a:off x="8420100" y="0"/>
            <a:ext cx="3771900" cy="6858000"/>
          </a:xfrm>
          <a:prstGeom prst="rect">
            <a:avLst/>
          </a:prstGeom>
        </p:spPr>
      </p:pic>
      <p:sp>
        <p:nvSpPr>
          <p:cNvPr id="9" name="CasellaDiTesto 8">
            <a:extLst>
              <a:ext uri="{FF2B5EF4-FFF2-40B4-BE49-F238E27FC236}">
                <a16:creationId xmlns:a16="http://schemas.microsoft.com/office/drawing/2014/main" id="{C5E9792A-E3CA-4440-AD20-5FE5EC4C75A2}"/>
              </a:ext>
            </a:extLst>
          </p:cNvPr>
          <p:cNvSpPr txBox="1"/>
          <p:nvPr/>
        </p:nvSpPr>
        <p:spPr>
          <a:xfrm>
            <a:off x="8015248" y="2728868"/>
            <a:ext cx="2635658" cy="523220"/>
          </a:xfrm>
          <a:prstGeom prst="rect">
            <a:avLst/>
          </a:prstGeom>
          <a:noFill/>
        </p:spPr>
        <p:txBody>
          <a:bodyPr wrap="none" rtlCol="0">
            <a:spAutoFit/>
          </a:bodyPr>
          <a:lstStyle/>
          <a:p>
            <a:r>
              <a:rPr lang="en-US" sz="2800" b="1" spc="300" dirty="0">
                <a:latin typeface="Muli" panose="00000500000000000000" pitchFamily="2" charset="0"/>
              </a:rPr>
              <a:t>THANK YOU</a:t>
            </a:r>
          </a:p>
        </p:txBody>
      </p:sp>
      <p:pic>
        <p:nvPicPr>
          <p:cNvPr id="7" name="Immagine 6">
            <a:extLst>
              <a:ext uri="{FF2B5EF4-FFF2-40B4-BE49-F238E27FC236}">
                <a16:creationId xmlns:a16="http://schemas.microsoft.com/office/drawing/2014/main" id="{C5135864-11AA-4DF0-B1FB-3F5942CF0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Tree>
    <p:extLst>
      <p:ext uri="{BB962C8B-B14F-4D97-AF65-F5344CB8AC3E}">
        <p14:creationId xmlns:p14="http://schemas.microsoft.com/office/powerpoint/2010/main" val="1102891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10FAF8-721C-4C01-B4FE-ADCBA0AC9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3" name="Rettangolo 2">
            <a:extLst>
              <a:ext uri="{FF2B5EF4-FFF2-40B4-BE49-F238E27FC236}">
                <a16:creationId xmlns:a16="http://schemas.microsoft.com/office/drawing/2014/main" id="{7578E117-3050-44D3-9DBB-0CEFBE9DDB98}"/>
              </a:ext>
            </a:extLst>
          </p:cNvPr>
          <p:cNvSpPr/>
          <p:nvPr/>
        </p:nvSpPr>
        <p:spPr>
          <a:xfrm>
            <a:off x="4513277" y="896162"/>
            <a:ext cx="6608741" cy="1450269"/>
          </a:xfrm>
          <a:prstGeom prst="rect">
            <a:avLst/>
          </a:prstGeom>
        </p:spPr>
        <p:txBody>
          <a:bodyPr wrap="square">
            <a:spAutoFit/>
          </a:bodyPr>
          <a:lstStyle/>
          <a:p>
            <a:pPr algn="just">
              <a:lnSpc>
                <a:spcPct val="150000"/>
              </a:lnSpc>
              <a:spcAft>
                <a:spcPts val="0"/>
              </a:spcAft>
            </a:pPr>
            <a:r>
              <a:rPr lang="en-US" sz="1000" dirty="0">
                <a:latin typeface="Muli" panose="00000500000000000000" pitchFamily="2" charset="0"/>
              </a:rPr>
              <a:t>Today, more than ever, it is important to find </a:t>
            </a:r>
            <a:r>
              <a:rPr lang="en-US" sz="1000" b="1" spc="300" dirty="0">
                <a:latin typeface="Muli" panose="00000500000000000000" pitchFamily="2" charset="0"/>
              </a:rPr>
              <a:t>TIME FOR OUR-SELVES</a:t>
            </a:r>
            <a:r>
              <a:rPr lang="en-US" sz="1000" dirty="0">
                <a:latin typeface="Muli" panose="00000500000000000000" pitchFamily="2" charset="0"/>
              </a:rPr>
              <a:t>, time to savor truly relevant things in life and to learn to appreciate those precious moments. </a:t>
            </a:r>
            <a:endParaRPr lang="it-IT" sz="1000" dirty="0">
              <a:effectLst/>
              <a:latin typeface="Muli" panose="00000500000000000000" pitchFamily="2" charset="0"/>
            </a:endParaRPr>
          </a:p>
          <a:p>
            <a:pPr algn="just">
              <a:lnSpc>
                <a:spcPct val="150000"/>
              </a:lnSpc>
              <a:spcAft>
                <a:spcPts val="0"/>
              </a:spcAft>
            </a:pPr>
            <a:r>
              <a:rPr lang="en-US" sz="1000" dirty="0">
                <a:latin typeface="Muli" panose="00000500000000000000" pitchFamily="2" charset="0"/>
              </a:rPr>
              <a:t> </a:t>
            </a:r>
            <a:endParaRPr lang="it-IT" sz="1000" dirty="0">
              <a:effectLst/>
              <a:latin typeface="Muli" panose="00000500000000000000" pitchFamily="2" charset="0"/>
            </a:endParaRPr>
          </a:p>
          <a:p>
            <a:pPr algn="just">
              <a:lnSpc>
                <a:spcPct val="150000"/>
              </a:lnSpc>
              <a:spcAft>
                <a:spcPts val="0"/>
              </a:spcAft>
            </a:pPr>
            <a:r>
              <a:rPr lang="en-US" sz="1000" dirty="0">
                <a:latin typeface="Muli" panose="00000500000000000000" pitchFamily="2" charset="0"/>
              </a:rPr>
              <a:t>We recently learnt to give importance to our </a:t>
            </a:r>
            <a:r>
              <a:rPr lang="en-US" sz="1000" b="1" spc="300" dirty="0">
                <a:latin typeface="Muli" panose="00000500000000000000" pitchFamily="2" charset="0"/>
              </a:rPr>
              <a:t>LIVING SPACES</a:t>
            </a:r>
            <a:r>
              <a:rPr lang="en-US" sz="1000" dirty="0">
                <a:latin typeface="Muli" panose="00000500000000000000" pitchFamily="2" charset="0"/>
              </a:rPr>
              <a:t>: our houses have always been the space where those </a:t>
            </a:r>
            <a:r>
              <a:rPr lang="en-US" sz="1000" b="1" spc="300" dirty="0">
                <a:latin typeface="Muli" panose="00000500000000000000" pitchFamily="2" charset="0"/>
              </a:rPr>
              <a:t>PRECIOUS MOMENTS </a:t>
            </a:r>
            <a:r>
              <a:rPr lang="en-US" sz="1000" dirty="0">
                <a:latin typeface="Muli" panose="00000500000000000000" pitchFamily="2" charset="0"/>
              </a:rPr>
              <a:t>were accommodated, have always being the place where you can find yourself over and over again. </a:t>
            </a:r>
            <a:endParaRPr lang="it-IT" sz="1000" dirty="0">
              <a:effectLst/>
              <a:latin typeface="Muli" panose="00000500000000000000" pitchFamily="2" charset="0"/>
            </a:endParaRPr>
          </a:p>
        </p:txBody>
      </p:sp>
      <p:pic>
        <p:nvPicPr>
          <p:cNvPr id="5" name="Immagine 4" descr="Immagine che contiene persona, piccolo, tenendo, bicicletta&#10;&#10;Descrizione generata automaticamente">
            <a:extLst>
              <a:ext uri="{FF2B5EF4-FFF2-40B4-BE49-F238E27FC236}">
                <a16:creationId xmlns:a16="http://schemas.microsoft.com/office/drawing/2014/main" id="{FF4031DE-0F06-4B9E-82CB-789BD1D60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9240" y="2692864"/>
            <a:ext cx="2302778" cy="3070371"/>
          </a:xfrm>
          <a:prstGeom prst="rect">
            <a:avLst/>
          </a:prstGeom>
        </p:spPr>
      </p:pic>
      <p:pic>
        <p:nvPicPr>
          <p:cNvPr id="7" name="Immagine 6" descr="Immagine che contiene persona, sedendo, interni, donna&#10;&#10;Descrizione generata automaticamente">
            <a:extLst>
              <a:ext uri="{FF2B5EF4-FFF2-40B4-BE49-F238E27FC236}">
                <a16:creationId xmlns:a16="http://schemas.microsoft.com/office/drawing/2014/main" id="{B8E7B9DF-996F-48AB-97F9-9D9E50BBF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18" y="965255"/>
            <a:ext cx="3598487" cy="4797982"/>
          </a:xfrm>
          <a:prstGeom prst="rect">
            <a:avLst/>
          </a:prstGeom>
        </p:spPr>
      </p:pic>
      <p:pic>
        <p:nvPicPr>
          <p:cNvPr id="11" name="Immagine 10" descr="Immagine che contiene persona, interni, sedendo, donna&#10;&#10;Descrizione generata automaticamente">
            <a:extLst>
              <a:ext uri="{FF2B5EF4-FFF2-40B4-BE49-F238E27FC236}">
                <a16:creationId xmlns:a16="http://schemas.microsoft.com/office/drawing/2014/main" id="{FB940D6B-CDB3-4046-B047-2ACAF412C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408" y="2692865"/>
            <a:ext cx="4093828" cy="3070371"/>
          </a:xfrm>
          <a:prstGeom prst="rect">
            <a:avLst/>
          </a:prstGeom>
        </p:spPr>
      </p:pic>
    </p:spTree>
    <p:extLst>
      <p:ext uri="{BB962C8B-B14F-4D97-AF65-F5344CB8AC3E}">
        <p14:creationId xmlns:p14="http://schemas.microsoft.com/office/powerpoint/2010/main" val="2142523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10FAF8-721C-4C01-B4FE-ADCBA0AC9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3" name="Rettangolo 2">
            <a:extLst>
              <a:ext uri="{FF2B5EF4-FFF2-40B4-BE49-F238E27FC236}">
                <a16:creationId xmlns:a16="http://schemas.microsoft.com/office/drawing/2014/main" id="{7578E117-3050-44D3-9DBB-0CEFBE9DDB98}"/>
              </a:ext>
            </a:extLst>
          </p:cNvPr>
          <p:cNvSpPr/>
          <p:nvPr/>
        </p:nvSpPr>
        <p:spPr>
          <a:xfrm>
            <a:off x="4895850" y="752561"/>
            <a:ext cx="5704805" cy="1219436"/>
          </a:xfrm>
          <a:prstGeom prst="rect">
            <a:avLst/>
          </a:prstGeom>
        </p:spPr>
        <p:txBody>
          <a:bodyPr wrap="square">
            <a:spAutoFit/>
          </a:bodyPr>
          <a:lstStyle/>
          <a:p>
            <a:pPr algn="just">
              <a:lnSpc>
                <a:spcPct val="150000"/>
              </a:lnSpc>
              <a:spcAft>
                <a:spcPts val="0"/>
              </a:spcAft>
            </a:pPr>
            <a:r>
              <a:rPr lang="en-US" sz="1000" b="1" spc="300" dirty="0">
                <a:latin typeface="Muli" panose="00000500000000000000" pitchFamily="2" charset="0"/>
              </a:rPr>
              <a:t>MUSIC</a:t>
            </a:r>
            <a:r>
              <a:rPr lang="en-US" sz="1000" dirty="0">
                <a:latin typeface="Muli" panose="00000500000000000000" pitchFamily="2" charset="0"/>
              </a:rPr>
              <a:t> is one of the basic ingredients defining the way we live our homes because it makes us feeling better, it gives </a:t>
            </a:r>
            <a:r>
              <a:rPr lang="en-US" sz="1000" b="1" spc="300" dirty="0">
                <a:latin typeface="Muli" panose="00000500000000000000" pitchFamily="2" charset="0"/>
              </a:rPr>
              <a:t>SHAPE TO OUR EMOTIONS</a:t>
            </a:r>
            <a:r>
              <a:rPr lang="en-US" sz="1000" dirty="0">
                <a:latin typeface="Muli" panose="00000500000000000000" pitchFamily="2" charset="0"/>
              </a:rPr>
              <a:t>, it creates a sense of belonging and participation that starts in our houses and ends producing a cohesive society. </a:t>
            </a:r>
            <a:endParaRPr lang="it-IT" sz="1000" dirty="0">
              <a:effectLst/>
              <a:latin typeface="Muli" panose="00000500000000000000" pitchFamily="2" charset="0"/>
            </a:endParaRPr>
          </a:p>
          <a:p>
            <a:pPr algn="just">
              <a:lnSpc>
                <a:spcPct val="150000"/>
              </a:lnSpc>
              <a:spcAft>
                <a:spcPts val="0"/>
              </a:spcAft>
            </a:pPr>
            <a:r>
              <a:rPr lang="en-US" sz="1000" b="1" spc="220" dirty="0">
                <a:latin typeface="Muli" panose="00000500000000000000" pitchFamily="2" charset="0"/>
              </a:rPr>
              <a:t>EVERYONE DESERVES THE TRUE SOUND OF MUSIC IN HIS HOME.</a:t>
            </a:r>
            <a:r>
              <a:rPr lang="en-US" sz="1000" dirty="0">
                <a:latin typeface="Muli" panose="00000500000000000000" pitchFamily="2" charset="0"/>
              </a:rPr>
              <a:t> </a:t>
            </a:r>
            <a:endParaRPr lang="it-IT" sz="1000" dirty="0">
              <a:effectLst/>
              <a:latin typeface="Muli" panose="00000500000000000000" pitchFamily="2" charset="0"/>
            </a:endParaRPr>
          </a:p>
        </p:txBody>
      </p:sp>
      <p:pic>
        <p:nvPicPr>
          <p:cNvPr id="6" name="Immagine 5" descr="Immagine che contiene interni, tavolo, sedendo, uomo&#10;&#10;Descrizione generata automaticamente">
            <a:extLst>
              <a:ext uri="{FF2B5EF4-FFF2-40B4-BE49-F238E27FC236}">
                <a16:creationId xmlns:a16="http://schemas.microsoft.com/office/drawing/2014/main" id="{BE52D8E4-D567-47B3-88D8-1E58BD8EE10D}"/>
              </a:ext>
            </a:extLst>
          </p:cNvPr>
          <p:cNvPicPr>
            <a:picLocks noChangeAspect="1"/>
          </p:cNvPicPr>
          <p:nvPr/>
        </p:nvPicPr>
        <p:blipFill rotWithShape="1">
          <a:blip r:embed="rId3">
            <a:extLst>
              <a:ext uri="{28A0092B-C50C-407E-A947-70E740481C1C}">
                <a14:useLocalDpi xmlns:a14="http://schemas.microsoft.com/office/drawing/2010/main" val="0"/>
              </a:ext>
            </a:extLst>
          </a:blip>
          <a:srcRect t="7512" b="1402"/>
          <a:stretch/>
        </p:blipFill>
        <p:spPr>
          <a:xfrm>
            <a:off x="4895850" y="2263856"/>
            <a:ext cx="5658447" cy="3865537"/>
          </a:xfrm>
          <a:prstGeom prst="rect">
            <a:avLst/>
          </a:prstGeom>
        </p:spPr>
      </p:pic>
      <p:pic>
        <p:nvPicPr>
          <p:cNvPr id="11" name="Immagine 10" descr="Immagine che contiene edificio, tavolo, sedendo, finestra&#10;&#10;Descrizione generata automaticamente">
            <a:extLst>
              <a:ext uri="{FF2B5EF4-FFF2-40B4-BE49-F238E27FC236}">
                <a16:creationId xmlns:a16="http://schemas.microsoft.com/office/drawing/2014/main" id="{DDFE5967-D5C5-4E52-8ED6-A1294CBA7636}"/>
              </a:ext>
            </a:extLst>
          </p:cNvPr>
          <p:cNvPicPr>
            <a:picLocks noChangeAspect="1"/>
          </p:cNvPicPr>
          <p:nvPr/>
        </p:nvPicPr>
        <p:blipFill rotWithShape="1">
          <a:blip r:embed="rId4">
            <a:extLst>
              <a:ext uri="{28A0092B-C50C-407E-A947-70E740481C1C}">
                <a14:useLocalDpi xmlns:a14="http://schemas.microsoft.com/office/drawing/2010/main" val="0"/>
              </a:ext>
            </a:extLst>
          </a:blip>
          <a:srcRect l="15828" t="25213" r="6064" b="17623"/>
          <a:stretch/>
        </p:blipFill>
        <p:spPr>
          <a:xfrm>
            <a:off x="1583341" y="3571534"/>
            <a:ext cx="3016174" cy="2943225"/>
          </a:xfrm>
          <a:prstGeom prst="rect">
            <a:avLst/>
          </a:prstGeom>
        </p:spPr>
      </p:pic>
      <p:pic>
        <p:nvPicPr>
          <p:cNvPr id="13" name="Immagine 12" descr="Immagine che contiene elettronico, sedendo, tavolo, mattone&#10;&#10;Descrizione generata automaticamente">
            <a:extLst>
              <a:ext uri="{FF2B5EF4-FFF2-40B4-BE49-F238E27FC236}">
                <a16:creationId xmlns:a16="http://schemas.microsoft.com/office/drawing/2014/main" id="{03C7F406-6065-4E7B-B4FE-84802F56F898}"/>
              </a:ext>
            </a:extLst>
          </p:cNvPr>
          <p:cNvPicPr>
            <a:picLocks noChangeAspect="1"/>
          </p:cNvPicPr>
          <p:nvPr/>
        </p:nvPicPr>
        <p:blipFill rotWithShape="1">
          <a:blip r:embed="rId5">
            <a:extLst>
              <a:ext uri="{28A0092B-C50C-407E-A947-70E740481C1C}">
                <a14:useLocalDpi xmlns:a14="http://schemas.microsoft.com/office/drawing/2010/main" val="0"/>
              </a:ext>
            </a:extLst>
          </a:blip>
          <a:srcRect t="17084" b="4861"/>
          <a:stretch/>
        </p:blipFill>
        <p:spPr>
          <a:xfrm>
            <a:off x="1591345" y="482500"/>
            <a:ext cx="3015808" cy="2943225"/>
          </a:xfrm>
          <a:prstGeom prst="rect">
            <a:avLst/>
          </a:prstGeom>
        </p:spPr>
      </p:pic>
    </p:spTree>
    <p:extLst>
      <p:ext uri="{BB962C8B-B14F-4D97-AF65-F5344CB8AC3E}">
        <p14:creationId xmlns:p14="http://schemas.microsoft.com/office/powerpoint/2010/main" val="316569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interni, tavolo, sedendo, piccolo&#10;&#10;Descrizione generata automaticamente">
            <a:extLst>
              <a:ext uri="{FF2B5EF4-FFF2-40B4-BE49-F238E27FC236}">
                <a16:creationId xmlns:a16="http://schemas.microsoft.com/office/drawing/2014/main" id="{D55340DB-6322-4B6B-9573-29E1482518ED}"/>
              </a:ext>
            </a:extLst>
          </p:cNvPr>
          <p:cNvPicPr>
            <a:picLocks noChangeAspect="1"/>
          </p:cNvPicPr>
          <p:nvPr/>
        </p:nvPicPr>
        <p:blipFill rotWithShape="1">
          <a:blip r:embed="rId2">
            <a:extLst>
              <a:ext uri="{28A0092B-C50C-407E-A947-70E740481C1C}">
                <a14:useLocalDpi xmlns:a14="http://schemas.microsoft.com/office/drawing/2010/main" val="0"/>
              </a:ext>
            </a:extLst>
          </a:blip>
          <a:srcRect t="17871" b="7128"/>
          <a:stretch/>
        </p:blipFill>
        <p:spPr>
          <a:xfrm>
            <a:off x="0" y="0"/>
            <a:ext cx="12192000" cy="6858000"/>
          </a:xfrm>
          <a:prstGeom prst="rect">
            <a:avLst/>
          </a:prstGeom>
        </p:spPr>
      </p:pic>
      <p:sp>
        <p:nvSpPr>
          <p:cNvPr id="2" name="Rettangolo 1">
            <a:extLst>
              <a:ext uri="{FF2B5EF4-FFF2-40B4-BE49-F238E27FC236}">
                <a16:creationId xmlns:a16="http://schemas.microsoft.com/office/drawing/2014/main" id="{094F9656-6B99-4941-AF81-C7997BC532AD}"/>
              </a:ext>
            </a:extLst>
          </p:cNvPr>
          <p:cNvSpPr/>
          <p:nvPr/>
        </p:nvSpPr>
        <p:spPr>
          <a:xfrm>
            <a:off x="1216404" y="1291811"/>
            <a:ext cx="9961036" cy="1452770"/>
          </a:xfrm>
          <a:prstGeom prst="rect">
            <a:avLst/>
          </a:prstGeom>
        </p:spPr>
        <p:txBody>
          <a:bodyPr wrap="square">
            <a:spAutoFit/>
          </a:bodyPr>
          <a:lstStyle/>
          <a:p>
            <a:pPr algn="ctr">
              <a:lnSpc>
                <a:spcPct val="150000"/>
              </a:lnSpc>
              <a:spcAft>
                <a:spcPts val="0"/>
              </a:spcAft>
            </a:pPr>
            <a:r>
              <a:rPr lang="en-US" sz="1000" dirty="0">
                <a:latin typeface="Muli" panose="00000500000000000000" pitchFamily="2" charset="0"/>
              </a:rPr>
              <a:t>Simplicity is the key concept that guided the design of the brand-new Lumina collection </a:t>
            </a:r>
          </a:p>
          <a:p>
            <a:pPr algn="ctr">
              <a:lnSpc>
                <a:spcPct val="150000"/>
              </a:lnSpc>
              <a:spcAft>
                <a:spcPts val="0"/>
              </a:spcAft>
            </a:pPr>
            <a:r>
              <a:rPr lang="en-US" sz="1000" b="1" spc="300" dirty="0">
                <a:latin typeface="Muli" panose="00000500000000000000" pitchFamily="2" charset="0"/>
              </a:rPr>
              <a:t>THE NEW “FIRST STEP” INTO THE SONUS FABER WORLD.</a:t>
            </a:r>
          </a:p>
          <a:p>
            <a:pPr algn="ctr">
              <a:lnSpc>
                <a:spcPct val="150000"/>
              </a:lnSpc>
              <a:spcAft>
                <a:spcPts val="0"/>
              </a:spcAft>
            </a:pPr>
            <a:endParaRPr lang="en-US" sz="1000" dirty="0">
              <a:latin typeface="Muli" panose="00000500000000000000" pitchFamily="2" charset="0"/>
            </a:endParaRPr>
          </a:p>
          <a:p>
            <a:pPr algn="ctr">
              <a:lnSpc>
                <a:spcPct val="150000"/>
              </a:lnSpc>
              <a:spcAft>
                <a:spcPts val="0"/>
              </a:spcAft>
            </a:pPr>
            <a:endParaRPr lang="en-US" sz="1000" dirty="0">
              <a:latin typeface="Muli" panose="00000500000000000000" pitchFamily="2" charset="0"/>
            </a:endParaRPr>
          </a:p>
          <a:p>
            <a:pPr algn="ctr">
              <a:lnSpc>
                <a:spcPct val="150000"/>
              </a:lnSpc>
              <a:spcAft>
                <a:spcPts val="0"/>
              </a:spcAft>
            </a:pPr>
            <a:r>
              <a:rPr lang="en-US" sz="1000" dirty="0">
                <a:latin typeface="Muli" panose="00000500000000000000" pitchFamily="2" charset="0"/>
              </a:rPr>
              <a:t>Lumina is </a:t>
            </a:r>
            <a:r>
              <a:rPr lang="en-US" sz="1000" b="1" spc="300" dirty="0">
                <a:latin typeface="Muli" panose="00000500000000000000" pitchFamily="2" charset="0"/>
              </a:rPr>
              <a:t>MADE IN ITALY</a:t>
            </a:r>
            <a:r>
              <a:rPr lang="en-US" sz="1000" dirty="0">
                <a:latin typeface="Muli" panose="00000500000000000000" pitchFamily="2" charset="0"/>
              </a:rPr>
              <a:t>,  </a:t>
            </a:r>
            <a:r>
              <a:rPr lang="en-US" sz="1000" b="1" spc="300" dirty="0">
                <a:latin typeface="Muli" panose="00000500000000000000" pitchFamily="2" charset="0"/>
              </a:rPr>
              <a:t>EASY TO SET-UP</a:t>
            </a:r>
            <a:r>
              <a:rPr lang="en-US" sz="1000" dirty="0">
                <a:latin typeface="Muli" panose="00000500000000000000" pitchFamily="2" charset="0"/>
              </a:rPr>
              <a:t>, able to provide </a:t>
            </a:r>
            <a:r>
              <a:rPr lang="en-US" sz="1000" b="1" spc="300" dirty="0">
                <a:latin typeface="Muli" panose="00000500000000000000" pitchFamily="2" charset="0"/>
              </a:rPr>
              <a:t>GREAT SOUND </a:t>
            </a:r>
            <a:r>
              <a:rPr lang="en-US" sz="1000" dirty="0">
                <a:latin typeface="Muli" panose="00000500000000000000" pitchFamily="2" charset="0"/>
              </a:rPr>
              <a:t>performance at an </a:t>
            </a:r>
            <a:r>
              <a:rPr lang="en-US" sz="1000" b="1" spc="300" dirty="0">
                <a:latin typeface="Muli" panose="00000500000000000000" pitchFamily="2" charset="0"/>
              </a:rPr>
              <a:t>ACCESSIBLE PRICE POINT</a:t>
            </a:r>
            <a:r>
              <a:rPr lang="en-US" sz="1000" dirty="0">
                <a:latin typeface="Muli" panose="00000500000000000000" pitchFamily="2" charset="0"/>
              </a:rPr>
              <a:t>, empowering everyone to enjoy a true Sonus faber experience.   </a:t>
            </a:r>
            <a:endParaRPr lang="it-IT" sz="1000" dirty="0">
              <a:effectLst/>
            </a:endParaRPr>
          </a:p>
        </p:txBody>
      </p:sp>
      <p:pic>
        <p:nvPicPr>
          <p:cNvPr id="5" name="Immagine 4">
            <a:extLst>
              <a:ext uri="{FF2B5EF4-FFF2-40B4-BE49-F238E27FC236}">
                <a16:creationId xmlns:a16="http://schemas.microsoft.com/office/drawing/2014/main" id="{67D2FA7A-8A69-454F-A5FD-3E7EB5F2B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Tree>
    <p:extLst>
      <p:ext uri="{BB962C8B-B14F-4D97-AF65-F5344CB8AC3E}">
        <p14:creationId xmlns:p14="http://schemas.microsoft.com/office/powerpoint/2010/main" val="1776192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10FAF8-721C-4C01-B4FE-ADCBA0AC9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pic>
        <p:nvPicPr>
          <p:cNvPr id="4" name="Immagine 3">
            <a:extLst>
              <a:ext uri="{FF2B5EF4-FFF2-40B4-BE49-F238E27FC236}">
                <a16:creationId xmlns:a16="http://schemas.microsoft.com/office/drawing/2014/main" id="{CD361D34-5F60-46A3-92E7-E8D2C2533287}"/>
              </a:ext>
            </a:extLst>
          </p:cNvPr>
          <p:cNvPicPr>
            <a:picLocks noChangeAspect="1"/>
          </p:cNvPicPr>
          <p:nvPr/>
        </p:nvPicPr>
        <p:blipFill rotWithShape="1">
          <a:blip r:embed="rId2">
            <a:extLst>
              <a:ext uri="{28A0092B-C50C-407E-A947-70E740481C1C}">
                <a14:useLocalDpi xmlns:a14="http://schemas.microsoft.com/office/drawing/2010/main" val="0"/>
              </a:ext>
            </a:extLst>
          </a:blip>
          <a:srcRect l="60970" t="56778" r="11441"/>
          <a:stretch/>
        </p:blipFill>
        <p:spPr>
          <a:xfrm>
            <a:off x="8667750" y="2373570"/>
            <a:ext cx="1879217" cy="834902"/>
          </a:xfrm>
          <a:prstGeom prst="rect">
            <a:avLst/>
          </a:prstGeom>
        </p:spPr>
      </p:pic>
      <p:pic>
        <p:nvPicPr>
          <p:cNvPr id="5" name="Immagine 4">
            <a:extLst>
              <a:ext uri="{FF2B5EF4-FFF2-40B4-BE49-F238E27FC236}">
                <a16:creationId xmlns:a16="http://schemas.microsoft.com/office/drawing/2014/main" id="{4A5ACD04-FCE5-4F66-B4F8-EAFAD0BF4350}"/>
              </a:ext>
            </a:extLst>
          </p:cNvPr>
          <p:cNvPicPr>
            <a:picLocks noChangeAspect="1"/>
          </p:cNvPicPr>
          <p:nvPr/>
        </p:nvPicPr>
        <p:blipFill rotWithShape="1">
          <a:blip r:embed="rId2">
            <a:extLst>
              <a:ext uri="{28A0092B-C50C-407E-A947-70E740481C1C}">
                <a14:useLocalDpi xmlns:a14="http://schemas.microsoft.com/office/drawing/2010/main" val="0"/>
              </a:ext>
            </a:extLst>
          </a:blip>
          <a:srcRect l="36315" t="56778" r="40333"/>
          <a:stretch/>
        </p:blipFill>
        <p:spPr>
          <a:xfrm>
            <a:off x="5105400" y="2366626"/>
            <a:ext cx="1590676" cy="834902"/>
          </a:xfrm>
          <a:prstGeom prst="rect">
            <a:avLst/>
          </a:prstGeom>
        </p:spPr>
      </p:pic>
      <p:pic>
        <p:nvPicPr>
          <p:cNvPr id="6" name="Immagine 5">
            <a:extLst>
              <a:ext uri="{FF2B5EF4-FFF2-40B4-BE49-F238E27FC236}">
                <a16:creationId xmlns:a16="http://schemas.microsoft.com/office/drawing/2014/main" id="{6930AEF5-8E24-4A03-9493-A78F2710F4A6}"/>
              </a:ext>
            </a:extLst>
          </p:cNvPr>
          <p:cNvPicPr>
            <a:picLocks noChangeAspect="1"/>
          </p:cNvPicPr>
          <p:nvPr/>
        </p:nvPicPr>
        <p:blipFill rotWithShape="1">
          <a:blip r:embed="rId2">
            <a:extLst>
              <a:ext uri="{28A0092B-C50C-407E-A947-70E740481C1C}">
                <a14:useLocalDpi xmlns:a14="http://schemas.microsoft.com/office/drawing/2010/main" val="0"/>
              </a:ext>
            </a:extLst>
          </a:blip>
          <a:srcRect l="11550" t="56778" r="65098"/>
          <a:stretch/>
        </p:blipFill>
        <p:spPr>
          <a:xfrm>
            <a:off x="1543050" y="2358554"/>
            <a:ext cx="1590676" cy="834902"/>
          </a:xfrm>
          <a:prstGeom prst="rect">
            <a:avLst/>
          </a:prstGeom>
        </p:spPr>
      </p:pic>
      <p:sp>
        <p:nvSpPr>
          <p:cNvPr id="7" name="Rettangolo 6">
            <a:extLst>
              <a:ext uri="{FF2B5EF4-FFF2-40B4-BE49-F238E27FC236}">
                <a16:creationId xmlns:a16="http://schemas.microsoft.com/office/drawing/2014/main" id="{7B43C95F-1E9D-438F-863E-93ADCF78782B}"/>
              </a:ext>
            </a:extLst>
          </p:cNvPr>
          <p:cNvSpPr/>
          <p:nvPr/>
        </p:nvSpPr>
        <p:spPr>
          <a:xfrm>
            <a:off x="919161" y="3672903"/>
            <a:ext cx="3048000" cy="1683602"/>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“LUXURY”</a:t>
            </a:r>
            <a:r>
              <a:rPr lang="en-US" sz="1000" dirty="0">
                <a:latin typeface="Muli" panose="00000500000000000000" pitchFamily="2" charset="0"/>
              </a:rPr>
              <a:t>, in our view, is the taste of precious moments, the discovery of refined details and the understanding of truly relevant things. This world talks about our commitment in delivering a luxury experience of music in everybody’s house, and our tradition of refined materials and careful craftsmanship.</a:t>
            </a:r>
            <a:endParaRPr lang="it-IT" sz="1000" dirty="0">
              <a:effectLst/>
            </a:endParaRPr>
          </a:p>
        </p:txBody>
      </p:sp>
      <p:sp>
        <p:nvSpPr>
          <p:cNvPr id="8" name="Rettangolo 7">
            <a:extLst>
              <a:ext uri="{FF2B5EF4-FFF2-40B4-BE49-F238E27FC236}">
                <a16:creationId xmlns:a16="http://schemas.microsoft.com/office/drawing/2014/main" id="{37E83967-E363-4231-A006-98F37219FE35}"/>
              </a:ext>
            </a:extLst>
          </p:cNvPr>
          <p:cNvSpPr/>
          <p:nvPr/>
        </p:nvSpPr>
        <p:spPr>
          <a:xfrm>
            <a:off x="4491037" y="3672903"/>
            <a:ext cx="3209926" cy="1452770"/>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“MINIMAL”</a:t>
            </a:r>
            <a:r>
              <a:rPr lang="en-US" sz="1000" dirty="0">
                <a:latin typeface="Muli" panose="00000500000000000000" pitchFamily="2" charset="0"/>
              </a:rPr>
              <a:t> refers to a design approach directly aiming to the essence of things and believing that “Less is more”. The collection comprises the core values of the brand combining them with the ability of delivering an incredible performance in a simple design package.</a:t>
            </a:r>
            <a:endParaRPr lang="it-IT" sz="1000" dirty="0">
              <a:effectLst/>
            </a:endParaRPr>
          </a:p>
        </p:txBody>
      </p:sp>
      <p:sp>
        <p:nvSpPr>
          <p:cNvPr id="9" name="Rettangolo 8">
            <a:extLst>
              <a:ext uri="{FF2B5EF4-FFF2-40B4-BE49-F238E27FC236}">
                <a16:creationId xmlns:a16="http://schemas.microsoft.com/office/drawing/2014/main" id="{4BBED1C8-DE94-4534-A1CE-153E7A63CA96}"/>
              </a:ext>
            </a:extLst>
          </p:cNvPr>
          <p:cNvSpPr/>
          <p:nvPr/>
        </p:nvSpPr>
        <p:spPr>
          <a:xfrm>
            <a:off x="8224841" y="3675404"/>
            <a:ext cx="3281359" cy="1681101"/>
          </a:xfrm>
          <a:prstGeom prst="rect">
            <a:avLst/>
          </a:prstGeom>
        </p:spPr>
        <p:txBody>
          <a:bodyPr wrap="square">
            <a:spAutoFit/>
          </a:bodyPr>
          <a:lstStyle/>
          <a:p>
            <a:pPr algn="just">
              <a:lnSpc>
                <a:spcPct val="150000"/>
              </a:lnSpc>
            </a:pPr>
            <a:r>
              <a:rPr lang="en-US" sz="1000" b="1" dirty="0">
                <a:latin typeface="Muli" panose="00000500000000000000" pitchFamily="2" charset="0"/>
              </a:rPr>
              <a:t>“NATURAL” </a:t>
            </a:r>
            <a:r>
              <a:rPr lang="en-US" sz="1000" dirty="0">
                <a:latin typeface="Muli" panose="00000500000000000000" pitchFamily="2" charset="0"/>
              </a:rPr>
              <a:t>is linked to the pursuit of the most natural sound reproduction:  the main Sonus faber commitment, as established in the brand manifesto. </a:t>
            </a:r>
            <a:endParaRPr lang="it-IT" sz="1000" dirty="0">
              <a:latin typeface="Muli" panose="00000500000000000000" pitchFamily="2" charset="0"/>
            </a:endParaRPr>
          </a:p>
          <a:p>
            <a:pPr algn="just">
              <a:lnSpc>
                <a:spcPct val="150000"/>
              </a:lnSpc>
            </a:pPr>
            <a:r>
              <a:rPr lang="en-US" sz="1000" dirty="0">
                <a:latin typeface="Muli" panose="00000500000000000000" pitchFamily="2" charset="0"/>
              </a:rPr>
              <a:t>The electro-acoustic project is targeting solutions designed for medium to small environments, with no compromise in terms of performances and always able to deliver musicality. </a:t>
            </a:r>
          </a:p>
        </p:txBody>
      </p:sp>
      <p:sp>
        <p:nvSpPr>
          <p:cNvPr id="10" name="Rettangolo 9">
            <a:extLst>
              <a:ext uri="{FF2B5EF4-FFF2-40B4-BE49-F238E27FC236}">
                <a16:creationId xmlns:a16="http://schemas.microsoft.com/office/drawing/2014/main" id="{5A0E27E5-E724-427D-8316-61523B49FBE7}"/>
              </a:ext>
            </a:extLst>
          </p:cNvPr>
          <p:cNvSpPr/>
          <p:nvPr/>
        </p:nvSpPr>
        <p:spPr>
          <a:xfrm>
            <a:off x="783430" y="964640"/>
            <a:ext cx="10625140" cy="529440"/>
          </a:xfrm>
          <a:prstGeom prst="rect">
            <a:avLst/>
          </a:prstGeom>
        </p:spPr>
        <p:txBody>
          <a:bodyPr wrap="square">
            <a:spAutoFit/>
          </a:bodyPr>
          <a:lstStyle/>
          <a:p>
            <a:pPr algn="ctr">
              <a:lnSpc>
                <a:spcPct val="150000"/>
              </a:lnSpc>
              <a:spcAft>
                <a:spcPts val="0"/>
              </a:spcAft>
            </a:pPr>
            <a:r>
              <a:rPr lang="en-US" sz="1000" b="1" dirty="0">
                <a:latin typeface="Muli" panose="00000500000000000000" pitchFamily="2" charset="0"/>
              </a:rPr>
              <a:t>“Lumina”</a:t>
            </a:r>
            <a:r>
              <a:rPr lang="en-US" sz="1000" dirty="0">
                <a:latin typeface="Muli" panose="00000500000000000000" pitchFamily="2" charset="0"/>
              </a:rPr>
              <a:t>, in Latin means “light”, but also source of energy and life. </a:t>
            </a:r>
          </a:p>
          <a:p>
            <a:pPr algn="ctr">
              <a:lnSpc>
                <a:spcPct val="150000"/>
              </a:lnSpc>
              <a:spcAft>
                <a:spcPts val="0"/>
              </a:spcAft>
            </a:pPr>
            <a:r>
              <a:rPr lang="en-US" sz="1000" dirty="0">
                <a:latin typeface="Muli" panose="00000500000000000000" pitchFamily="2" charset="0"/>
              </a:rPr>
              <a:t>To us, this name has also additional meanings, comprise in the letters that make up the whole name, becoming a sort of acronym: </a:t>
            </a:r>
            <a:endParaRPr lang="it-IT" sz="1000" dirty="0">
              <a:effectLst/>
            </a:endParaRPr>
          </a:p>
        </p:txBody>
      </p:sp>
    </p:spTree>
    <p:extLst>
      <p:ext uri="{BB962C8B-B14F-4D97-AF65-F5344CB8AC3E}">
        <p14:creationId xmlns:p14="http://schemas.microsoft.com/office/powerpoint/2010/main" val="178085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37BDBA2-5CB1-4849-9AD0-6299A8C74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4" name="Rettangolo 3">
            <a:extLst>
              <a:ext uri="{FF2B5EF4-FFF2-40B4-BE49-F238E27FC236}">
                <a16:creationId xmlns:a16="http://schemas.microsoft.com/office/drawing/2014/main" id="{AA58142F-3C3E-4AE7-B766-C312A58E1203}"/>
              </a:ext>
            </a:extLst>
          </p:cNvPr>
          <p:cNvSpPr/>
          <p:nvPr/>
        </p:nvSpPr>
        <p:spPr>
          <a:xfrm>
            <a:off x="3048000" y="1126126"/>
            <a:ext cx="6229350" cy="529440"/>
          </a:xfrm>
          <a:prstGeom prst="rect">
            <a:avLst/>
          </a:prstGeom>
        </p:spPr>
        <p:txBody>
          <a:bodyPr wrap="square">
            <a:spAutoFit/>
          </a:bodyPr>
          <a:lstStyle/>
          <a:p>
            <a:pPr algn="ctr">
              <a:lnSpc>
                <a:spcPct val="150000"/>
              </a:lnSpc>
              <a:spcAft>
                <a:spcPts val="0"/>
              </a:spcAft>
            </a:pPr>
            <a:r>
              <a:rPr lang="en-US" sz="1000" dirty="0">
                <a:latin typeface="Muli" panose="00000500000000000000" pitchFamily="2" charset="0"/>
              </a:rPr>
              <a:t>Lumina collection features three models: </a:t>
            </a:r>
            <a:r>
              <a:rPr lang="en-US" sz="1000" b="1" dirty="0">
                <a:latin typeface="Muli" panose="00000500000000000000" pitchFamily="2" charset="0"/>
              </a:rPr>
              <a:t>Lumina I, </a:t>
            </a:r>
            <a:r>
              <a:rPr lang="en-US" sz="1000" dirty="0">
                <a:latin typeface="Muli" panose="00000500000000000000" pitchFamily="2" charset="0"/>
              </a:rPr>
              <a:t>an extremely compact bookshelf speaker, </a:t>
            </a:r>
            <a:r>
              <a:rPr lang="en-US" sz="1000" b="1" dirty="0">
                <a:latin typeface="Muli" panose="00000500000000000000" pitchFamily="2" charset="0"/>
              </a:rPr>
              <a:t>Lumina III</a:t>
            </a:r>
            <a:r>
              <a:rPr lang="en-US" sz="1000" dirty="0">
                <a:latin typeface="Muli" panose="00000500000000000000" pitchFamily="2" charset="0"/>
              </a:rPr>
              <a:t> an elegant floor-standing model, and </a:t>
            </a:r>
            <a:r>
              <a:rPr lang="en-US" sz="1000" b="1" dirty="0">
                <a:latin typeface="Muli" panose="00000500000000000000" pitchFamily="2" charset="0"/>
              </a:rPr>
              <a:t>Lumina Center </a:t>
            </a:r>
            <a:r>
              <a:rPr lang="en-US" sz="1000" dirty="0">
                <a:latin typeface="Muli" panose="00000500000000000000" pitchFamily="2" charset="0"/>
              </a:rPr>
              <a:t>a center channel speaker option.</a:t>
            </a:r>
            <a:endParaRPr lang="it-IT" sz="1000" dirty="0">
              <a:effectLst/>
            </a:endParaRPr>
          </a:p>
        </p:txBody>
      </p:sp>
      <p:pic>
        <p:nvPicPr>
          <p:cNvPr id="5" name="Immagine 4" descr="Immagine che contiene elettronico, diverso, sedendo, scatola&#10;&#10;Descrizione generata automaticamente">
            <a:extLst>
              <a:ext uri="{FF2B5EF4-FFF2-40B4-BE49-F238E27FC236}">
                <a16:creationId xmlns:a16="http://schemas.microsoft.com/office/drawing/2014/main" id="{A06D651B-4ABF-401F-A272-D3E3E82EB3C8}"/>
              </a:ext>
            </a:extLst>
          </p:cNvPr>
          <p:cNvPicPr>
            <a:picLocks noChangeAspect="1"/>
          </p:cNvPicPr>
          <p:nvPr/>
        </p:nvPicPr>
        <p:blipFill rotWithShape="1">
          <a:blip r:embed="rId3">
            <a:extLst>
              <a:ext uri="{28A0092B-C50C-407E-A947-70E740481C1C}">
                <a14:useLocalDpi xmlns:a14="http://schemas.microsoft.com/office/drawing/2010/main" val="0"/>
              </a:ext>
            </a:extLst>
          </a:blip>
          <a:srcRect t="12364"/>
          <a:stretch/>
        </p:blipFill>
        <p:spPr>
          <a:xfrm>
            <a:off x="976769" y="2069640"/>
            <a:ext cx="3134179" cy="3662234"/>
          </a:xfrm>
          <a:prstGeom prst="rect">
            <a:avLst/>
          </a:prstGeom>
        </p:spPr>
      </p:pic>
      <p:pic>
        <p:nvPicPr>
          <p:cNvPr id="7" name="Immagine 6" descr="Immagine che contiene elettronico, stereo&#10;&#10;Descrizione generata automaticamente">
            <a:extLst>
              <a:ext uri="{FF2B5EF4-FFF2-40B4-BE49-F238E27FC236}">
                <a16:creationId xmlns:a16="http://schemas.microsoft.com/office/drawing/2014/main" id="{5E49140A-9506-407B-A24A-75E136BE3156}"/>
              </a:ext>
            </a:extLst>
          </p:cNvPr>
          <p:cNvPicPr>
            <a:picLocks noChangeAspect="1"/>
          </p:cNvPicPr>
          <p:nvPr/>
        </p:nvPicPr>
        <p:blipFill rotWithShape="1">
          <a:blip r:embed="rId4">
            <a:extLst>
              <a:ext uri="{28A0092B-C50C-407E-A947-70E740481C1C}">
                <a14:useLocalDpi xmlns:a14="http://schemas.microsoft.com/office/drawing/2010/main" val="0"/>
              </a:ext>
            </a:extLst>
          </a:blip>
          <a:srcRect t="13140"/>
          <a:stretch/>
        </p:blipFill>
        <p:spPr>
          <a:xfrm>
            <a:off x="4594875" y="2069640"/>
            <a:ext cx="3135600" cy="3631445"/>
          </a:xfrm>
          <a:prstGeom prst="rect">
            <a:avLst/>
          </a:prstGeom>
        </p:spPr>
      </p:pic>
      <p:pic>
        <p:nvPicPr>
          <p:cNvPr id="11" name="Immagine 10" descr="Immagine che contiene elettronico, fotografia, sedendo, diverso&#10;&#10;Descrizione generata automaticamente">
            <a:extLst>
              <a:ext uri="{FF2B5EF4-FFF2-40B4-BE49-F238E27FC236}">
                <a16:creationId xmlns:a16="http://schemas.microsoft.com/office/drawing/2014/main" id="{41A2F82F-5ED7-42A7-8EFA-6C0A7359B0CE}"/>
              </a:ext>
            </a:extLst>
          </p:cNvPr>
          <p:cNvPicPr>
            <a:picLocks noChangeAspect="1"/>
          </p:cNvPicPr>
          <p:nvPr/>
        </p:nvPicPr>
        <p:blipFill rotWithShape="1">
          <a:blip r:embed="rId5">
            <a:extLst>
              <a:ext uri="{28A0092B-C50C-407E-A947-70E740481C1C}">
                <a14:useLocalDpi xmlns:a14="http://schemas.microsoft.com/office/drawing/2010/main" val="0"/>
              </a:ext>
            </a:extLst>
          </a:blip>
          <a:srcRect t="13140"/>
          <a:stretch/>
        </p:blipFill>
        <p:spPr>
          <a:xfrm>
            <a:off x="8079631" y="2069639"/>
            <a:ext cx="3135600" cy="3631445"/>
          </a:xfrm>
          <a:prstGeom prst="rect">
            <a:avLst/>
          </a:prstGeom>
        </p:spPr>
      </p:pic>
    </p:spTree>
    <p:extLst>
      <p:ext uri="{BB962C8B-B14F-4D97-AF65-F5344CB8AC3E}">
        <p14:creationId xmlns:p14="http://schemas.microsoft.com/office/powerpoint/2010/main" val="183305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31DB7E-AAE9-4264-8C56-25E7C3028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7" name="Rettangolo 6">
            <a:extLst>
              <a:ext uri="{FF2B5EF4-FFF2-40B4-BE49-F238E27FC236}">
                <a16:creationId xmlns:a16="http://schemas.microsoft.com/office/drawing/2014/main" id="{154CE755-2C4E-4B4A-A718-63AA94B0AFAE}"/>
              </a:ext>
            </a:extLst>
          </p:cNvPr>
          <p:cNvSpPr/>
          <p:nvPr/>
        </p:nvSpPr>
        <p:spPr>
          <a:xfrm>
            <a:off x="1544241" y="893480"/>
            <a:ext cx="8640975" cy="991105"/>
          </a:xfrm>
          <a:prstGeom prst="rect">
            <a:avLst/>
          </a:prstGeom>
        </p:spPr>
        <p:txBody>
          <a:bodyPr wrap="square">
            <a:spAutoFit/>
          </a:bodyPr>
          <a:lstStyle/>
          <a:p>
            <a:pPr algn="ctr">
              <a:lnSpc>
                <a:spcPct val="150000"/>
              </a:lnSpc>
              <a:spcAft>
                <a:spcPts val="0"/>
              </a:spcAft>
            </a:pPr>
            <a:r>
              <a:rPr lang="en-US" sz="1000" dirty="0">
                <a:latin typeface="Muli" panose="00000500000000000000" pitchFamily="2" charset="0"/>
              </a:rPr>
              <a:t>This “essential” combination of models is a perfectly balanced solution for traditional stereo system enthusiasts as much as for those looking to experience an home theater system. </a:t>
            </a:r>
          </a:p>
          <a:p>
            <a:pPr algn="ctr">
              <a:lnSpc>
                <a:spcPct val="150000"/>
              </a:lnSpc>
              <a:spcAft>
                <a:spcPts val="0"/>
              </a:spcAft>
            </a:pPr>
            <a:endParaRPr lang="en-US" sz="1000" dirty="0">
              <a:effectLst/>
              <a:latin typeface="Muli" panose="00000500000000000000" pitchFamily="2" charset="0"/>
            </a:endParaRPr>
          </a:p>
          <a:p>
            <a:pPr algn="ctr">
              <a:lnSpc>
                <a:spcPct val="150000"/>
              </a:lnSpc>
              <a:spcAft>
                <a:spcPts val="0"/>
              </a:spcAft>
            </a:pPr>
            <a:r>
              <a:rPr lang="en-US" sz="1000" dirty="0">
                <a:latin typeface="Muli" panose="00000500000000000000" pitchFamily="2" charset="0"/>
              </a:rPr>
              <a:t>Multiple choices of </a:t>
            </a:r>
            <a:r>
              <a:rPr lang="en-US" sz="1000" b="1" dirty="0">
                <a:latin typeface="Muli" panose="00000500000000000000" pitchFamily="2" charset="0"/>
              </a:rPr>
              <a:t>multichannel systems </a:t>
            </a:r>
            <a:r>
              <a:rPr lang="en-US" sz="1000" dirty="0">
                <a:latin typeface="Muli" panose="00000500000000000000" pitchFamily="2" charset="0"/>
              </a:rPr>
              <a:t>can easily be made pairing </a:t>
            </a:r>
            <a:r>
              <a:rPr lang="en-US" sz="1000" b="1" dirty="0">
                <a:latin typeface="Muli" panose="00000500000000000000" pitchFamily="2" charset="0"/>
              </a:rPr>
              <a:t>Lumina</a:t>
            </a:r>
            <a:r>
              <a:rPr lang="en-US" sz="1000" dirty="0">
                <a:latin typeface="Muli" panose="00000500000000000000" pitchFamily="2" charset="0"/>
              </a:rPr>
              <a:t> speakers with </a:t>
            </a:r>
            <a:r>
              <a:rPr lang="en-US" sz="1000" b="1" dirty="0">
                <a:latin typeface="Muli" panose="00000500000000000000" pitchFamily="2" charset="0"/>
              </a:rPr>
              <a:t>Gravis I and II </a:t>
            </a:r>
            <a:r>
              <a:rPr lang="en-US" sz="1000" dirty="0">
                <a:latin typeface="Muli" panose="00000500000000000000" pitchFamily="2" charset="0"/>
              </a:rPr>
              <a:t>and </a:t>
            </a:r>
            <a:r>
              <a:rPr lang="en-US" sz="1000" b="1" dirty="0">
                <a:latin typeface="Muli" panose="00000500000000000000" pitchFamily="2" charset="0"/>
              </a:rPr>
              <a:t>the Palladio Level 5 </a:t>
            </a:r>
            <a:r>
              <a:rPr lang="en-US" sz="1000" dirty="0">
                <a:latin typeface="Muli" panose="00000500000000000000" pitchFamily="2" charset="0"/>
              </a:rPr>
              <a:t>models.</a:t>
            </a:r>
            <a:endParaRPr lang="it-IT" sz="1000" dirty="0">
              <a:effectLst/>
            </a:endParaRPr>
          </a:p>
        </p:txBody>
      </p:sp>
      <p:pic>
        <p:nvPicPr>
          <p:cNvPr id="9" name="Immagine 8">
            <a:extLst>
              <a:ext uri="{FF2B5EF4-FFF2-40B4-BE49-F238E27FC236}">
                <a16:creationId xmlns:a16="http://schemas.microsoft.com/office/drawing/2014/main" id="{EBD35682-22F8-4CCE-BA7B-76059F763CC8}"/>
              </a:ext>
            </a:extLst>
          </p:cNvPr>
          <p:cNvPicPr>
            <a:picLocks noChangeAspect="1"/>
          </p:cNvPicPr>
          <p:nvPr/>
        </p:nvPicPr>
        <p:blipFill>
          <a:blip r:embed="rId4"/>
          <a:stretch>
            <a:fillRect/>
          </a:stretch>
        </p:blipFill>
        <p:spPr>
          <a:xfrm>
            <a:off x="5420002" y="3252363"/>
            <a:ext cx="1855269" cy="1654115"/>
          </a:xfrm>
          <a:prstGeom prst="rect">
            <a:avLst/>
          </a:prstGeom>
        </p:spPr>
      </p:pic>
      <p:pic>
        <p:nvPicPr>
          <p:cNvPr id="10" name="Immagine 9">
            <a:extLst>
              <a:ext uri="{FF2B5EF4-FFF2-40B4-BE49-F238E27FC236}">
                <a16:creationId xmlns:a16="http://schemas.microsoft.com/office/drawing/2014/main" id="{B8B7C3DF-FFE3-4CB0-97DC-0C4E0F1A03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1788" y="3224531"/>
            <a:ext cx="726691" cy="687665"/>
          </a:xfrm>
          <a:prstGeom prst="rect">
            <a:avLst/>
          </a:prstGeom>
        </p:spPr>
      </p:pic>
      <p:pic>
        <p:nvPicPr>
          <p:cNvPr id="11" name="Immagine 10">
            <a:extLst>
              <a:ext uri="{FF2B5EF4-FFF2-40B4-BE49-F238E27FC236}">
                <a16:creationId xmlns:a16="http://schemas.microsoft.com/office/drawing/2014/main" id="{2220018F-B66E-4329-8C34-227BC7EA75D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68479" y="3217256"/>
            <a:ext cx="730361" cy="702216"/>
          </a:xfrm>
          <a:prstGeom prst="rect">
            <a:avLst/>
          </a:prstGeom>
        </p:spPr>
      </p:pic>
      <p:pic>
        <p:nvPicPr>
          <p:cNvPr id="12" name="Immagine 11">
            <a:extLst>
              <a:ext uri="{FF2B5EF4-FFF2-40B4-BE49-F238E27FC236}">
                <a16:creationId xmlns:a16="http://schemas.microsoft.com/office/drawing/2014/main" id="{3210D0FD-B7A0-4B63-AEC9-5B2ACBA5DC4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416923" y="3217256"/>
            <a:ext cx="732128" cy="702216"/>
          </a:xfrm>
          <a:prstGeom prst="rect">
            <a:avLst/>
          </a:prstGeom>
        </p:spPr>
      </p:pic>
      <p:pic>
        <p:nvPicPr>
          <p:cNvPr id="13" name="Immagine 12">
            <a:extLst>
              <a:ext uri="{FF2B5EF4-FFF2-40B4-BE49-F238E27FC236}">
                <a16:creationId xmlns:a16="http://schemas.microsoft.com/office/drawing/2014/main" id="{DDB64EB5-38A0-4D38-960B-FA6F6DE628E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855715" y="4079421"/>
            <a:ext cx="740352" cy="748032"/>
          </a:xfrm>
          <a:prstGeom prst="rect">
            <a:avLst/>
          </a:prstGeom>
        </p:spPr>
      </p:pic>
      <p:pic>
        <p:nvPicPr>
          <p:cNvPr id="14" name="Immagine 13">
            <a:extLst>
              <a:ext uri="{FF2B5EF4-FFF2-40B4-BE49-F238E27FC236}">
                <a16:creationId xmlns:a16="http://schemas.microsoft.com/office/drawing/2014/main" id="{28D0591C-4EE7-47E1-A30E-280A48E9D4A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188671" y="4079421"/>
            <a:ext cx="512206" cy="748032"/>
          </a:xfrm>
          <a:prstGeom prst="rect">
            <a:avLst/>
          </a:prstGeom>
        </p:spPr>
      </p:pic>
      <p:pic>
        <p:nvPicPr>
          <p:cNvPr id="15" name="Immagine 14">
            <a:extLst>
              <a:ext uri="{FF2B5EF4-FFF2-40B4-BE49-F238E27FC236}">
                <a16:creationId xmlns:a16="http://schemas.microsoft.com/office/drawing/2014/main" id="{C1F3EAFD-C030-4EDA-BBCC-30F21546D3F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185216" y="3047859"/>
            <a:ext cx="1087124" cy="945837"/>
          </a:xfrm>
          <a:prstGeom prst="rect">
            <a:avLst/>
          </a:prstGeom>
        </p:spPr>
      </p:pic>
      <p:pic>
        <p:nvPicPr>
          <p:cNvPr id="16" name="Immagine 15">
            <a:extLst>
              <a:ext uri="{FF2B5EF4-FFF2-40B4-BE49-F238E27FC236}">
                <a16:creationId xmlns:a16="http://schemas.microsoft.com/office/drawing/2014/main" id="{6BD0CDC8-E255-4B4C-8A18-0E0A33FAB6F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748502" y="4165623"/>
            <a:ext cx="1069113" cy="529670"/>
          </a:xfrm>
          <a:prstGeom prst="rect">
            <a:avLst/>
          </a:prstGeom>
        </p:spPr>
      </p:pic>
      <p:pic>
        <p:nvPicPr>
          <p:cNvPr id="4" name="Immagine 3" descr="Immagine che contiene toeletta, computer, lozione&#10;&#10;Descrizione generata automaticamente">
            <a:extLst>
              <a:ext uri="{FF2B5EF4-FFF2-40B4-BE49-F238E27FC236}">
                <a16:creationId xmlns:a16="http://schemas.microsoft.com/office/drawing/2014/main" id="{F57E0F0D-A2EC-4BF7-86EC-598EEFD24631}"/>
              </a:ext>
            </a:extLst>
          </p:cNvPr>
          <p:cNvPicPr>
            <a:picLocks noChangeAspect="1"/>
          </p:cNvPicPr>
          <p:nvPr/>
        </p:nvPicPr>
        <p:blipFill rotWithShape="1">
          <a:blip r:embed="rId12">
            <a:extLst>
              <a:ext uri="{28A0092B-C50C-407E-A947-70E740481C1C}">
                <a14:useLocalDpi xmlns:a14="http://schemas.microsoft.com/office/drawing/2010/main" val="0"/>
              </a:ext>
            </a:extLst>
          </a:blip>
          <a:srcRect t="22943"/>
          <a:stretch/>
        </p:blipFill>
        <p:spPr>
          <a:xfrm>
            <a:off x="278046" y="2315817"/>
            <a:ext cx="5118144" cy="2973105"/>
          </a:xfrm>
          <a:prstGeom prst="rect">
            <a:avLst/>
          </a:prstGeom>
        </p:spPr>
      </p:pic>
    </p:spTree>
    <p:extLst>
      <p:ext uri="{BB962C8B-B14F-4D97-AF65-F5344CB8AC3E}">
        <p14:creationId xmlns:p14="http://schemas.microsoft.com/office/powerpoint/2010/main" val="700484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interni, vivendo, stanza, tavolo&#10;&#10;Descrizione generata automaticamente">
            <a:extLst>
              <a:ext uri="{FF2B5EF4-FFF2-40B4-BE49-F238E27FC236}">
                <a16:creationId xmlns:a16="http://schemas.microsoft.com/office/drawing/2014/main" id="{EE8CC67D-321F-49F2-B5CD-F4AC6C5C99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586" b="3586"/>
          <a:stretch/>
        </p:blipFill>
        <p:spPr>
          <a:xfrm>
            <a:off x="0" y="0"/>
            <a:ext cx="12191999" cy="6858000"/>
          </a:xfrm>
          <a:prstGeom prst="rect">
            <a:avLst/>
          </a:prstGeom>
        </p:spPr>
      </p:pic>
      <p:pic>
        <p:nvPicPr>
          <p:cNvPr id="2" name="Immagine 1">
            <a:extLst>
              <a:ext uri="{FF2B5EF4-FFF2-40B4-BE49-F238E27FC236}">
                <a16:creationId xmlns:a16="http://schemas.microsoft.com/office/drawing/2014/main" id="{EE10FAF8-721C-4C01-B4FE-ADCBA0AC9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Tree>
    <p:extLst>
      <p:ext uri="{BB962C8B-B14F-4D97-AF65-F5344CB8AC3E}">
        <p14:creationId xmlns:p14="http://schemas.microsoft.com/office/powerpoint/2010/main" val="1116060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10FAF8-721C-4C01-B4FE-ADCBA0AC9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636" y="6321884"/>
            <a:ext cx="1392728" cy="394963"/>
          </a:xfrm>
          <a:prstGeom prst="rect">
            <a:avLst/>
          </a:prstGeom>
        </p:spPr>
      </p:pic>
      <p:sp>
        <p:nvSpPr>
          <p:cNvPr id="7" name="Rettangolo 6">
            <a:extLst>
              <a:ext uri="{FF2B5EF4-FFF2-40B4-BE49-F238E27FC236}">
                <a16:creationId xmlns:a16="http://schemas.microsoft.com/office/drawing/2014/main" id="{70AE4784-F8E7-4BA3-A67A-EF2DA4266586}"/>
              </a:ext>
            </a:extLst>
          </p:cNvPr>
          <p:cNvSpPr/>
          <p:nvPr/>
        </p:nvSpPr>
        <p:spPr>
          <a:xfrm>
            <a:off x="5890436" y="2276612"/>
            <a:ext cx="5605199" cy="2142766"/>
          </a:xfrm>
          <a:prstGeom prst="rect">
            <a:avLst/>
          </a:prstGeom>
        </p:spPr>
        <p:txBody>
          <a:bodyPr wrap="square">
            <a:spAutoFit/>
          </a:bodyPr>
          <a:lstStyle/>
          <a:p>
            <a:pPr algn="just">
              <a:lnSpc>
                <a:spcPct val="150000"/>
              </a:lnSpc>
              <a:spcAft>
                <a:spcPts val="0"/>
              </a:spcAft>
            </a:pPr>
            <a:r>
              <a:rPr lang="en-US" sz="1000" b="1" dirty="0">
                <a:latin typeface="Muli" panose="00000500000000000000" pitchFamily="2" charset="0"/>
              </a:rPr>
              <a:t>DESIGN</a:t>
            </a:r>
          </a:p>
          <a:p>
            <a:pPr algn="just">
              <a:lnSpc>
                <a:spcPct val="150000"/>
              </a:lnSpc>
              <a:spcAft>
                <a:spcPts val="0"/>
              </a:spcAft>
            </a:pPr>
            <a:endParaRPr lang="en-US" sz="1000" dirty="0">
              <a:latin typeface="Muli" panose="00000500000000000000" pitchFamily="2" charset="0"/>
            </a:endParaRPr>
          </a:p>
          <a:p>
            <a:pPr algn="just">
              <a:lnSpc>
                <a:spcPct val="150000"/>
              </a:lnSpc>
              <a:spcAft>
                <a:spcPts val="0"/>
              </a:spcAft>
            </a:pPr>
            <a:r>
              <a:rPr lang="en-US" sz="1000" dirty="0">
                <a:latin typeface="Muli" panose="00000500000000000000" pitchFamily="2" charset="0"/>
              </a:rPr>
              <a:t>The cabinet of the collection is completely squared where the quality of materials play the role of protagonist. A careful study of proportions was carried out to guarantee accurate volumes for sound performances and compact dimension for the set-up.</a:t>
            </a:r>
          </a:p>
          <a:p>
            <a:pPr algn="just">
              <a:lnSpc>
                <a:spcPct val="150000"/>
              </a:lnSpc>
              <a:spcAft>
                <a:spcPts val="0"/>
              </a:spcAft>
            </a:pPr>
            <a:endParaRPr lang="en-US" sz="1000" dirty="0">
              <a:latin typeface="Muli" panose="00000500000000000000" pitchFamily="2" charset="0"/>
            </a:endParaRPr>
          </a:p>
          <a:p>
            <a:pPr marL="171450" indent="-171450" algn="just">
              <a:lnSpc>
                <a:spcPct val="150000"/>
              </a:lnSpc>
              <a:spcAft>
                <a:spcPts val="0"/>
              </a:spcAft>
              <a:buFont typeface="Wingdings" panose="05000000000000000000" pitchFamily="2" charset="2"/>
              <a:buChar char="ü"/>
            </a:pPr>
            <a:r>
              <a:rPr lang="en-US" sz="1000" dirty="0">
                <a:latin typeface="Muli" panose="00000500000000000000" pitchFamily="2" charset="0"/>
              </a:rPr>
              <a:t>Multilayer wood of the front baffle, unique feature in this price range.</a:t>
            </a:r>
          </a:p>
          <a:p>
            <a:pPr algn="just">
              <a:lnSpc>
                <a:spcPct val="150000"/>
              </a:lnSpc>
              <a:spcAft>
                <a:spcPts val="0"/>
              </a:spcAft>
            </a:pPr>
            <a:endParaRPr lang="en-US" sz="1000" dirty="0">
              <a:latin typeface="Muli" panose="00000500000000000000" pitchFamily="2" charset="0"/>
            </a:endParaRPr>
          </a:p>
          <a:p>
            <a:pPr marL="171450" indent="-171450" algn="just">
              <a:lnSpc>
                <a:spcPct val="150000"/>
              </a:lnSpc>
              <a:spcAft>
                <a:spcPts val="0"/>
              </a:spcAft>
              <a:buFont typeface="Wingdings" panose="05000000000000000000" pitchFamily="2" charset="2"/>
              <a:buChar char="ü"/>
            </a:pPr>
            <a:r>
              <a:rPr lang="en-US" sz="1000" dirty="0">
                <a:latin typeface="Muli" panose="00000500000000000000" pitchFamily="2" charset="0"/>
              </a:rPr>
              <a:t>Cabinet covered with our iconic black leather.</a:t>
            </a:r>
          </a:p>
        </p:txBody>
      </p:sp>
      <p:pic>
        <p:nvPicPr>
          <p:cNvPr id="4" name="Immagine 3">
            <a:extLst>
              <a:ext uri="{FF2B5EF4-FFF2-40B4-BE49-F238E27FC236}">
                <a16:creationId xmlns:a16="http://schemas.microsoft.com/office/drawing/2014/main" id="{E244851E-494A-4538-95F8-6C8457A95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0411851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1490</Words>
  <Application>Microsoft Office PowerPoint</Application>
  <PresentationFormat>Widescreen</PresentationFormat>
  <Paragraphs>132</Paragraphs>
  <Slides>18</Slides>
  <Notes>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18</vt:i4>
      </vt:variant>
    </vt:vector>
  </HeadingPairs>
  <TitlesOfParts>
    <vt:vector size="24" baseType="lpstr">
      <vt:lpstr>Arial</vt:lpstr>
      <vt:lpstr>Calibri</vt:lpstr>
      <vt:lpstr>Calibri Light</vt:lpstr>
      <vt:lpstr>Muli</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Marta Vecellio Reane</dc:creator>
  <cp:lastModifiedBy>Anna Gabrel</cp:lastModifiedBy>
  <cp:revision>58</cp:revision>
  <dcterms:created xsi:type="dcterms:W3CDTF">2020-06-29T12:24:36Z</dcterms:created>
  <dcterms:modified xsi:type="dcterms:W3CDTF">2020-07-30T16:13:57Z</dcterms:modified>
</cp:coreProperties>
</file>