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11" r:id="rId3"/>
    <p:sldId id="312" r:id="rId4"/>
    <p:sldId id="334" r:id="rId5"/>
    <p:sldId id="341" r:id="rId6"/>
    <p:sldId id="343" r:id="rId7"/>
    <p:sldId id="345" r:id="rId8"/>
    <p:sldId id="349" r:id="rId9"/>
    <p:sldId id="320" r:id="rId10"/>
    <p:sldId id="331" r:id="rId11"/>
    <p:sldId id="328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34"/>
            <p14:sldId id="341"/>
            <p14:sldId id="343"/>
            <p14:sldId id="345"/>
            <p14:sldId id="349"/>
            <p14:sldId id="320"/>
            <p14:sldId id="331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22" autoAdjust="0"/>
    <p:restoredTop sz="94660"/>
  </p:normalViewPr>
  <p:slideViewPr>
    <p:cSldViewPr snapToGrid="0">
      <p:cViewPr>
        <p:scale>
          <a:sx n="84" d="100"/>
          <a:sy n="84" d="100"/>
        </p:scale>
        <p:origin x="-70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16/11/22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3933C4-7ABC-44A7-8649-D87A89DB0F5C}" type="datetimeFigureOut">
              <a:rPr lang="id-ID" smtClean="0"/>
              <a:t>16/11/22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7C5E-6161-46A3-81EF-3D88EA024A6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2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04343" y="0"/>
            <a:ext cx="402045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5459" y="1197735"/>
            <a:ext cx="2884868" cy="4539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4704" y="1249251"/>
            <a:ext cx="2884868" cy="4539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0006" y="1249251"/>
            <a:ext cx="2884868" cy="4539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25308" y="1249251"/>
            <a:ext cx="2884868" cy="4539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4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2625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50720" y="0"/>
            <a:ext cx="10241280" cy="4815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89454" y="0"/>
            <a:ext cx="32025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038850" y="819150"/>
            <a:ext cx="5048250" cy="50863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28362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59" y="1707858"/>
            <a:ext cx="6076215" cy="3698676"/>
          </a:xfrm>
          <a:prstGeom prst="rect">
            <a:avLst/>
          </a:prstGeom>
        </p:spPr>
      </p:pic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13679" y="2242646"/>
            <a:ext cx="4134118" cy="2547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9621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1898148" y="1295250"/>
            <a:ext cx="2198763" cy="4515887"/>
            <a:chOff x="3739073" y="951230"/>
            <a:chExt cx="1665853" cy="3421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045405" y="1836687"/>
            <a:ext cx="1903872" cy="33787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4146" y="0"/>
            <a:ext cx="38078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248525" y="768578"/>
            <a:ext cx="4092575" cy="53276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6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8078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46971" y="765175"/>
            <a:ext cx="4092575" cy="53276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9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657600" y="0"/>
            <a:ext cx="853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47748" y="765175"/>
            <a:ext cx="4092575" cy="53276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84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93179" y="855327"/>
            <a:ext cx="4092575" cy="53276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75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31062" y="0"/>
            <a:ext cx="3543970" cy="44818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8803" y="2376152"/>
            <a:ext cx="3543970" cy="44818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1969" y="2376152"/>
            <a:ext cx="3543970" cy="44818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18347" y="0"/>
            <a:ext cx="3543970" cy="44818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482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67" r:id="rId5"/>
    <p:sldLayoutId id="2147483668" r:id="rId6"/>
    <p:sldLayoutId id="2147483670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9A674A-E934-41FC-A6B0-B25E4FB57122}"/>
              </a:ext>
            </a:extLst>
          </p:cNvPr>
          <p:cNvSpPr txBox="1"/>
          <p:nvPr/>
        </p:nvSpPr>
        <p:spPr>
          <a:xfrm>
            <a:off x="3429244" y="2206873"/>
            <a:ext cx="53335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Montserrat" panose="00000500000000000000" pitchFamily="50" charset="0"/>
              </a:rPr>
              <a:t>ИНКЛЮЗИВНОЕ </a:t>
            </a:r>
          </a:p>
          <a:p>
            <a:pPr algn="ctr"/>
            <a:r>
              <a:rPr lang="ru-RU" sz="4400" b="1" dirty="0">
                <a:latin typeface="Montserrat" panose="00000500000000000000" pitchFamily="50" charset="0"/>
              </a:rPr>
              <a:t>ОБРАЗОВАНИЕ</a:t>
            </a:r>
          </a:p>
          <a:p>
            <a:pPr algn="ctr"/>
            <a:r>
              <a:rPr lang="ru-RU" sz="4400" b="1" dirty="0">
                <a:solidFill>
                  <a:schemeClr val="accent1"/>
                </a:solidFill>
                <a:latin typeface="Montserrat" panose="00000500000000000000" pitchFamily="50" charset="0"/>
              </a:rPr>
              <a:t>В ШКОЛЕ</a:t>
            </a:r>
            <a:endParaRPr lang="en-ID" sz="44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8548" y="4330531"/>
            <a:ext cx="3435334" cy="23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i="0" dirty="0">
              <a:solidFill>
                <a:schemeClr val="bg1"/>
              </a:solidFill>
              <a:effectLst/>
              <a:latin typeface="SF Pro Display" pitchFamily="2" charset="0"/>
              <a:ea typeface="SF Pro Display" pitchFamily="2" charset="0"/>
              <a:cs typeface="Lato" panose="020F0502020204030203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ВЫПОЛНИЛА: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ВАСЬКИНА ДАРЬЯ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студентка 1 курса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заочной формы обучения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Направление подготовки: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44.04.01 Педагогическое образование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Направленность (профиль) Управление системами образования</a:t>
            </a:r>
          </a:p>
          <a:p>
            <a:pPr algn="ctr">
              <a:lnSpc>
                <a:spcPct val="150000"/>
              </a:lnSpc>
            </a:pPr>
            <a:endParaRPr lang="id-ID" dirty="0">
              <a:solidFill>
                <a:schemeClr val="bg1"/>
              </a:solidFill>
              <a:latin typeface="SF Pro Display" pitchFamily="2" charset="0"/>
              <a:ea typeface="SF Pro Display" pitchFamily="2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2469974" y="1121647"/>
            <a:ext cx="7252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ПЛЮСЫ И МИНУСЫ ИНКЛЮЗИВНОГО ОБУЧЕНИЯ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6103940" y="3884978"/>
            <a:ext cx="0" cy="36573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9634694" y="3950296"/>
            <a:ext cx="283757" cy="36592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469975" y="3143015"/>
            <a:ext cx="1797731" cy="1525991"/>
            <a:chOff x="2469975" y="2284808"/>
            <a:chExt cx="1797731" cy="1525991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469975" y="2284808"/>
              <a:ext cx="1797731" cy="1525991"/>
            </a:xfrm>
            <a:custGeom>
              <a:avLst/>
              <a:gdLst>
                <a:gd name="T0" fmla="*/ 933 w 978"/>
                <a:gd name="T1" fmla="*/ 297 h 830"/>
                <a:gd name="T2" fmla="*/ 856 w 978"/>
                <a:gd name="T3" fmla="*/ 341 h 830"/>
                <a:gd name="T4" fmla="*/ 813 w 978"/>
                <a:gd name="T5" fmla="*/ 322 h 830"/>
                <a:gd name="T6" fmla="*/ 799 w 978"/>
                <a:gd name="T7" fmla="*/ 200 h 830"/>
                <a:gd name="T8" fmla="*/ 799 w 978"/>
                <a:gd name="T9" fmla="*/ 199 h 830"/>
                <a:gd name="T10" fmla="*/ 834 w 978"/>
                <a:gd name="T11" fmla="*/ 70 h 830"/>
                <a:gd name="T12" fmla="*/ 820 w 978"/>
                <a:gd name="T13" fmla="*/ 41 h 830"/>
                <a:gd name="T14" fmla="*/ 727 w 978"/>
                <a:gd name="T15" fmla="*/ 10 h 830"/>
                <a:gd name="T16" fmla="*/ 646 w 978"/>
                <a:gd name="T17" fmla="*/ 0 h 830"/>
                <a:gd name="T18" fmla="*/ 593 w 978"/>
                <a:gd name="T19" fmla="*/ 26 h 830"/>
                <a:gd name="T20" fmla="*/ 640 w 978"/>
                <a:gd name="T21" fmla="*/ 116 h 830"/>
                <a:gd name="T22" fmla="*/ 489 w 978"/>
                <a:gd name="T23" fmla="*/ 188 h 830"/>
                <a:gd name="T24" fmla="*/ 489 w 978"/>
                <a:gd name="T25" fmla="*/ 188 h 830"/>
                <a:gd name="T26" fmla="*/ 489 w 978"/>
                <a:gd name="T27" fmla="*/ 188 h 830"/>
                <a:gd name="T28" fmla="*/ 338 w 978"/>
                <a:gd name="T29" fmla="*/ 116 h 830"/>
                <a:gd name="T30" fmla="*/ 385 w 978"/>
                <a:gd name="T31" fmla="*/ 26 h 830"/>
                <a:gd name="T32" fmla="*/ 332 w 978"/>
                <a:gd name="T33" fmla="*/ 0 h 830"/>
                <a:gd name="T34" fmla="*/ 251 w 978"/>
                <a:gd name="T35" fmla="*/ 10 h 830"/>
                <a:gd name="T36" fmla="*/ 158 w 978"/>
                <a:gd name="T37" fmla="*/ 41 h 830"/>
                <a:gd name="T38" fmla="*/ 144 w 978"/>
                <a:gd name="T39" fmla="*/ 70 h 830"/>
                <a:gd name="T40" fmla="*/ 179 w 978"/>
                <a:gd name="T41" fmla="*/ 199 h 830"/>
                <a:gd name="T42" fmla="*/ 179 w 978"/>
                <a:gd name="T43" fmla="*/ 200 h 830"/>
                <a:gd name="T44" fmla="*/ 165 w 978"/>
                <a:gd name="T45" fmla="*/ 322 h 830"/>
                <a:gd name="T46" fmla="*/ 122 w 978"/>
                <a:gd name="T47" fmla="*/ 341 h 830"/>
                <a:gd name="T48" fmla="*/ 45 w 978"/>
                <a:gd name="T49" fmla="*/ 297 h 830"/>
                <a:gd name="T50" fmla="*/ 0 w 978"/>
                <a:gd name="T51" fmla="*/ 415 h 830"/>
                <a:gd name="T52" fmla="*/ 45 w 978"/>
                <a:gd name="T53" fmla="*/ 534 h 830"/>
                <a:gd name="T54" fmla="*/ 122 w 978"/>
                <a:gd name="T55" fmla="*/ 490 h 830"/>
                <a:gd name="T56" fmla="*/ 165 w 978"/>
                <a:gd name="T57" fmla="*/ 509 h 830"/>
                <a:gd name="T58" fmla="*/ 179 w 978"/>
                <a:gd name="T59" fmla="*/ 631 h 830"/>
                <a:gd name="T60" fmla="*/ 179 w 978"/>
                <a:gd name="T61" fmla="*/ 632 h 830"/>
                <a:gd name="T62" fmla="*/ 144 w 978"/>
                <a:gd name="T63" fmla="*/ 761 h 830"/>
                <a:gd name="T64" fmla="*/ 158 w 978"/>
                <a:gd name="T65" fmla="*/ 790 h 830"/>
                <a:gd name="T66" fmla="*/ 251 w 978"/>
                <a:gd name="T67" fmla="*/ 821 h 830"/>
                <a:gd name="T68" fmla="*/ 332 w 978"/>
                <a:gd name="T69" fmla="*/ 830 h 830"/>
                <a:gd name="T70" fmla="*/ 385 w 978"/>
                <a:gd name="T71" fmla="*/ 805 h 830"/>
                <a:gd name="T72" fmla="*/ 338 w 978"/>
                <a:gd name="T73" fmla="*/ 715 h 830"/>
                <a:gd name="T74" fmla="*/ 489 w 978"/>
                <a:gd name="T75" fmla="*/ 643 h 830"/>
                <a:gd name="T76" fmla="*/ 489 w 978"/>
                <a:gd name="T77" fmla="*/ 643 h 830"/>
                <a:gd name="T78" fmla="*/ 489 w 978"/>
                <a:gd name="T79" fmla="*/ 643 h 830"/>
                <a:gd name="T80" fmla="*/ 640 w 978"/>
                <a:gd name="T81" fmla="*/ 715 h 830"/>
                <a:gd name="T82" fmla="*/ 593 w 978"/>
                <a:gd name="T83" fmla="*/ 805 h 830"/>
                <a:gd name="T84" fmla="*/ 646 w 978"/>
                <a:gd name="T85" fmla="*/ 830 h 830"/>
                <a:gd name="T86" fmla="*/ 727 w 978"/>
                <a:gd name="T87" fmla="*/ 821 h 830"/>
                <a:gd name="T88" fmla="*/ 820 w 978"/>
                <a:gd name="T89" fmla="*/ 790 h 830"/>
                <a:gd name="T90" fmla="*/ 834 w 978"/>
                <a:gd name="T91" fmla="*/ 761 h 830"/>
                <a:gd name="T92" fmla="*/ 799 w 978"/>
                <a:gd name="T93" fmla="*/ 632 h 830"/>
                <a:gd name="T94" fmla="*/ 799 w 978"/>
                <a:gd name="T95" fmla="*/ 631 h 830"/>
                <a:gd name="T96" fmla="*/ 813 w 978"/>
                <a:gd name="T97" fmla="*/ 509 h 830"/>
                <a:gd name="T98" fmla="*/ 856 w 978"/>
                <a:gd name="T99" fmla="*/ 490 h 830"/>
                <a:gd name="T100" fmla="*/ 933 w 978"/>
                <a:gd name="T101" fmla="*/ 534 h 830"/>
                <a:gd name="T102" fmla="*/ 978 w 978"/>
                <a:gd name="T103" fmla="*/ 415 h 830"/>
                <a:gd name="T104" fmla="*/ 933 w 978"/>
                <a:gd name="T105" fmla="*/ 297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3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2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3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4" y="70"/>
                  </a:cubicBezTo>
                  <a:cubicBezTo>
                    <a:pt x="158" y="112"/>
                    <a:pt x="170" y="155"/>
                    <a:pt x="179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5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5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9" y="632"/>
                  </a:cubicBezTo>
                  <a:cubicBezTo>
                    <a:pt x="170" y="676"/>
                    <a:pt x="158" y="719"/>
                    <a:pt x="144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3" y="813"/>
                    <a:pt x="251" y="821"/>
                  </a:cubicBezTo>
                  <a:cubicBezTo>
                    <a:pt x="274" y="825"/>
                    <a:pt x="314" y="830"/>
                    <a:pt x="332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Shape 2368"/>
            <p:cNvSpPr/>
            <p:nvPr/>
          </p:nvSpPr>
          <p:spPr>
            <a:xfrm>
              <a:off x="3168196" y="2829505"/>
              <a:ext cx="335087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Gill San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05075" y="3143015"/>
            <a:ext cx="1797731" cy="1525991"/>
            <a:chOff x="5205075" y="2284808"/>
            <a:chExt cx="1797731" cy="1525991"/>
          </a:xfrm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5205075" y="2284808"/>
              <a:ext cx="1797731" cy="1525991"/>
            </a:xfrm>
            <a:custGeom>
              <a:avLst/>
              <a:gdLst>
                <a:gd name="T0" fmla="*/ 933 w 978"/>
                <a:gd name="T1" fmla="*/ 297 h 830"/>
                <a:gd name="T2" fmla="*/ 856 w 978"/>
                <a:gd name="T3" fmla="*/ 341 h 830"/>
                <a:gd name="T4" fmla="*/ 813 w 978"/>
                <a:gd name="T5" fmla="*/ 322 h 830"/>
                <a:gd name="T6" fmla="*/ 799 w 978"/>
                <a:gd name="T7" fmla="*/ 200 h 830"/>
                <a:gd name="T8" fmla="*/ 799 w 978"/>
                <a:gd name="T9" fmla="*/ 199 h 830"/>
                <a:gd name="T10" fmla="*/ 834 w 978"/>
                <a:gd name="T11" fmla="*/ 70 h 830"/>
                <a:gd name="T12" fmla="*/ 820 w 978"/>
                <a:gd name="T13" fmla="*/ 41 h 830"/>
                <a:gd name="T14" fmla="*/ 727 w 978"/>
                <a:gd name="T15" fmla="*/ 10 h 830"/>
                <a:gd name="T16" fmla="*/ 646 w 978"/>
                <a:gd name="T17" fmla="*/ 0 h 830"/>
                <a:gd name="T18" fmla="*/ 593 w 978"/>
                <a:gd name="T19" fmla="*/ 26 h 830"/>
                <a:gd name="T20" fmla="*/ 640 w 978"/>
                <a:gd name="T21" fmla="*/ 116 h 830"/>
                <a:gd name="T22" fmla="*/ 489 w 978"/>
                <a:gd name="T23" fmla="*/ 188 h 830"/>
                <a:gd name="T24" fmla="*/ 489 w 978"/>
                <a:gd name="T25" fmla="*/ 188 h 830"/>
                <a:gd name="T26" fmla="*/ 489 w 978"/>
                <a:gd name="T27" fmla="*/ 188 h 830"/>
                <a:gd name="T28" fmla="*/ 338 w 978"/>
                <a:gd name="T29" fmla="*/ 116 h 830"/>
                <a:gd name="T30" fmla="*/ 385 w 978"/>
                <a:gd name="T31" fmla="*/ 26 h 830"/>
                <a:gd name="T32" fmla="*/ 331 w 978"/>
                <a:gd name="T33" fmla="*/ 0 h 830"/>
                <a:gd name="T34" fmla="*/ 251 w 978"/>
                <a:gd name="T35" fmla="*/ 10 h 830"/>
                <a:gd name="T36" fmla="*/ 158 w 978"/>
                <a:gd name="T37" fmla="*/ 41 h 830"/>
                <a:gd name="T38" fmla="*/ 143 w 978"/>
                <a:gd name="T39" fmla="*/ 70 h 830"/>
                <a:gd name="T40" fmla="*/ 178 w 978"/>
                <a:gd name="T41" fmla="*/ 199 h 830"/>
                <a:gd name="T42" fmla="*/ 179 w 978"/>
                <a:gd name="T43" fmla="*/ 200 h 830"/>
                <a:gd name="T44" fmla="*/ 165 w 978"/>
                <a:gd name="T45" fmla="*/ 322 h 830"/>
                <a:gd name="T46" fmla="*/ 122 w 978"/>
                <a:gd name="T47" fmla="*/ 341 h 830"/>
                <a:gd name="T48" fmla="*/ 44 w 978"/>
                <a:gd name="T49" fmla="*/ 297 h 830"/>
                <a:gd name="T50" fmla="*/ 0 w 978"/>
                <a:gd name="T51" fmla="*/ 415 h 830"/>
                <a:gd name="T52" fmla="*/ 44 w 978"/>
                <a:gd name="T53" fmla="*/ 534 h 830"/>
                <a:gd name="T54" fmla="*/ 122 w 978"/>
                <a:gd name="T55" fmla="*/ 490 h 830"/>
                <a:gd name="T56" fmla="*/ 165 w 978"/>
                <a:gd name="T57" fmla="*/ 509 h 830"/>
                <a:gd name="T58" fmla="*/ 179 w 978"/>
                <a:gd name="T59" fmla="*/ 631 h 830"/>
                <a:gd name="T60" fmla="*/ 178 w 978"/>
                <a:gd name="T61" fmla="*/ 632 h 830"/>
                <a:gd name="T62" fmla="*/ 143 w 978"/>
                <a:gd name="T63" fmla="*/ 761 h 830"/>
                <a:gd name="T64" fmla="*/ 158 w 978"/>
                <a:gd name="T65" fmla="*/ 790 h 830"/>
                <a:gd name="T66" fmla="*/ 251 w 978"/>
                <a:gd name="T67" fmla="*/ 821 h 830"/>
                <a:gd name="T68" fmla="*/ 331 w 978"/>
                <a:gd name="T69" fmla="*/ 830 h 830"/>
                <a:gd name="T70" fmla="*/ 385 w 978"/>
                <a:gd name="T71" fmla="*/ 805 h 830"/>
                <a:gd name="T72" fmla="*/ 338 w 978"/>
                <a:gd name="T73" fmla="*/ 715 h 830"/>
                <a:gd name="T74" fmla="*/ 489 w 978"/>
                <a:gd name="T75" fmla="*/ 643 h 830"/>
                <a:gd name="T76" fmla="*/ 489 w 978"/>
                <a:gd name="T77" fmla="*/ 643 h 830"/>
                <a:gd name="T78" fmla="*/ 489 w 978"/>
                <a:gd name="T79" fmla="*/ 643 h 830"/>
                <a:gd name="T80" fmla="*/ 640 w 978"/>
                <a:gd name="T81" fmla="*/ 715 h 830"/>
                <a:gd name="T82" fmla="*/ 593 w 978"/>
                <a:gd name="T83" fmla="*/ 805 h 830"/>
                <a:gd name="T84" fmla="*/ 646 w 978"/>
                <a:gd name="T85" fmla="*/ 830 h 830"/>
                <a:gd name="T86" fmla="*/ 727 w 978"/>
                <a:gd name="T87" fmla="*/ 821 h 830"/>
                <a:gd name="T88" fmla="*/ 820 w 978"/>
                <a:gd name="T89" fmla="*/ 790 h 830"/>
                <a:gd name="T90" fmla="*/ 834 w 978"/>
                <a:gd name="T91" fmla="*/ 761 h 830"/>
                <a:gd name="T92" fmla="*/ 799 w 978"/>
                <a:gd name="T93" fmla="*/ 632 h 830"/>
                <a:gd name="T94" fmla="*/ 799 w 978"/>
                <a:gd name="T95" fmla="*/ 631 h 830"/>
                <a:gd name="T96" fmla="*/ 813 w 978"/>
                <a:gd name="T97" fmla="*/ 509 h 830"/>
                <a:gd name="T98" fmla="*/ 856 w 978"/>
                <a:gd name="T99" fmla="*/ 490 h 830"/>
                <a:gd name="T100" fmla="*/ 933 w 978"/>
                <a:gd name="T101" fmla="*/ 534 h 830"/>
                <a:gd name="T102" fmla="*/ 978 w 978"/>
                <a:gd name="T103" fmla="*/ 415 h 830"/>
                <a:gd name="T104" fmla="*/ 933 w 978"/>
                <a:gd name="T105" fmla="*/ 297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3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1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2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3" y="70"/>
                  </a:cubicBezTo>
                  <a:cubicBezTo>
                    <a:pt x="158" y="112"/>
                    <a:pt x="169" y="155"/>
                    <a:pt x="178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4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4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8" y="632"/>
                  </a:cubicBezTo>
                  <a:cubicBezTo>
                    <a:pt x="169" y="676"/>
                    <a:pt x="158" y="719"/>
                    <a:pt x="143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2" y="813"/>
                    <a:pt x="251" y="821"/>
                  </a:cubicBezTo>
                  <a:cubicBezTo>
                    <a:pt x="274" y="825"/>
                    <a:pt x="314" y="830"/>
                    <a:pt x="331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Shape 2369"/>
            <p:cNvSpPr/>
            <p:nvPr/>
          </p:nvSpPr>
          <p:spPr>
            <a:xfrm>
              <a:off x="5923786" y="2829505"/>
              <a:ext cx="335087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Gill San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73838" y="3006703"/>
            <a:ext cx="1525106" cy="1798616"/>
            <a:chOff x="3973838" y="2148496"/>
            <a:chExt cx="1525106" cy="1798616"/>
          </a:xfrm>
        </p:grpSpPr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973838" y="2148496"/>
              <a:ext cx="1525106" cy="1798616"/>
            </a:xfrm>
            <a:custGeom>
              <a:avLst/>
              <a:gdLst>
                <a:gd name="T0" fmla="*/ 297 w 830"/>
                <a:gd name="T1" fmla="*/ 45 h 978"/>
                <a:gd name="T2" fmla="*/ 340 w 830"/>
                <a:gd name="T3" fmla="*/ 123 h 978"/>
                <a:gd name="T4" fmla="*/ 321 w 830"/>
                <a:gd name="T5" fmla="*/ 165 h 978"/>
                <a:gd name="T6" fmla="*/ 199 w 830"/>
                <a:gd name="T7" fmla="*/ 179 h 978"/>
                <a:gd name="T8" fmla="*/ 198 w 830"/>
                <a:gd name="T9" fmla="*/ 179 h 978"/>
                <a:gd name="T10" fmla="*/ 69 w 830"/>
                <a:gd name="T11" fmla="*/ 144 h 978"/>
                <a:gd name="T12" fmla="*/ 40 w 830"/>
                <a:gd name="T13" fmla="*/ 159 h 978"/>
                <a:gd name="T14" fmla="*/ 9 w 830"/>
                <a:gd name="T15" fmla="*/ 251 h 978"/>
                <a:gd name="T16" fmla="*/ 0 w 830"/>
                <a:gd name="T17" fmla="*/ 332 h 978"/>
                <a:gd name="T18" fmla="*/ 26 w 830"/>
                <a:gd name="T19" fmla="*/ 386 h 978"/>
                <a:gd name="T20" fmla="*/ 115 w 830"/>
                <a:gd name="T21" fmla="*/ 338 h 978"/>
                <a:gd name="T22" fmla="*/ 187 w 830"/>
                <a:gd name="T23" fmla="*/ 489 h 978"/>
                <a:gd name="T24" fmla="*/ 187 w 830"/>
                <a:gd name="T25" fmla="*/ 489 h 978"/>
                <a:gd name="T26" fmla="*/ 187 w 830"/>
                <a:gd name="T27" fmla="*/ 490 h 978"/>
                <a:gd name="T28" fmla="*/ 115 w 830"/>
                <a:gd name="T29" fmla="*/ 640 h 978"/>
                <a:gd name="T30" fmla="*/ 26 w 830"/>
                <a:gd name="T31" fmla="*/ 593 h 978"/>
                <a:gd name="T32" fmla="*/ 0 w 830"/>
                <a:gd name="T33" fmla="*/ 647 h 978"/>
                <a:gd name="T34" fmla="*/ 9 w 830"/>
                <a:gd name="T35" fmla="*/ 727 h 978"/>
                <a:gd name="T36" fmla="*/ 40 w 830"/>
                <a:gd name="T37" fmla="*/ 820 h 978"/>
                <a:gd name="T38" fmla="*/ 69 w 830"/>
                <a:gd name="T39" fmla="*/ 835 h 978"/>
                <a:gd name="T40" fmla="*/ 198 w 830"/>
                <a:gd name="T41" fmla="*/ 800 h 978"/>
                <a:gd name="T42" fmla="*/ 199 w 830"/>
                <a:gd name="T43" fmla="*/ 800 h 978"/>
                <a:gd name="T44" fmla="*/ 321 w 830"/>
                <a:gd name="T45" fmla="*/ 814 h 978"/>
                <a:gd name="T46" fmla="*/ 340 w 830"/>
                <a:gd name="T47" fmla="*/ 856 h 978"/>
                <a:gd name="T48" fmla="*/ 297 w 830"/>
                <a:gd name="T49" fmla="*/ 934 h 978"/>
                <a:gd name="T50" fmla="*/ 415 w 830"/>
                <a:gd name="T51" fmla="*/ 978 h 978"/>
                <a:gd name="T52" fmla="*/ 533 w 830"/>
                <a:gd name="T53" fmla="*/ 934 h 978"/>
                <a:gd name="T54" fmla="*/ 490 w 830"/>
                <a:gd name="T55" fmla="*/ 856 h 978"/>
                <a:gd name="T56" fmla="*/ 508 w 830"/>
                <a:gd name="T57" fmla="*/ 814 h 978"/>
                <a:gd name="T58" fmla="*/ 631 w 830"/>
                <a:gd name="T59" fmla="*/ 800 h 978"/>
                <a:gd name="T60" fmla="*/ 632 w 830"/>
                <a:gd name="T61" fmla="*/ 800 h 978"/>
                <a:gd name="T62" fmla="*/ 760 w 830"/>
                <a:gd name="T63" fmla="*/ 835 h 978"/>
                <a:gd name="T64" fmla="*/ 790 w 830"/>
                <a:gd name="T65" fmla="*/ 820 h 978"/>
                <a:gd name="T66" fmla="*/ 821 w 830"/>
                <a:gd name="T67" fmla="*/ 727 h 978"/>
                <a:gd name="T68" fmla="*/ 830 w 830"/>
                <a:gd name="T69" fmla="*/ 647 h 978"/>
                <a:gd name="T70" fmla="*/ 804 w 830"/>
                <a:gd name="T71" fmla="*/ 593 h 978"/>
                <a:gd name="T72" fmla="*/ 715 w 830"/>
                <a:gd name="T73" fmla="*/ 640 h 978"/>
                <a:gd name="T74" fmla="*/ 642 w 830"/>
                <a:gd name="T75" fmla="*/ 490 h 978"/>
                <a:gd name="T76" fmla="*/ 642 w 830"/>
                <a:gd name="T77" fmla="*/ 489 h 978"/>
                <a:gd name="T78" fmla="*/ 642 w 830"/>
                <a:gd name="T79" fmla="*/ 489 h 978"/>
                <a:gd name="T80" fmla="*/ 715 w 830"/>
                <a:gd name="T81" fmla="*/ 338 h 978"/>
                <a:gd name="T82" fmla="*/ 804 w 830"/>
                <a:gd name="T83" fmla="*/ 386 h 978"/>
                <a:gd name="T84" fmla="*/ 830 w 830"/>
                <a:gd name="T85" fmla="*/ 332 h 978"/>
                <a:gd name="T86" fmla="*/ 821 w 830"/>
                <a:gd name="T87" fmla="*/ 251 h 978"/>
                <a:gd name="T88" fmla="*/ 790 w 830"/>
                <a:gd name="T89" fmla="*/ 159 h 978"/>
                <a:gd name="T90" fmla="*/ 760 w 830"/>
                <a:gd name="T91" fmla="*/ 144 h 978"/>
                <a:gd name="T92" fmla="*/ 632 w 830"/>
                <a:gd name="T93" fmla="*/ 179 h 978"/>
                <a:gd name="T94" fmla="*/ 631 w 830"/>
                <a:gd name="T95" fmla="*/ 179 h 978"/>
                <a:gd name="T96" fmla="*/ 508 w 830"/>
                <a:gd name="T97" fmla="*/ 165 h 978"/>
                <a:gd name="T98" fmla="*/ 490 w 830"/>
                <a:gd name="T99" fmla="*/ 123 h 978"/>
                <a:gd name="T100" fmla="*/ 533 w 830"/>
                <a:gd name="T101" fmla="*/ 45 h 978"/>
                <a:gd name="T102" fmla="*/ 415 w 830"/>
                <a:gd name="T103" fmla="*/ 0 h 978"/>
                <a:gd name="T104" fmla="*/ 297 w 830"/>
                <a:gd name="T105" fmla="*/ 4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0" h="978">
                  <a:moveTo>
                    <a:pt x="297" y="45"/>
                  </a:moveTo>
                  <a:cubicBezTo>
                    <a:pt x="295" y="76"/>
                    <a:pt x="337" y="106"/>
                    <a:pt x="340" y="123"/>
                  </a:cubicBezTo>
                  <a:cubicBezTo>
                    <a:pt x="345" y="143"/>
                    <a:pt x="335" y="155"/>
                    <a:pt x="321" y="165"/>
                  </a:cubicBezTo>
                  <a:cubicBezTo>
                    <a:pt x="295" y="185"/>
                    <a:pt x="268" y="190"/>
                    <a:pt x="199" y="179"/>
                  </a:cubicBezTo>
                  <a:cubicBezTo>
                    <a:pt x="199" y="179"/>
                    <a:pt x="198" y="179"/>
                    <a:pt x="198" y="179"/>
                  </a:cubicBezTo>
                  <a:cubicBezTo>
                    <a:pt x="155" y="170"/>
                    <a:pt x="111" y="158"/>
                    <a:pt x="69" y="144"/>
                  </a:cubicBezTo>
                  <a:cubicBezTo>
                    <a:pt x="57" y="142"/>
                    <a:pt x="45" y="148"/>
                    <a:pt x="40" y="159"/>
                  </a:cubicBezTo>
                  <a:cubicBezTo>
                    <a:pt x="28" y="190"/>
                    <a:pt x="17" y="213"/>
                    <a:pt x="9" y="251"/>
                  </a:cubicBezTo>
                  <a:cubicBezTo>
                    <a:pt x="5" y="275"/>
                    <a:pt x="0" y="314"/>
                    <a:pt x="0" y="332"/>
                  </a:cubicBezTo>
                  <a:cubicBezTo>
                    <a:pt x="0" y="366"/>
                    <a:pt x="12" y="382"/>
                    <a:pt x="26" y="386"/>
                  </a:cubicBezTo>
                  <a:cubicBezTo>
                    <a:pt x="49" y="392"/>
                    <a:pt x="82" y="336"/>
                    <a:pt x="115" y="338"/>
                  </a:cubicBezTo>
                  <a:cubicBezTo>
                    <a:pt x="162" y="342"/>
                    <a:pt x="187" y="414"/>
                    <a:pt x="187" y="489"/>
                  </a:cubicBezTo>
                  <a:cubicBezTo>
                    <a:pt x="187" y="489"/>
                    <a:pt x="187" y="489"/>
                    <a:pt x="187" y="489"/>
                  </a:cubicBezTo>
                  <a:cubicBezTo>
                    <a:pt x="187" y="489"/>
                    <a:pt x="187" y="490"/>
                    <a:pt x="187" y="490"/>
                  </a:cubicBezTo>
                  <a:cubicBezTo>
                    <a:pt x="187" y="565"/>
                    <a:pt x="162" y="636"/>
                    <a:pt x="115" y="640"/>
                  </a:cubicBezTo>
                  <a:cubicBezTo>
                    <a:pt x="82" y="643"/>
                    <a:pt x="49" y="587"/>
                    <a:pt x="26" y="593"/>
                  </a:cubicBezTo>
                  <a:cubicBezTo>
                    <a:pt x="12" y="597"/>
                    <a:pt x="0" y="612"/>
                    <a:pt x="0" y="647"/>
                  </a:cubicBezTo>
                  <a:cubicBezTo>
                    <a:pt x="0" y="664"/>
                    <a:pt x="5" y="704"/>
                    <a:pt x="9" y="727"/>
                  </a:cubicBezTo>
                  <a:cubicBezTo>
                    <a:pt x="17" y="766"/>
                    <a:pt x="28" y="788"/>
                    <a:pt x="40" y="820"/>
                  </a:cubicBezTo>
                  <a:cubicBezTo>
                    <a:pt x="45" y="831"/>
                    <a:pt x="57" y="837"/>
                    <a:pt x="69" y="835"/>
                  </a:cubicBezTo>
                  <a:cubicBezTo>
                    <a:pt x="111" y="820"/>
                    <a:pt x="155" y="809"/>
                    <a:pt x="198" y="800"/>
                  </a:cubicBezTo>
                  <a:cubicBezTo>
                    <a:pt x="198" y="800"/>
                    <a:pt x="199" y="800"/>
                    <a:pt x="199" y="800"/>
                  </a:cubicBezTo>
                  <a:cubicBezTo>
                    <a:pt x="268" y="788"/>
                    <a:pt x="295" y="793"/>
                    <a:pt x="321" y="814"/>
                  </a:cubicBezTo>
                  <a:cubicBezTo>
                    <a:pt x="335" y="824"/>
                    <a:pt x="345" y="835"/>
                    <a:pt x="340" y="856"/>
                  </a:cubicBezTo>
                  <a:cubicBezTo>
                    <a:pt x="337" y="873"/>
                    <a:pt x="295" y="903"/>
                    <a:pt x="297" y="934"/>
                  </a:cubicBezTo>
                  <a:cubicBezTo>
                    <a:pt x="298" y="962"/>
                    <a:pt x="360" y="978"/>
                    <a:pt x="415" y="978"/>
                  </a:cubicBezTo>
                  <a:cubicBezTo>
                    <a:pt x="470" y="978"/>
                    <a:pt x="531" y="962"/>
                    <a:pt x="533" y="934"/>
                  </a:cubicBezTo>
                  <a:cubicBezTo>
                    <a:pt x="535" y="903"/>
                    <a:pt x="493" y="873"/>
                    <a:pt x="490" y="856"/>
                  </a:cubicBezTo>
                  <a:cubicBezTo>
                    <a:pt x="485" y="835"/>
                    <a:pt x="495" y="824"/>
                    <a:pt x="508" y="814"/>
                  </a:cubicBezTo>
                  <a:cubicBezTo>
                    <a:pt x="535" y="793"/>
                    <a:pt x="562" y="788"/>
                    <a:pt x="631" y="800"/>
                  </a:cubicBezTo>
                  <a:cubicBezTo>
                    <a:pt x="631" y="800"/>
                    <a:pt x="631" y="800"/>
                    <a:pt x="632" y="800"/>
                  </a:cubicBezTo>
                  <a:cubicBezTo>
                    <a:pt x="675" y="809"/>
                    <a:pt x="718" y="820"/>
                    <a:pt x="760" y="835"/>
                  </a:cubicBezTo>
                  <a:cubicBezTo>
                    <a:pt x="772" y="837"/>
                    <a:pt x="784" y="831"/>
                    <a:pt x="790" y="820"/>
                  </a:cubicBezTo>
                  <a:cubicBezTo>
                    <a:pt x="802" y="788"/>
                    <a:pt x="813" y="766"/>
                    <a:pt x="821" y="727"/>
                  </a:cubicBezTo>
                  <a:cubicBezTo>
                    <a:pt x="825" y="704"/>
                    <a:pt x="830" y="664"/>
                    <a:pt x="830" y="647"/>
                  </a:cubicBezTo>
                  <a:cubicBezTo>
                    <a:pt x="830" y="612"/>
                    <a:pt x="818" y="597"/>
                    <a:pt x="804" y="593"/>
                  </a:cubicBezTo>
                  <a:cubicBezTo>
                    <a:pt x="781" y="587"/>
                    <a:pt x="748" y="643"/>
                    <a:pt x="715" y="640"/>
                  </a:cubicBezTo>
                  <a:cubicBezTo>
                    <a:pt x="668" y="636"/>
                    <a:pt x="642" y="565"/>
                    <a:pt x="642" y="490"/>
                  </a:cubicBezTo>
                  <a:cubicBezTo>
                    <a:pt x="642" y="490"/>
                    <a:pt x="642" y="489"/>
                    <a:pt x="642" y="489"/>
                  </a:cubicBezTo>
                  <a:cubicBezTo>
                    <a:pt x="642" y="489"/>
                    <a:pt x="642" y="489"/>
                    <a:pt x="642" y="489"/>
                  </a:cubicBezTo>
                  <a:cubicBezTo>
                    <a:pt x="642" y="414"/>
                    <a:pt x="668" y="342"/>
                    <a:pt x="715" y="338"/>
                  </a:cubicBezTo>
                  <a:cubicBezTo>
                    <a:pt x="748" y="336"/>
                    <a:pt x="781" y="392"/>
                    <a:pt x="804" y="386"/>
                  </a:cubicBezTo>
                  <a:cubicBezTo>
                    <a:pt x="818" y="382"/>
                    <a:pt x="830" y="366"/>
                    <a:pt x="830" y="332"/>
                  </a:cubicBezTo>
                  <a:cubicBezTo>
                    <a:pt x="830" y="314"/>
                    <a:pt x="825" y="275"/>
                    <a:pt x="821" y="251"/>
                  </a:cubicBezTo>
                  <a:cubicBezTo>
                    <a:pt x="813" y="213"/>
                    <a:pt x="802" y="190"/>
                    <a:pt x="790" y="159"/>
                  </a:cubicBezTo>
                  <a:cubicBezTo>
                    <a:pt x="784" y="148"/>
                    <a:pt x="772" y="142"/>
                    <a:pt x="760" y="144"/>
                  </a:cubicBezTo>
                  <a:cubicBezTo>
                    <a:pt x="718" y="158"/>
                    <a:pt x="675" y="170"/>
                    <a:pt x="632" y="179"/>
                  </a:cubicBezTo>
                  <a:cubicBezTo>
                    <a:pt x="631" y="179"/>
                    <a:pt x="631" y="179"/>
                    <a:pt x="631" y="179"/>
                  </a:cubicBezTo>
                  <a:cubicBezTo>
                    <a:pt x="562" y="190"/>
                    <a:pt x="535" y="185"/>
                    <a:pt x="508" y="165"/>
                  </a:cubicBezTo>
                  <a:cubicBezTo>
                    <a:pt x="495" y="155"/>
                    <a:pt x="485" y="143"/>
                    <a:pt x="490" y="123"/>
                  </a:cubicBezTo>
                  <a:cubicBezTo>
                    <a:pt x="493" y="106"/>
                    <a:pt x="535" y="76"/>
                    <a:pt x="533" y="45"/>
                  </a:cubicBezTo>
                  <a:cubicBezTo>
                    <a:pt x="531" y="17"/>
                    <a:pt x="470" y="0"/>
                    <a:pt x="415" y="0"/>
                  </a:cubicBezTo>
                  <a:cubicBezTo>
                    <a:pt x="360" y="0"/>
                    <a:pt x="298" y="17"/>
                    <a:pt x="297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Shape 2390"/>
            <p:cNvSpPr/>
            <p:nvPr/>
          </p:nvSpPr>
          <p:spPr>
            <a:xfrm>
              <a:off x="4568847" y="2829505"/>
              <a:ext cx="335087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Gill San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24294" y="3143015"/>
            <a:ext cx="1797731" cy="1525991"/>
            <a:chOff x="7924294" y="2284808"/>
            <a:chExt cx="1797731" cy="1525991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7924294" y="2284808"/>
              <a:ext cx="1797731" cy="1525991"/>
            </a:xfrm>
            <a:custGeom>
              <a:avLst/>
              <a:gdLst>
                <a:gd name="T0" fmla="*/ 933 w 978"/>
                <a:gd name="T1" fmla="*/ 297 h 830"/>
                <a:gd name="T2" fmla="*/ 856 w 978"/>
                <a:gd name="T3" fmla="*/ 341 h 830"/>
                <a:gd name="T4" fmla="*/ 813 w 978"/>
                <a:gd name="T5" fmla="*/ 322 h 830"/>
                <a:gd name="T6" fmla="*/ 799 w 978"/>
                <a:gd name="T7" fmla="*/ 200 h 830"/>
                <a:gd name="T8" fmla="*/ 799 w 978"/>
                <a:gd name="T9" fmla="*/ 199 h 830"/>
                <a:gd name="T10" fmla="*/ 834 w 978"/>
                <a:gd name="T11" fmla="*/ 70 h 830"/>
                <a:gd name="T12" fmla="*/ 820 w 978"/>
                <a:gd name="T13" fmla="*/ 41 h 830"/>
                <a:gd name="T14" fmla="*/ 727 w 978"/>
                <a:gd name="T15" fmla="*/ 10 h 830"/>
                <a:gd name="T16" fmla="*/ 646 w 978"/>
                <a:gd name="T17" fmla="*/ 0 h 830"/>
                <a:gd name="T18" fmla="*/ 593 w 978"/>
                <a:gd name="T19" fmla="*/ 26 h 830"/>
                <a:gd name="T20" fmla="*/ 640 w 978"/>
                <a:gd name="T21" fmla="*/ 116 h 830"/>
                <a:gd name="T22" fmla="*/ 489 w 978"/>
                <a:gd name="T23" fmla="*/ 188 h 830"/>
                <a:gd name="T24" fmla="*/ 489 w 978"/>
                <a:gd name="T25" fmla="*/ 188 h 830"/>
                <a:gd name="T26" fmla="*/ 489 w 978"/>
                <a:gd name="T27" fmla="*/ 188 h 830"/>
                <a:gd name="T28" fmla="*/ 338 w 978"/>
                <a:gd name="T29" fmla="*/ 116 h 830"/>
                <a:gd name="T30" fmla="*/ 385 w 978"/>
                <a:gd name="T31" fmla="*/ 26 h 830"/>
                <a:gd name="T32" fmla="*/ 331 w 978"/>
                <a:gd name="T33" fmla="*/ 0 h 830"/>
                <a:gd name="T34" fmla="*/ 251 w 978"/>
                <a:gd name="T35" fmla="*/ 10 h 830"/>
                <a:gd name="T36" fmla="*/ 158 w 978"/>
                <a:gd name="T37" fmla="*/ 41 h 830"/>
                <a:gd name="T38" fmla="*/ 143 w 978"/>
                <a:gd name="T39" fmla="*/ 70 h 830"/>
                <a:gd name="T40" fmla="*/ 178 w 978"/>
                <a:gd name="T41" fmla="*/ 199 h 830"/>
                <a:gd name="T42" fmla="*/ 179 w 978"/>
                <a:gd name="T43" fmla="*/ 200 h 830"/>
                <a:gd name="T44" fmla="*/ 165 w 978"/>
                <a:gd name="T45" fmla="*/ 322 h 830"/>
                <a:gd name="T46" fmla="*/ 122 w 978"/>
                <a:gd name="T47" fmla="*/ 341 h 830"/>
                <a:gd name="T48" fmla="*/ 44 w 978"/>
                <a:gd name="T49" fmla="*/ 297 h 830"/>
                <a:gd name="T50" fmla="*/ 0 w 978"/>
                <a:gd name="T51" fmla="*/ 415 h 830"/>
                <a:gd name="T52" fmla="*/ 44 w 978"/>
                <a:gd name="T53" fmla="*/ 534 h 830"/>
                <a:gd name="T54" fmla="*/ 122 w 978"/>
                <a:gd name="T55" fmla="*/ 490 h 830"/>
                <a:gd name="T56" fmla="*/ 165 w 978"/>
                <a:gd name="T57" fmla="*/ 509 h 830"/>
                <a:gd name="T58" fmla="*/ 179 w 978"/>
                <a:gd name="T59" fmla="*/ 631 h 830"/>
                <a:gd name="T60" fmla="*/ 178 w 978"/>
                <a:gd name="T61" fmla="*/ 632 h 830"/>
                <a:gd name="T62" fmla="*/ 143 w 978"/>
                <a:gd name="T63" fmla="*/ 761 h 830"/>
                <a:gd name="T64" fmla="*/ 158 w 978"/>
                <a:gd name="T65" fmla="*/ 790 h 830"/>
                <a:gd name="T66" fmla="*/ 251 w 978"/>
                <a:gd name="T67" fmla="*/ 821 h 830"/>
                <a:gd name="T68" fmla="*/ 331 w 978"/>
                <a:gd name="T69" fmla="*/ 830 h 830"/>
                <a:gd name="T70" fmla="*/ 385 w 978"/>
                <a:gd name="T71" fmla="*/ 805 h 830"/>
                <a:gd name="T72" fmla="*/ 338 w 978"/>
                <a:gd name="T73" fmla="*/ 715 h 830"/>
                <a:gd name="T74" fmla="*/ 489 w 978"/>
                <a:gd name="T75" fmla="*/ 643 h 830"/>
                <a:gd name="T76" fmla="*/ 489 w 978"/>
                <a:gd name="T77" fmla="*/ 643 h 830"/>
                <a:gd name="T78" fmla="*/ 489 w 978"/>
                <a:gd name="T79" fmla="*/ 643 h 830"/>
                <a:gd name="T80" fmla="*/ 640 w 978"/>
                <a:gd name="T81" fmla="*/ 715 h 830"/>
                <a:gd name="T82" fmla="*/ 593 w 978"/>
                <a:gd name="T83" fmla="*/ 805 h 830"/>
                <a:gd name="T84" fmla="*/ 646 w 978"/>
                <a:gd name="T85" fmla="*/ 830 h 830"/>
                <a:gd name="T86" fmla="*/ 727 w 978"/>
                <a:gd name="T87" fmla="*/ 821 h 830"/>
                <a:gd name="T88" fmla="*/ 820 w 978"/>
                <a:gd name="T89" fmla="*/ 790 h 830"/>
                <a:gd name="T90" fmla="*/ 834 w 978"/>
                <a:gd name="T91" fmla="*/ 761 h 830"/>
                <a:gd name="T92" fmla="*/ 799 w 978"/>
                <a:gd name="T93" fmla="*/ 632 h 830"/>
                <a:gd name="T94" fmla="*/ 799 w 978"/>
                <a:gd name="T95" fmla="*/ 631 h 830"/>
                <a:gd name="T96" fmla="*/ 813 w 978"/>
                <a:gd name="T97" fmla="*/ 509 h 830"/>
                <a:gd name="T98" fmla="*/ 856 w 978"/>
                <a:gd name="T99" fmla="*/ 490 h 830"/>
                <a:gd name="T100" fmla="*/ 933 w 978"/>
                <a:gd name="T101" fmla="*/ 534 h 830"/>
                <a:gd name="T102" fmla="*/ 978 w 978"/>
                <a:gd name="T103" fmla="*/ 415 h 830"/>
                <a:gd name="T104" fmla="*/ 933 w 978"/>
                <a:gd name="T105" fmla="*/ 297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30">
                  <a:moveTo>
                    <a:pt x="933" y="297"/>
                  </a:moveTo>
                  <a:cubicBezTo>
                    <a:pt x="902" y="296"/>
                    <a:pt x="872" y="337"/>
                    <a:pt x="856" y="341"/>
                  </a:cubicBezTo>
                  <a:cubicBezTo>
                    <a:pt x="835" y="345"/>
                    <a:pt x="824" y="336"/>
                    <a:pt x="813" y="322"/>
                  </a:cubicBezTo>
                  <a:cubicBezTo>
                    <a:pt x="793" y="296"/>
                    <a:pt x="788" y="268"/>
                    <a:pt x="799" y="200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808" y="155"/>
                    <a:pt x="820" y="112"/>
                    <a:pt x="834" y="70"/>
                  </a:cubicBezTo>
                  <a:cubicBezTo>
                    <a:pt x="837" y="58"/>
                    <a:pt x="831" y="46"/>
                    <a:pt x="820" y="41"/>
                  </a:cubicBezTo>
                  <a:cubicBezTo>
                    <a:pt x="788" y="28"/>
                    <a:pt x="765" y="18"/>
                    <a:pt x="727" y="10"/>
                  </a:cubicBezTo>
                  <a:cubicBezTo>
                    <a:pt x="704" y="6"/>
                    <a:pt x="664" y="0"/>
                    <a:pt x="646" y="0"/>
                  </a:cubicBezTo>
                  <a:cubicBezTo>
                    <a:pt x="612" y="0"/>
                    <a:pt x="596" y="13"/>
                    <a:pt x="593" y="26"/>
                  </a:cubicBezTo>
                  <a:cubicBezTo>
                    <a:pt x="586" y="50"/>
                    <a:pt x="643" y="83"/>
                    <a:pt x="640" y="116"/>
                  </a:cubicBezTo>
                  <a:cubicBezTo>
                    <a:pt x="636" y="163"/>
                    <a:pt x="565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89" y="188"/>
                    <a:pt x="489" y="188"/>
                    <a:pt x="489" y="188"/>
                  </a:cubicBezTo>
                  <a:cubicBezTo>
                    <a:pt x="413" y="188"/>
                    <a:pt x="342" y="163"/>
                    <a:pt x="338" y="116"/>
                  </a:cubicBezTo>
                  <a:cubicBezTo>
                    <a:pt x="335" y="83"/>
                    <a:pt x="391" y="50"/>
                    <a:pt x="385" y="26"/>
                  </a:cubicBezTo>
                  <a:cubicBezTo>
                    <a:pt x="381" y="13"/>
                    <a:pt x="366" y="0"/>
                    <a:pt x="331" y="0"/>
                  </a:cubicBezTo>
                  <a:cubicBezTo>
                    <a:pt x="314" y="0"/>
                    <a:pt x="274" y="6"/>
                    <a:pt x="251" y="10"/>
                  </a:cubicBezTo>
                  <a:cubicBezTo>
                    <a:pt x="212" y="18"/>
                    <a:pt x="190" y="28"/>
                    <a:pt x="158" y="41"/>
                  </a:cubicBezTo>
                  <a:cubicBezTo>
                    <a:pt x="147" y="46"/>
                    <a:pt x="141" y="58"/>
                    <a:pt x="143" y="70"/>
                  </a:cubicBezTo>
                  <a:cubicBezTo>
                    <a:pt x="158" y="112"/>
                    <a:pt x="169" y="155"/>
                    <a:pt x="178" y="199"/>
                  </a:cubicBezTo>
                  <a:cubicBezTo>
                    <a:pt x="179" y="199"/>
                    <a:pt x="179" y="199"/>
                    <a:pt x="179" y="200"/>
                  </a:cubicBezTo>
                  <a:cubicBezTo>
                    <a:pt x="190" y="268"/>
                    <a:pt x="185" y="296"/>
                    <a:pt x="165" y="322"/>
                  </a:cubicBezTo>
                  <a:cubicBezTo>
                    <a:pt x="154" y="336"/>
                    <a:pt x="143" y="345"/>
                    <a:pt x="122" y="341"/>
                  </a:cubicBezTo>
                  <a:cubicBezTo>
                    <a:pt x="106" y="337"/>
                    <a:pt x="75" y="296"/>
                    <a:pt x="44" y="297"/>
                  </a:cubicBezTo>
                  <a:cubicBezTo>
                    <a:pt x="17" y="299"/>
                    <a:pt x="0" y="361"/>
                    <a:pt x="0" y="415"/>
                  </a:cubicBezTo>
                  <a:cubicBezTo>
                    <a:pt x="0" y="470"/>
                    <a:pt x="17" y="532"/>
                    <a:pt x="44" y="534"/>
                  </a:cubicBezTo>
                  <a:cubicBezTo>
                    <a:pt x="75" y="535"/>
                    <a:pt x="106" y="494"/>
                    <a:pt x="122" y="490"/>
                  </a:cubicBezTo>
                  <a:cubicBezTo>
                    <a:pt x="143" y="486"/>
                    <a:pt x="154" y="495"/>
                    <a:pt x="165" y="509"/>
                  </a:cubicBezTo>
                  <a:cubicBezTo>
                    <a:pt x="185" y="535"/>
                    <a:pt x="190" y="562"/>
                    <a:pt x="179" y="631"/>
                  </a:cubicBezTo>
                  <a:cubicBezTo>
                    <a:pt x="179" y="632"/>
                    <a:pt x="179" y="632"/>
                    <a:pt x="178" y="632"/>
                  </a:cubicBezTo>
                  <a:cubicBezTo>
                    <a:pt x="169" y="676"/>
                    <a:pt x="158" y="719"/>
                    <a:pt x="143" y="761"/>
                  </a:cubicBezTo>
                  <a:cubicBezTo>
                    <a:pt x="141" y="773"/>
                    <a:pt x="147" y="785"/>
                    <a:pt x="158" y="790"/>
                  </a:cubicBezTo>
                  <a:cubicBezTo>
                    <a:pt x="190" y="803"/>
                    <a:pt x="212" y="813"/>
                    <a:pt x="251" y="821"/>
                  </a:cubicBezTo>
                  <a:cubicBezTo>
                    <a:pt x="274" y="825"/>
                    <a:pt x="314" y="830"/>
                    <a:pt x="331" y="830"/>
                  </a:cubicBezTo>
                  <a:cubicBezTo>
                    <a:pt x="366" y="830"/>
                    <a:pt x="381" y="818"/>
                    <a:pt x="385" y="805"/>
                  </a:cubicBezTo>
                  <a:cubicBezTo>
                    <a:pt x="391" y="781"/>
                    <a:pt x="335" y="748"/>
                    <a:pt x="338" y="715"/>
                  </a:cubicBezTo>
                  <a:cubicBezTo>
                    <a:pt x="342" y="668"/>
                    <a:pt x="413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489" y="643"/>
                    <a:pt x="489" y="643"/>
                    <a:pt x="489" y="643"/>
                  </a:cubicBezTo>
                  <a:cubicBezTo>
                    <a:pt x="565" y="643"/>
                    <a:pt x="636" y="668"/>
                    <a:pt x="640" y="715"/>
                  </a:cubicBezTo>
                  <a:cubicBezTo>
                    <a:pt x="643" y="748"/>
                    <a:pt x="586" y="781"/>
                    <a:pt x="593" y="805"/>
                  </a:cubicBezTo>
                  <a:cubicBezTo>
                    <a:pt x="596" y="818"/>
                    <a:pt x="612" y="830"/>
                    <a:pt x="646" y="830"/>
                  </a:cubicBezTo>
                  <a:cubicBezTo>
                    <a:pt x="664" y="830"/>
                    <a:pt x="704" y="825"/>
                    <a:pt x="727" y="821"/>
                  </a:cubicBezTo>
                  <a:cubicBezTo>
                    <a:pt x="765" y="813"/>
                    <a:pt x="788" y="803"/>
                    <a:pt x="820" y="790"/>
                  </a:cubicBezTo>
                  <a:cubicBezTo>
                    <a:pt x="831" y="785"/>
                    <a:pt x="837" y="773"/>
                    <a:pt x="834" y="761"/>
                  </a:cubicBezTo>
                  <a:cubicBezTo>
                    <a:pt x="820" y="719"/>
                    <a:pt x="808" y="676"/>
                    <a:pt x="799" y="632"/>
                  </a:cubicBezTo>
                  <a:cubicBezTo>
                    <a:pt x="799" y="632"/>
                    <a:pt x="799" y="632"/>
                    <a:pt x="799" y="631"/>
                  </a:cubicBezTo>
                  <a:cubicBezTo>
                    <a:pt x="788" y="562"/>
                    <a:pt x="793" y="535"/>
                    <a:pt x="813" y="509"/>
                  </a:cubicBezTo>
                  <a:cubicBezTo>
                    <a:pt x="824" y="495"/>
                    <a:pt x="835" y="486"/>
                    <a:pt x="856" y="490"/>
                  </a:cubicBezTo>
                  <a:cubicBezTo>
                    <a:pt x="872" y="494"/>
                    <a:pt x="902" y="535"/>
                    <a:pt x="933" y="534"/>
                  </a:cubicBezTo>
                  <a:cubicBezTo>
                    <a:pt x="961" y="532"/>
                    <a:pt x="978" y="470"/>
                    <a:pt x="978" y="415"/>
                  </a:cubicBezTo>
                  <a:cubicBezTo>
                    <a:pt x="978" y="361"/>
                    <a:pt x="961" y="299"/>
                    <a:pt x="933" y="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Shape 2435"/>
            <p:cNvSpPr/>
            <p:nvPr/>
          </p:nvSpPr>
          <p:spPr>
            <a:xfrm>
              <a:off x="8607827" y="2829505"/>
              <a:ext cx="335087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Gill San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08052" y="3006703"/>
            <a:ext cx="1525991" cy="1798616"/>
            <a:chOff x="6708052" y="2148496"/>
            <a:chExt cx="1525991" cy="1798616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6708052" y="2148496"/>
              <a:ext cx="1525991" cy="1798616"/>
            </a:xfrm>
            <a:custGeom>
              <a:avLst/>
              <a:gdLst>
                <a:gd name="T0" fmla="*/ 297 w 830"/>
                <a:gd name="T1" fmla="*/ 45 h 978"/>
                <a:gd name="T2" fmla="*/ 340 w 830"/>
                <a:gd name="T3" fmla="*/ 123 h 978"/>
                <a:gd name="T4" fmla="*/ 321 w 830"/>
                <a:gd name="T5" fmla="*/ 165 h 978"/>
                <a:gd name="T6" fmla="*/ 199 w 830"/>
                <a:gd name="T7" fmla="*/ 179 h 978"/>
                <a:gd name="T8" fmla="*/ 198 w 830"/>
                <a:gd name="T9" fmla="*/ 179 h 978"/>
                <a:gd name="T10" fmla="*/ 70 w 830"/>
                <a:gd name="T11" fmla="*/ 144 h 978"/>
                <a:gd name="T12" fmla="*/ 40 w 830"/>
                <a:gd name="T13" fmla="*/ 159 h 978"/>
                <a:gd name="T14" fmla="*/ 9 w 830"/>
                <a:gd name="T15" fmla="*/ 251 h 978"/>
                <a:gd name="T16" fmla="*/ 0 w 830"/>
                <a:gd name="T17" fmla="*/ 332 h 978"/>
                <a:gd name="T18" fmla="*/ 26 w 830"/>
                <a:gd name="T19" fmla="*/ 386 h 978"/>
                <a:gd name="T20" fmla="*/ 115 w 830"/>
                <a:gd name="T21" fmla="*/ 338 h 978"/>
                <a:gd name="T22" fmla="*/ 187 w 830"/>
                <a:gd name="T23" fmla="*/ 489 h 978"/>
                <a:gd name="T24" fmla="*/ 187 w 830"/>
                <a:gd name="T25" fmla="*/ 489 h 978"/>
                <a:gd name="T26" fmla="*/ 187 w 830"/>
                <a:gd name="T27" fmla="*/ 490 h 978"/>
                <a:gd name="T28" fmla="*/ 115 w 830"/>
                <a:gd name="T29" fmla="*/ 640 h 978"/>
                <a:gd name="T30" fmla="*/ 26 w 830"/>
                <a:gd name="T31" fmla="*/ 593 h 978"/>
                <a:gd name="T32" fmla="*/ 0 w 830"/>
                <a:gd name="T33" fmla="*/ 647 h 978"/>
                <a:gd name="T34" fmla="*/ 9 w 830"/>
                <a:gd name="T35" fmla="*/ 727 h 978"/>
                <a:gd name="T36" fmla="*/ 40 w 830"/>
                <a:gd name="T37" fmla="*/ 820 h 978"/>
                <a:gd name="T38" fmla="*/ 70 w 830"/>
                <a:gd name="T39" fmla="*/ 835 h 978"/>
                <a:gd name="T40" fmla="*/ 198 w 830"/>
                <a:gd name="T41" fmla="*/ 800 h 978"/>
                <a:gd name="T42" fmla="*/ 199 w 830"/>
                <a:gd name="T43" fmla="*/ 800 h 978"/>
                <a:gd name="T44" fmla="*/ 321 w 830"/>
                <a:gd name="T45" fmla="*/ 814 h 978"/>
                <a:gd name="T46" fmla="*/ 340 w 830"/>
                <a:gd name="T47" fmla="*/ 856 h 978"/>
                <a:gd name="T48" fmla="*/ 297 w 830"/>
                <a:gd name="T49" fmla="*/ 934 h 978"/>
                <a:gd name="T50" fmla="*/ 415 w 830"/>
                <a:gd name="T51" fmla="*/ 978 h 978"/>
                <a:gd name="T52" fmla="*/ 533 w 830"/>
                <a:gd name="T53" fmla="*/ 934 h 978"/>
                <a:gd name="T54" fmla="*/ 490 w 830"/>
                <a:gd name="T55" fmla="*/ 856 h 978"/>
                <a:gd name="T56" fmla="*/ 508 w 830"/>
                <a:gd name="T57" fmla="*/ 814 h 978"/>
                <a:gd name="T58" fmla="*/ 631 w 830"/>
                <a:gd name="T59" fmla="*/ 800 h 978"/>
                <a:gd name="T60" fmla="*/ 632 w 830"/>
                <a:gd name="T61" fmla="*/ 800 h 978"/>
                <a:gd name="T62" fmla="*/ 760 w 830"/>
                <a:gd name="T63" fmla="*/ 835 h 978"/>
                <a:gd name="T64" fmla="*/ 790 w 830"/>
                <a:gd name="T65" fmla="*/ 820 h 978"/>
                <a:gd name="T66" fmla="*/ 821 w 830"/>
                <a:gd name="T67" fmla="*/ 727 h 978"/>
                <a:gd name="T68" fmla="*/ 830 w 830"/>
                <a:gd name="T69" fmla="*/ 647 h 978"/>
                <a:gd name="T70" fmla="*/ 804 w 830"/>
                <a:gd name="T71" fmla="*/ 593 h 978"/>
                <a:gd name="T72" fmla="*/ 715 w 830"/>
                <a:gd name="T73" fmla="*/ 640 h 978"/>
                <a:gd name="T74" fmla="*/ 642 w 830"/>
                <a:gd name="T75" fmla="*/ 490 h 978"/>
                <a:gd name="T76" fmla="*/ 642 w 830"/>
                <a:gd name="T77" fmla="*/ 489 h 978"/>
                <a:gd name="T78" fmla="*/ 642 w 830"/>
                <a:gd name="T79" fmla="*/ 489 h 978"/>
                <a:gd name="T80" fmla="*/ 715 w 830"/>
                <a:gd name="T81" fmla="*/ 338 h 978"/>
                <a:gd name="T82" fmla="*/ 804 w 830"/>
                <a:gd name="T83" fmla="*/ 386 h 978"/>
                <a:gd name="T84" fmla="*/ 830 w 830"/>
                <a:gd name="T85" fmla="*/ 332 h 978"/>
                <a:gd name="T86" fmla="*/ 821 w 830"/>
                <a:gd name="T87" fmla="*/ 251 h 978"/>
                <a:gd name="T88" fmla="*/ 790 w 830"/>
                <a:gd name="T89" fmla="*/ 159 h 978"/>
                <a:gd name="T90" fmla="*/ 760 w 830"/>
                <a:gd name="T91" fmla="*/ 144 h 978"/>
                <a:gd name="T92" fmla="*/ 632 w 830"/>
                <a:gd name="T93" fmla="*/ 179 h 978"/>
                <a:gd name="T94" fmla="*/ 631 w 830"/>
                <a:gd name="T95" fmla="*/ 179 h 978"/>
                <a:gd name="T96" fmla="*/ 508 w 830"/>
                <a:gd name="T97" fmla="*/ 165 h 978"/>
                <a:gd name="T98" fmla="*/ 490 w 830"/>
                <a:gd name="T99" fmla="*/ 123 h 978"/>
                <a:gd name="T100" fmla="*/ 533 w 830"/>
                <a:gd name="T101" fmla="*/ 45 h 978"/>
                <a:gd name="T102" fmla="*/ 415 w 830"/>
                <a:gd name="T103" fmla="*/ 0 h 978"/>
                <a:gd name="T104" fmla="*/ 297 w 830"/>
                <a:gd name="T105" fmla="*/ 4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0" h="978">
                  <a:moveTo>
                    <a:pt x="297" y="45"/>
                  </a:moveTo>
                  <a:cubicBezTo>
                    <a:pt x="295" y="76"/>
                    <a:pt x="337" y="106"/>
                    <a:pt x="340" y="123"/>
                  </a:cubicBezTo>
                  <a:cubicBezTo>
                    <a:pt x="345" y="143"/>
                    <a:pt x="335" y="155"/>
                    <a:pt x="321" y="165"/>
                  </a:cubicBezTo>
                  <a:cubicBezTo>
                    <a:pt x="295" y="185"/>
                    <a:pt x="268" y="190"/>
                    <a:pt x="199" y="179"/>
                  </a:cubicBezTo>
                  <a:cubicBezTo>
                    <a:pt x="199" y="179"/>
                    <a:pt x="198" y="179"/>
                    <a:pt x="198" y="179"/>
                  </a:cubicBezTo>
                  <a:cubicBezTo>
                    <a:pt x="155" y="170"/>
                    <a:pt x="112" y="158"/>
                    <a:pt x="70" y="144"/>
                  </a:cubicBezTo>
                  <a:cubicBezTo>
                    <a:pt x="58" y="142"/>
                    <a:pt x="45" y="148"/>
                    <a:pt x="40" y="159"/>
                  </a:cubicBezTo>
                  <a:cubicBezTo>
                    <a:pt x="28" y="190"/>
                    <a:pt x="17" y="213"/>
                    <a:pt x="9" y="251"/>
                  </a:cubicBezTo>
                  <a:cubicBezTo>
                    <a:pt x="5" y="275"/>
                    <a:pt x="0" y="314"/>
                    <a:pt x="0" y="332"/>
                  </a:cubicBezTo>
                  <a:cubicBezTo>
                    <a:pt x="0" y="366"/>
                    <a:pt x="12" y="382"/>
                    <a:pt x="26" y="386"/>
                  </a:cubicBezTo>
                  <a:cubicBezTo>
                    <a:pt x="49" y="392"/>
                    <a:pt x="82" y="336"/>
                    <a:pt x="115" y="338"/>
                  </a:cubicBezTo>
                  <a:cubicBezTo>
                    <a:pt x="162" y="342"/>
                    <a:pt x="187" y="414"/>
                    <a:pt x="187" y="489"/>
                  </a:cubicBezTo>
                  <a:cubicBezTo>
                    <a:pt x="187" y="489"/>
                    <a:pt x="187" y="489"/>
                    <a:pt x="187" y="489"/>
                  </a:cubicBezTo>
                  <a:cubicBezTo>
                    <a:pt x="187" y="489"/>
                    <a:pt x="187" y="490"/>
                    <a:pt x="187" y="490"/>
                  </a:cubicBezTo>
                  <a:cubicBezTo>
                    <a:pt x="187" y="565"/>
                    <a:pt x="162" y="636"/>
                    <a:pt x="115" y="640"/>
                  </a:cubicBezTo>
                  <a:cubicBezTo>
                    <a:pt x="82" y="643"/>
                    <a:pt x="49" y="587"/>
                    <a:pt x="26" y="593"/>
                  </a:cubicBezTo>
                  <a:cubicBezTo>
                    <a:pt x="12" y="597"/>
                    <a:pt x="0" y="612"/>
                    <a:pt x="0" y="647"/>
                  </a:cubicBezTo>
                  <a:cubicBezTo>
                    <a:pt x="0" y="664"/>
                    <a:pt x="5" y="704"/>
                    <a:pt x="9" y="727"/>
                  </a:cubicBezTo>
                  <a:cubicBezTo>
                    <a:pt x="17" y="766"/>
                    <a:pt x="28" y="788"/>
                    <a:pt x="40" y="820"/>
                  </a:cubicBezTo>
                  <a:cubicBezTo>
                    <a:pt x="45" y="831"/>
                    <a:pt x="58" y="837"/>
                    <a:pt x="70" y="835"/>
                  </a:cubicBezTo>
                  <a:cubicBezTo>
                    <a:pt x="112" y="820"/>
                    <a:pt x="155" y="809"/>
                    <a:pt x="198" y="800"/>
                  </a:cubicBezTo>
                  <a:cubicBezTo>
                    <a:pt x="198" y="800"/>
                    <a:pt x="199" y="800"/>
                    <a:pt x="199" y="800"/>
                  </a:cubicBezTo>
                  <a:cubicBezTo>
                    <a:pt x="268" y="788"/>
                    <a:pt x="295" y="793"/>
                    <a:pt x="321" y="814"/>
                  </a:cubicBezTo>
                  <a:cubicBezTo>
                    <a:pt x="335" y="824"/>
                    <a:pt x="345" y="835"/>
                    <a:pt x="340" y="856"/>
                  </a:cubicBezTo>
                  <a:cubicBezTo>
                    <a:pt x="337" y="873"/>
                    <a:pt x="295" y="903"/>
                    <a:pt x="297" y="934"/>
                  </a:cubicBezTo>
                  <a:cubicBezTo>
                    <a:pt x="298" y="962"/>
                    <a:pt x="360" y="978"/>
                    <a:pt x="415" y="978"/>
                  </a:cubicBezTo>
                  <a:cubicBezTo>
                    <a:pt x="470" y="978"/>
                    <a:pt x="532" y="962"/>
                    <a:pt x="533" y="934"/>
                  </a:cubicBezTo>
                  <a:cubicBezTo>
                    <a:pt x="535" y="903"/>
                    <a:pt x="493" y="873"/>
                    <a:pt x="490" y="856"/>
                  </a:cubicBezTo>
                  <a:cubicBezTo>
                    <a:pt x="485" y="835"/>
                    <a:pt x="495" y="824"/>
                    <a:pt x="508" y="814"/>
                  </a:cubicBezTo>
                  <a:cubicBezTo>
                    <a:pt x="535" y="793"/>
                    <a:pt x="562" y="788"/>
                    <a:pt x="631" y="800"/>
                  </a:cubicBezTo>
                  <a:cubicBezTo>
                    <a:pt x="631" y="800"/>
                    <a:pt x="631" y="800"/>
                    <a:pt x="632" y="800"/>
                  </a:cubicBezTo>
                  <a:cubicBezTo>
                    <a:pt x="675" y="809"/>
                    <a:pt x="718" y="820"/>
                    <a:pt x="760" y="835"/>
                  </a:cubicBezTo>
                  <a:cubicBezTo>
                    <a:pt x="772" y="837"/>
                    <a:pt x="784" y="831"/>
                    <a:pt x="790" y="820"/>
                  </a:cubicBezTo>
                  <a:cubicBezTo>
                    <a:pt x="802" y="788"/>
                    <a:pt x="813" y="766"/>
                    <a:pt x="821" y="727"/>
                  </a:cubicBezTo>
                  <a:cubicBezTo>
                    <a:pt x="825" y="704"/>
                    <a:pt x="830" y="664"/>
                    <a:pt x="830" y="647"/>
                  </a:cubicBezTo>
                  <a:cubicBezTo>
                    <a:pt x="830" y="612"/>
                    <a:pt x="818" y="597"/>
                    <a:pt x="804" y="593"/>
                  </a:cubicBezTo>
                  <a:cubicBezTo>
                    <a:pt x="781" y="587"/>
                    <a:pt x="748" y="643"/>
                    <a:pt x="715" y="640"/>
                  </a:cubicBezTo>
                  <a:cubicBezTo>
                    <a:pt x="668" y="636"/>
                    <a:pt x="642" y="565"/>
                    <a:pt x="642" y="490"/>
                  </a:cubicBezTo>
                  <a:cubicBezTo>
                    <a:pt x="642" y="490"/>
                    <a:pt x="642" y="489"/>
                    <a:pt x="642" y="489"/>
                  </a:cubicBezTo>
                  <a:cubicBezTo>
                    <a:pt x="642" y="489"/>
                    <a:pt x="642" y="489"/>
                    <a:pt x="642" y="489"/>
                  </a:cubicBezTo>
                  <a:cubicBezTo>
                    <a:pt x="642" y="414"/>
                    <a:pt x="668" y="342"/>
                    <a:pt x="715" y="338"/>
                  </a:cubicBezTo>
                  <a:cubicBezTo>
                    <a:pt x="748" y="336"/>
                    <a:pt x="781" y="392"/>
                    <a:pt x="804" y="386"/>
                  </a:cubicBezTo>
                  <a:cubicBezTo>
                    <a:pt x="818" y="382"/>
                    <a:pt x="830" y="366"/>
                    <a:pt x="830" y="332"/>
                  </a:cubicBezTo>
                  <a:cubicBezTo>
                    <a:pt x="830" y="314"/>
                    <a:pt x="825" y="275"/>
                    <a:pt x="821" y="251"/>
                  </a:cubicBezTo>
                  <a:cubicBezTo>
                    <a:pt x="813" y="213"/>
                    <a:pt x="802" y="190"/>
                    <a:pt x="790" y="159"/>
                  </a:cubicBezTo>
                  <a:cubicBezTo>
                    <a:pt x="784" y="148"/>
                    <a:pt x="772" y="142"/>
                    <a:pt x="760" y="144"/>
                  </a:cubicBezTo>
                  <a:cubicBezTo>
                    <a:pt x="718" y="158"/>
                    <a:pt x="675" y="170"/>
                    <a:pt x="632" y="179"/>
                  </a:cubicBezTo>
                  <a:cubicBezTo>
                    <a:pt x="631" y="179"/>
                    <a:pt x="631" y="179"/>
                    <a:pt x="631" y="179"/>
                  </a:cubicBezTo>
                  <a:cubicBezTo>
                    <a:pt x="562" y="190"/>
                    <a:pt x="535" y="185"/>
                    <a:pt x="508" y="165"/>
                  </a:cubicBezTo>
                  <a:cubicBezTo>
                    <a:pt x="495" y="155"/>
                    <a:pt x="485" y="143"/>
                    <a:pt x="490" y="123"/>
                  </a:cubicBezTo>
                  <a:cubicBezTo>
                    <a:pt x="493" y="106"/>
                    <a:pt x="535" y="76"/>
                    <a:pt x="533" y="45"/>
                  </a:cubicBezTo>
                  <a:cubicBezTo>
                    <a:pt x="532" y="17"/>
                    <a:pt x="470" y="0"/>
                    <a:pt x="415" y="0"/>
                  </a:cubicBezTo>
                  <a:cubicBezTo>
                    <a:pt x="360" y="0"/>
                    <a:pt x="298" y="17"/>
                    <a:pt x="297" y="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Shape 2473"/>
            <p:cNvSpPr/>
            <p:nvPr/>
          </p:nvSpPr>
          <p:spPr>
            <a:xfrm>
              <a:off x="7376590" y="2829505"/>
              <a:ext cx="182782" cy="33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7" y="18651"/>
                  </a:moveTo>
                  <a:lnTo>
                    <a:pt x="10795" y="12327"/>
                  </a:lnTo>
                  <a:lnTo>
                    <a:pt x="10781" y="12326"/>
                  </a:lnTo>
                  <a:cubicBezTo>
                    <a:pt x="10785" y="12307"/>
                    <a:pt x="10800" y="12292"/>
                    <a:pt x="10800" y="12273"/>
                  </a:cubicBezTo>
                  <a:cubicBezTo>
                    <a:pt x="10800" y="12001"/>
                    <a:pt x="10398" y="11782"/>
                    <a:pt x="9900" y="11782"/>
                  </a:cubicBezTo>
                  <a:lnTo>
                    <a:pt x="2149" y="11782"/>
                  </a:lnTo>
                  <a:lnTo>
                    <a:pt x="8749" y="982"/>
                  </a:lnTo>
                  <a:lnTo>
                    <a:pt x="15850" y="982"/>
                  </a:lnTo>
                  <a:lnTo>
                    <a:pt x="11436" y="8190"/>
                  </a:lnTo>
                  <a:lnTo>
                    <a:pt x="11447" y="8192"/>
                  </a:lnTo>
                  <a:cubicBezTo>
                    <a:pt x="11417" y="8241"/>
                    <a:pt x="11391" y="8291"/>
                    <a:pt x="11391" y="8345"/>
                  </a:cubicBezTo>
                  <a:cubicBezTo>
                    <a:pt x="11391" y="8617"/>
                    <a:pt x="11794" y="8836"/>
                    <a:pt x="12291" y="8836"/>
                  </a:cubicBezTo>
                  <a:lnTo>
                    <a:pt x="19195" y="8836"/>
                  </a:lnTo>
                  <a:cubicBezTo>
                    <a:pt x="19195" y="8836"/>
                    <a:pt x="9507" y="18651"/>
                    <a:pt x="9507" y="18651"/>
                  </a:cubicBezTo>
                  <a:close/>
                  <a:moveTo>
                    <a:pt x="21600" y="8345"/>
                  </a:moveTo>
                  <a:cubicBezTo>
                    <a:pt x="21600" y="8074"/>
                    <a:pt x="21197" y="7855"/>
                    <a:pt x="20700" y="7855"/>
                  </a:cubicBezTo>
                  <a:lnTo>
                    <a:pt x="13541" y="7855"/>
                  </a:lnTo>
                  <a:lnTo>
                    <a:pt x="17954" y="646"/>
                  </a:lnTo>
                  <a:lnTo>
                    <a:pt x="17944" y="644"/>
                  </a:lnTo>
                  <a:cubicBezTo>
                    <a:pt x="17974" y="595"/>
                    <a:pt x="18000" y="545"/>
                    <a:pt x="18000" y="491"/>
                  </a:cubicBezTo>
                  <a:cubicBezTo>
                    <a:pt x="18000" y="220"/>
                    <a:pt x="17598" y="0"/>
                    <a:pt x="17100" y="0"/>
                  </a:cubicBezTo>
                  <a:lnTo>
                    <a:pt x="8101" y="0"/>
                  </a:lnTo>
                  <a:cubicBezTo>
                    <a:pt x="7703" y="0"/>
                    <a:pt x="7376" y="143"/>
                    <a:pt x="7257" y="337"/>
                  </a:cubicBezTo>
                  <a:lnTo>
                    <a:pt x="7246" y="335"/>
                  </a:lnTo>
                  <a:lnTo>
                    <a:pt x="47" y="12117"/>
                  </a:lnTo>
                  <a:lnTo>
                    <a:pt x="57" y="12120"/>
                  </a:lnTo>
                  <a:cubicBezTo>
                    <a:pt x="27" y="12168"/>
                    <a:pt x="0" y="12218"/>
                    <a:pt x="0" y="12273"/>
                  </a:cubicBezTo>
                  <a:cubicBezTo>
                    <a:pt x="0" y="12544"/>
                    <a:pt x="403" y="12764"/>
                    <a:pt x="900" y="12764"/>
                  </a:cubicBezTo>
                  <a:lnTo>
                    <a:pt x="8895" y="12764"/>
                  </a:lnTo>
                  <a:lnTo>
                    <a:pt x="7206" y="21055"/>
                  </a:lnTo>
                  <a:lnTo>
                    <a:pt x="7220" y="21056"/>
                  </a:lnTo>
                  <a:cubicBezTo>
                    <a:pt x="7216" y="21074"/>
                    <a:pt x="7200" y="21090"/>
                    <a:pt x="7200" y="21109"/>
                  </a:cubicBezTo>
                  <a:cubicBezTo>
                    <a:pt x="7200" y="21380"/>
                    <a:pt x="7603" y="21600"/>
                    <a:pt x="8101" y="21600"/>
                  </a:cubicBezTo>
                  <a:cubicBezTo>
                    <a:pt x="8464" y="21600"/>
                    <a:pt x="8761" y="21480"/>
                    <a:pt x="8900" y="21310"/>
                  </a:cubicBezTo>
                  <a:lnTo>
                    <a:pt x="8918" y="21315"/>
                  </a:lnTo>
                  <a:lnTo>
                    <a:pt x="21517" y="8551"/>
                  </a:lnTo>
                  <a:lnTo>
                    <a:pt x="21513" y="8550"/>
                  </a:lnTo>
                  <a:cubicBezTo>
                    <a:pt x="21567" y="8487"/>
                    <a:pt x="21600" y="8419"/>
                    <a:pt x="21600" y="83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02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93F31F-B39E-7531-37D9-1D5CDF7F81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C40F48-EF85-48B0-B2B4-FA66AEBEBE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A674A-E934-41FC-A6B0-B25E4FB57122}"/>
              </a:ext>
            </a:extLst>
          </p:cNvPr>
          <p:cNvSpPr txBox="1"/>
          <p:nvPr/>
        </p:nvSpPr>
        <p:spPr>
          <a:xfrm>
            <a:off x="2538780" y="2470594"/>
            <a:ext cx="71144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Montserrat" panose="00000500000000000000" pitchFamily="50" charset="0"/>
              </a:rPr>
              <a:t>СПАСИБО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Montserrat" panose="00000500000000000000" pitchFamily="50" charset="0"/>
              </a:rPr>
              <a:t>ЗА ВНИМАНИЕ</a:t>
            </a:r>
            <a:endParaRPr lang="en-ID" sz="6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3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4175F9-8E9C-4E2C-AFA4-6153FC3FDC12}"/>
              </a:ext>
            </a:extLst>
          </p:cNvPr>
          <p:cNvSpPr txBox="1"/>
          <p:nvPr/>
        </p:nvSpPr>
        <p:spPr>
          <a:xfrm>
            <a:off x="1732547" y="2559918"/>
            <a:ext cx="4431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SF Pro Display" pitchFamily="2" charset="0"/>
                <a:ea typeface="SF Pro Display" pitchFamily="2" charset="0"/>
              </a:rPr>
              <a:t>система совмещенного обучения детей. Сегодня активно вводится борьба с дискриминацией, поэтому школьников с ограниченными возможностями здоровья (ОВЗ) допускают к обучению в обычных классах. Возможности инклюзивного образования уже активно используются в современной системе образования и регламентируются законодательными актами. Дети с разными ОВЗ в одном классе учатся наравне с учениками без проблем со здоровьем. </a:t>
            </a:r>
          </a:p>
          <a:p>
            <a:pPr algn="r"/>
            <a:r>
              <a:rPr lang="ru-RU" sz="1400" dirty="0">
                <a:latin typeface="SF Pro Display" pitchFamily="2" charset="0"/>
                <a:ea typeface="SF Pro Display" pitchFamily="2" charset="0"/>
              </a:rPr>
              <a:t>. </a:t>
            </a:r>
          </a:p>
          <a:p>
            <a:endParaRPr lang="ru-RU" sz="1400" dirty="0">
              <a:latin typeface="SF Pro Display" pitchFamily="2" charset="0"/>
              <a:ea typeface="SF Pro Displ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2071704" y="1426533"/>
            <a:ext cx="409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ИНКЛЮЗИЯ -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20F26F-1BC2-1315-8FAE-32CAFA8B87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24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7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6307068" y="1097684"/>
            <a:ext cx="5437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ОСОБЕННОСТИ</a:t>
            </a:r>
          </a:p>
          <a:p>
            <a:r>
              <a:rPr lang="ru-RU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УЧРЕЖДЕНИЙ С ИНКЛЮЗИВНЫМ ОБРАЗОВАНИЕМ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5770" y="3076893"/>
            <a:ext cx="5066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этические стандарты применяются вместе с инклюзивным обучением;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разработана специальная система совместного обучения детей;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применяются нестандартные педагогические методики, обеспечивающие равные возможности образования детей различных групп.</a:t>
            </a:r>
          </a:p>
        </p:txBody>
      </p:sp>
      <p:pic>
        <p:nvPicPr>
          <p:cNvPr id="1034" name="Picture 10" descr="From N.K. Jemisin to We Are the Nerds, Our Favorite End-of-Year Books |  WIRED">
            <a:extLst>
              <a:ext uri="{FF2B5EF4-FFF2-40B4-BE49-F238E27FC236}">
                <a16:creationId xmlns:a16="http://schemas.microsoft.com/office/drawing/2014/main" id="{ECF12AF2-CD56-0746-AEFB-F51918F6D9F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211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8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3081975" y="317901"/>
            <a:ext cx="602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ИНКЛЮЗИВНОЕ ОБУЧЕНИЕ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7786583" y="1736266"/>
            <a:ext cx="2369874" cy="4698892"/>
            <a:chOff x="2821" y="392"/>
            <a:chExt cx="1244" cy="3471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821" y="3192"/>
              <a:ext cx="595" cy="671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2821" y="2825"/>
              <a:ext cx="1244" cy="710"/>
            </a:xfrm>
            <a:custGeom>
              <a:avLst/>
              <a:gdLst>
                <a:gd name="T0" fmla="*/ 595 w 1244"/>
                <a:gd name="T1" fmla="*/ 710 h 710"/>
                <a:gd name="T2" fmla="*/ 0 w 1244"/>
                <a:gd name="T3" fmla="*/ 367 h 710"/>
                <a:gd name="T4" fmla="*/ 649 w 1244"/>
                <a:gd name="T5" fmla="*/ 0 h 710"/>
                <a:gd name="T6" fmla="*/ 1244 w 1244"/>
                <a:gd name="T7" fmla="*/ 344 h 710"/>
                <a:gd name="T8" fmla="*/ 595 w 1244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10">
                  <a:moveTo>
                    <a:pt x="595" y="710"/>
                  </a:moveTo>
                  <a:lnTo>
                    <a:pt x="0" y="367"/>
                  </a:lnTo>
                  <a:lnTo>
                    <a:pt x="649" y="0"/>
                  </a:lnTo>
                  <a:lnTo>
                    <a:pt x="1244" y="344"/>
                  </a:lnTo>
                  <a:lnTo>
                    <a:pt x="595" y="7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416" y="3169"/>
              <a:ext cx="649" cy="694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2821" y="2574"/>
              <a:ext cx="595" cy="671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2821" y="2207"/>
              <a:ext cx="1244" cy="710"/>
            </a:xfrm>
            <a:custGeom>
              <a:avLst/>
              <a:gdLst>
                <a:gd name="T0" fmla="*/ 595 w 1244"/>
                <a:gd name="T1" fmla="*/ 710 h 710"/>
                <a:gd name="T2" fmla="*/ 0 w 1244"/>
                <a:gd name="T3" fmla="*/ 367 h 710"/>
                <a:gd name="T4" fmla="*/ 649 w 1244"/>
                <a:gd name="T5" fmla="*/ 0 h 710"/>
                <a:gd name="T6" fmla="*/ 1244 w 1244"/>
                <a:gd name="T7" fmla="*/ 344 h 710"/>
                <a:gd name="T8" fmla="*/ 595 w 1244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10">
                  <a:moveTo>
                    <a:pt x="595" y="710"/>
                  </a:moveTo>
                  <a:lnTo>
                    <a:pt x="0" y="367"/>
                  </a:lnTo>
                  <a:lnTo>
                    <a:pt x="649" y="0"/>
                  </a:lnTo>
                  <a:lnTo>
                    <a:pt x="1244" y="344"/>
                  </a:lnTo>
                  <a:lnTo>
                    <a:pt x="595" y="71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416" y="2551"/>
              <a:ext cx="649" cy="694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821" y="1994"/>
              <a:ext cx="595" cy="671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2821" y="1628"/>
              <a:ext cx="1244" cy="709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416" y="1971"/>
              <a:ext cx="649" cy="694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821" y="1353"/>
              <a:ext cx="595" cy="671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2821" y="987"/>
              <a:ext cx="1244" cy="709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416" y="1330"/>
              <a:ext cx="649" cy="694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2821" y="758"/>
              <a:ext cx="595" cy="671"/>
            </a:xfrm>
            <a:custGeom>
              <a:avLst/>
              <a:gdLst>
                <a:gd name="T0" fmla="*/ 595 w 595"/>
                <a:gd name="T1" fmla="*/ 671 h 671"/>
                <a:gd name="T2" fmla="*/ 0 w 595"/>
                <a:gd name="T3" fmla="*/ 328 h 671"/>
                <a:gd name="T4" fmla="*/ 0 w 595"/>
                <a:gd name="T5" fmla="*/ 0 h 671"/>
                <a:gd name="T6" fmla="*/ 595 w 595"/>
                <a:gd name="T7" fmla="*/ 343 h 671"/>
                <a:gd name="T8" fmla="*/ 595 w 595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671">
                  <a:moveTo>
                    <a:pt x="595" y="67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595" y="343"/>
                  </a:lnTo>
                  <a:lnTo>
                    <a:pt x="595" y="67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2821" y="392"/>
              <a:ext cx="1244" cy="709"/>
            </a:xfrm>
            <a:custGeom>
              <a:avLst/>
              <a:gdLst>
                <a:gd name="T0" fmla="*/ 595 w 1244"/>
                <a:gd name="T1" fmla="*/ 709 h 709"/>
                <a:gd name="T2" fmla="*/ 0 w 1244"/>
                <a:gd name="T3" fmla="*/ 366 h 709"/>
                <a:gd name="T4" fmla="*/ 649 w 1244"/>
                <a:gd name="T5" fmla="*/ 0 h 709"/>
                <a:gd name="T6" fmla="*/ 1244 w 1244"/>
                <a:gd name="T7" fmla="*/ 343 h 709"/>
                <a:gd name="T8" fmla="*/ 595 w 1244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4" h="709">
                  <a:moveTo>
                    <a:pt x="595" y="709"/>
                  </a:moveTo>
                  <a:lnTo>
                    <a:pt x="0" y="366"/>
                  </a:lnTo>
                  <a:lnTo>
                    <a:pt x="649" y="0"/>
                  </a:lnTo>
                  <a:lnTo>
                    <a:pt x="1244" y="343"/>
                  </a:lnTo>
                  <a:lnTo>
                    <a:pt x="595" y="70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416" y="735"/>
              <a:ext cx="649" cy="694"/>
            </a:xfrm>
            <a:custGeom>
              <a:avLst/>
              <a:gdLst>
                <a:gd name="T0" fmla="*/ 649 w 649"/>
                <a:gd name="T1" fmla="*/ 0 h 694"/>
                <a:gd name="T2" fmla="*/ 649 w 649"/>
                <a:gd name="T3" fmla="*/ 328 h 694"/>
                <a:gd name="T4" fmla="*/ 0 w 649"/>
                <a:gd name="T5" fmla="*/ 694 h 694"/>
                <a:gd name="T6" fmla="*/ 0 w 649"/>
                <a:gd name="T7" fmla="*/ 366 h 694"/>
                <a:gd name="T8" fmla="*/ 649 w 64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94">
                  <a:moveTo>
                    <a:pt x="649" y="0"/>
                  </a:moveTo>
                  <a:lnTo>
                    <a:pt x="649" y="328"/>
                  </a:lnTo>
                  <a:lnTo>
                    <a:pt x="0" y="694"/>
                  </a:lnTo>
                  <a:lnTo>
                    <a:pt x="0" y="3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1476217" y="2216173"/>
            <a:ext cx="5542100" cy="849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SF Pro Display" pitchFamily="2" charset="0"/>
                <a:ea typeface="SF Pro Display" pitchFamily="2" charset="0"/>
              </a:rPr>
              <a:t>Ребенок учится в общем классе</a:t>
            </a:r>
          </a:p>
          <a:p>
            <a:r>
              <a:rPr lang="ru-RU" sz="2400" dirty="0">
                <a:solidFill>
                  <a:schemeClr val="tx1"/>
                </a:solidFill>
                <a:latin typeface="SF Pro Display" pitchFamily="2" charset="0"/>
                <a:ea typeface="SF Pro Display" pitchFamily="2" charset="0"/>
              </a:rPr>
              <a:t>Ребенку необязательно осваивать общую программу в полном объеме</a:t>
            </a:r>
          </a:p>
          <a:p>
            <a:r>
              <a:rPr lang="ru-RU" sz="2400" dirty="0">
                <a:solidFill>
                  <a:schemeClr val="tx1"/>
                </a:solidFill>
                <a:latin typeface="SF Pro Display" pitchFamily="2" charset="0"/>
                <a:ea typeface="SF Pro Display" pitchFamily="2" charset="0"/>
              </a:rPr>
              <a:t>Классы переоборудуют под нужды детей с ОВЗ</a:t>
            </a:r>
          </a:p>
          <a:p>
            <a:r>
              <a:rPr lang="ru-RU" sz="2400" dirty="0">
                <a:solidFill>
                  <a:schemeClr val="tx1"/>
                </a:solidFill>
                <a:latin typeface="SF Pro Display" pitchFamily="2" charset="0"/>
                <a:ea typeface="SF Pro Display" pitchFamily="2" charset="0"/>
              </a:rPr>
              <a:t>Ребенок с ОВЗ занимается с тьютором, который помогает ему в освоении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21574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1EBA42-9B87-5BF8-F28F-2CE3E43E3B36}"/>
              </a:ext>
            </a:extLst>
          </p:cNvPr>
          <p:cNvSpPr/>
          <p:nvPr/>
        </p:nvSpPr>
        <p:spPr>
          <a:xfrm>
            <a:off x="5450304" y="0"/>
            <a:ext cx="674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175F9-8E9C-4E2C-AFA4-6153FC3FDC12}"/>
              </a:ext>
            </a:extLst>
          </p:cNvPr>
          <p:cNvSpPr txBox="1"/>
          <p:nvPr/>
        </p:nvSpPr>
        <p:spPr>
          <a:xfrm>
            <a:off x="396705" y="2397948"/>
            <a:ext cx="4656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F Pro Display" pitchFamily="2" charset="0"/>
                <a:ea typeface="SF Pro Display" pitchFamily="2" charset="0"/>
              </a:rPr>
              <a:t>Инклюзия до сих пор имеет недостатки на уровне законодательства. Правда, с сентября 2021 года департаменты и министерство образования ввели 3-е поколение ФГОС. В нем  подробно указаны правила и требования к инклюзивному образованию разных категорий детей с ОВЗ в одном классе с другими учениками.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5593278" y="229478"/>
            <a:ext cx="6225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ГДЕ ПРАКТИКУЕТСЯ</a:t>
            </a:r>
          </a:p>
          <a:p>
            <a:pPr algn="r"/>
            <a:r>
              <a:rPr lang="ru-RU" sz="4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ИНКЛЮЗИВНОЕ ОБУЧЕНИЕ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F1333-B2E3-3786-FA94-FE6735BE7067}"/>
              </a:ext>
            </a:extLst>
          </p:cNvPr>
          <p:cNvSpPr txBox="1"/>
          <p:nvPr/>
        </p:nvSpPr>
        <p:spPr>
          <a:xfrm>
            <a:off x="5931568" y="2397947"/>
            <a:ext cx="58637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effectLst/>
                <a:latin typeface="SF Pro Display" pitchFamily="2" charset="0"/>
                <a:ea typeface="SF Pro Display" pitchFamily="2" charset="0"/>
              </a:rPr>
              <a:t>По статье 43 Конституции РФ каждый гражданин имеет право на образование. Государство гарантирует доступность образования всем, вне зависимости от ограничений по состоянию здоровья. Теперь это право распространяется и на возможность получить образование без посещения специальных заведений. По новым регламентам родители или опекуны могут записать ребенка с ОВЗ практически в любую государственную или частную школу. </a:t>
            </a:r>
          </a:p>
        </p:txBody>
      </p:sp>
    </p:spTree>
    <p:extLst>
      <p:ext uri="{BB962C8B-B14F-4D97-AF65-F5344CB8AC3E}">
        <p14:creationId xmlns:p14="http://schemas.microsoft.com/office/powerpoint/2010/main" val="8679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4175F9-8E9C-4E2C-AFA4-6153FC3FDC12}"/>
              </a:ext>
            </a:extLst>
          </p:cNvPr>
          <p:cNvSpPr txBox="1"/>
          <p:nvPr/>
        </p:nvSpPr>
        <p:spPr>
          <a:xfrm>
            <a:off x="850900" y="2643704"/>
            <a:ext cx="5313380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В первую очередь нужно пройти обследование и получить справку от психо-медико-педагогической комиссии (ПМПК). Она определяет минимальные требования к школе, необходимые для обеспечения комфортного обучения ребенка.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Комиссия сделает заключение, в котором будет указана необходимость для ребенка: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пройти курс адаптации до перевода в обычную школу;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обеспечить сопровождение индивидуального тьютора;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приобрести специальные учебники и так далее.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400" dirty="0">
                <a:latin typeface="SF Pro Display" pitchFamily="2" charset="0"/>
                <a:ea typeface="SF Pro Display" pitchFamily="2" charset="0"/>
              </a:rPr>
              <a:t>Условия инклюзивного образования должны быть организованы директором или другими представителями администрации.</a:t>
            </a:r>
          </a:p>
          <a:p>
            <a:endParaRPr lang="ru-RU" sz="1400" dirty="0">
              <a:latin typeface="SF Pro Display" pitchFamily="2" charset="0"/>
              <a:ea typeface="SF Pro Displ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648304" y="640242"/>
            <a:ext cx="551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УСЛОВИЯ </a:t>
            </a:r>
          </a:p>
          <a:p>
            <a:pPr algn="r"/>
            <a:r>
              <a:rPr lang="ru-RU" sz="36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ПРИЕМА ИЛИ ПЕРЕВОДА </a:t>
            </a:r>
          </a:p>
          <a:p>
            <a:pPr algn="r"/>
            <a:r>
              <a:rPr lang="ru-RU" sz="36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ДЕТЕЙ С ОВЗ В ШКОЛУ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076" name="Picture 4" descr="Школу на 1,2 тыс мест откроют в Котельниках в 2021 году - Общество - РИАМО  в Люберцах">
            <a:extLst>
              <a:ext uri="{FF2B5EF4-FFF2-40B4-BE49-F238E27FC236}">
                <a16:creationId xmlns:a16="http://schemas.microsoft.com/office/drawing/2014/main" id="{32CBB4E8-34D3-572C-9B7B-7ECEDF2AE39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9" r="246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AA9B2A-6A30-5ECB-D94B-5C1E0DA690FE}"/>
              </a:ext>
            </a:extLst>
          </p:cNvPr>
          <p:cNvSpPr/>
          <p:nvPr/>
        </p:nvSpPr>
        <p:spPr>
          <a:xfrm>
            <a:off x="0" y="0"/>
            <a:ext cx="46682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5F179D-F94B-0F8E-5472-F4C9F28958A3}"/>
              </a:ext>
            </a:extLst>
          </p:cNvPr>
          <p:cNvSpPr/>
          <p:nvPr/>
        </p:nvSpPr>
        <p:spPr>
          <a:xfrm>
            <a:off x="7435516" y="0"/>
            <a:ext cx="47564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71AD9-6EAB-4E93-A013-2A311A149710}"/>
              </a:ext>
            </a:extLst>
          </p:cNvPr>
          <p:cNvSpPr txBox="1"/>
          <p:nvPr/>
        </p:nvSpPr>
        <p:spPr>
          <a:xfrm>
            <a:off x="379194" y="741579"/>
            <a:ext cx="460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ВИДЫ УСЛОВИЙ</a:t>
            </a:r>
          </a:p>
          <a:p>
            <a:r>
              <a:rPr lang="ru-RU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ИНКЛЮЗИВНОГО</a:t>
            </a:r>
          </a:p>
          <a:p>
            <a:r>
              <a:rPr lang="ru-RU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ОБУЧЕНИЯ</a:t>
            </a:r>
            <a:endParaRPr lang="en-US" sz="3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9F40C-ACF8-3A41-C05B-CE07101BB63B}"/>
              </a:ext>
            </a:extLst>
          </p:cNvPr>
          <p:cNvSpPr txBox="1"/>
          <p:nvPr/>
        </p:nvSpPr>
        <p:spPr>
          <a:xfrm>
            <a:off x="379194" y="3422882"/>
            <a:ext cx="3681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ru-RU" sz="1600" dirty="0">
                <a:solidFill>
                  <a:schemeClr val="bg1"/>
                </a:solidFill>
                <a:latin typeface="SF Pro Display" pitchFamily="2" charset="0"/>
                <a:ea typeface="SF Pro Display" pitchFamily="2" charset="0"/>
              </a:rPr>
              <a:t>Как объединить учеников с ОВЗ в классы с другими детьми — основные особенности инклюзии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41003-8019-5451-D2C1-24F6DFFB4C5A}"/>
              </a:ext>
            </a:extLst>
          </p:cNvPr>
          <p:cNvSpPr txBox="1"/>
          <p:nvPr/>
        </p:nvSpPr>
        <p:spPr>
          <a:xfrm>
            <a:off x="5364278" y="2495905"/>
            <a:ext cx="5735347" cy="2993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В 273-ФЗ прописано, что дети с разными ОВЗ могут учиться в одном классе с другими школьниками, только если в учреждении использованы специальные: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дидактические материалы и пособия;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персональные и групповые уроки коррекции;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услуги тьютора (индивидуального ассистента);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педагогические методики и учебные программы;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технические средства для персонального и общего применения;</a:t>
            </a:r>
          </a:p>
          <a:p>
            <a:pPr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доступы к выходам и входам из школы для детей-инвалидов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103852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4175F9-8E9C-4E2C-AFA4-6153FC3FDC12}"/>
              </a:ext>
            </a:extLst>
          </p:cNvPr>
          <p:cNvSpPr txBox="1"/>
          <p:nvPr/>
        </p:nvSpPr>
        <p:spPr>
          <a:xfrm>
            <a:off x="1321344" y="1200329"/>
            <a:ext cx="6672383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500"/>
              </a:spcBef>
              <a:spcAft>
                <a:spcPts val="1500"/>
              </a:spcAf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Численность школьников с ОВЗ должна быть в пределах санитарных норм. Расчет количества учеников проводится на основе типа инвалидностей. Например: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Глухие обучающиеся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2 ученика в классе в условиях инклюзии. 1 человек- до 20 учащихся, 2 человека- до 15 учащихся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Слабослышащие и позднооглохшие обучающиеся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2 ученика в классе в условиях инклюзии. 1 человек - 20 учащихся, 2 человека- до 15 учащихся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Слепые обучающиеся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2 ученика в классе в условиях инклюзии. 1 человек- до 20 учащихся, 2 человека- до 15 учащихся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Слабовидящие обучающиеся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2 ученика в классе в условиях инклюзии. 1 человек- до 25 учащихся, 2 человека- до 20 учащихся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Обучающиеся в тяжелым нарушением речи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5 учеников в классе в условиях инклюзии. До 25 учащихся.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Обучающиеся с задержкой психического развития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4 ученика в классе в условиях инклюзии. До 25 учащихся.</a:t>
            </a:r>
          </a:p>
          <a:p>
            <a:pPr marL="342900" lvl="0" indent="-342900" algn="r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b="1" dirty="0">
                <a:latin typeface="SF Pro Display" pitchFamily="2" charset="0"/>
                <a:ea typeface="SF Pro Display" pitchFamily="2" charset="0"/>
              </a:rPr>
              <a:t>Обучающиеся с расстройством аутистического спектра</a:t>
            </a:r>
            <a:r>
              <a:rPr lang="ru-RU" sz="1600" dirty="0">
                <a:latin typeface="SF Pro Display" pitchFamily="2" charset="0"/>
                <a:ea typeface="SF Pro Display" pitchFamily="2" charset="0"/>
              </a:rPr>
              <a:t>. 2 ученика в классе в условиях инклюзии. 1 человек- до 20 учащихся, 2 человека- до 15 учащихся</a:t>
            </a:r>
          </a:p>
          <a:p>
            <a:pPr algn="r"/>
            <a:endParaRPr lang="ru-RU" sz="1400" dirty="0">
              <a:latin typeface="SF Pro Display" pitchFamily="2" charset="0"/>
              <a:ea typeface="SF Pro Displ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B91FD-8A59-41E4-8E33-8242C3D4AF94}"/>
              </a:ext>
            </a:extLst>
          </p:cNvPr>
          <p:cNvSpPr txBox="1"/>
          <p:nvPr/>
        </p:nvSpPr>
        <p:spPr>
          <a:xfrm>
            <a:off x="1953921" y="0"/>
            <a:ext cx="540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КОЛИЧЕСТВО </a:t>
            </a:r>
          </a:p>
          <a:p>
            <a:pPr algn="r"/>
            <a:r>
              <a:rPr lang="ru-RU" sz="36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ДЕТЕЙ С ОВЗ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20F26F-1BC2-1315-8FAE-32CAFA8B87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r="24420"/>
          <a:stretch>
            <a:fillRect/>
          </a:stretch>
        </p:blipFill>
        <p:spPr>
          <a:xfrm>
            <a:off x="8130209" y="765175"/>
            <a:ext cx="3373022" cy="4562199"/>
          </a:xfrm>
        </p:spPr>
      </p:pic>
    </p:spTree>
    <p:extLst>
      <p:ext uri="{BB962C8B-B14F-4D97-AF65-F5344CB8AC3E}">
        <p14:creationId xmlns:p14="http://schemas.microsoft.com/office/powerpoint/2010/main" val="179416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aluating the Effectiveness of Teacher Pay-for-Performance | RAND">
            <a:extLst>
              <a:ext uri="{FF2B5EF4-FFF2-40B4-BE49-F238E27FC236}">
                <a16:creationId xmlns:a16="http://schemas.microsoft.com/office/drawing/2014/main" id="{FF9BA32C-68BC-113E-9168-34CA3C465FF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 r="6344" b="18528"/>
          <a:stretch/>
        </p:blipFill>
        <p:spPr bwMode="auto">
          <a:xfrm>
            <a:off x="2600425" y="0"/>
            <a:ext cx="9591575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61342" y="5128435"/>
            <a:ext cx="8120215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Нужно уметь: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составлять учебные планы по профильному предмету с акцентом на возможности учеников-инвалидов;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применять технические и информационные средства при обучении детей с ОВЗ;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SF Pro Display" pitchFamily="2" charset="0"/>
                <a:ea typeface="SF Pro Display" pitchFamily="2" charset="0"/>
              </a:rPr>
              <a:t>правильно оценивать результаты работы всех учащихся и так далее.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46F7B-E74E-418D-5EA6-91DB0AFAA35B}"/>
              </a:ext>
            </a:extLst>
          </p:cNvPr>
          <p:cNvSpPr txBox="1"/>
          <p:nvPr/>
        </p:nvSpPr>
        <p:spPr>
          <a:xfrm rot="16200000">
            <a:off x="-1774511" y="3136612"/>
            <a:ext cx="570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ТРЕБОВАНИЯ К ПЕДАГОГАМ</a:t>
            </a:r>
            <a:endParaRPr lang="en-US" sz="3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4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661</Words>
  <Application>Microsoft Macintosh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Montserrat</vt:lpstr>
      <vt:lpstr>SF Pro Display</vt:lpstr>
      <vt:lpstr>Source Sans Pro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Putra</dc:creator>
  <cp:lastModifiedBy>Дарья Васькина</cp:lastModifiedBy>
  <cp:revision>368</cp:revision>
  <dcterms:created xsi:type="dcterms:W3CDTF">2018-07-17T11:16:02Z</dcterms:created>
  <dcterms:modified xsi:type="dcterms:W3CDTF">2022-11-16T12:03:58Z</dcterms:modified>
</cp:coreProperties>
</file>