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67" r:id="rId6"/>
    <p:sldId id="268" r:id="rId7"/>
    <p:sldId id="272" r:id="rId8"/>
    <p:sldId id="273" r:id="rId9"/>
    <p:sldId id="274" r:id="rId10"/>
    <p:sldId id="270" r:id="rId11"/>
    <p:sldId id="271" r:id="rId12"/>
    <p:sldId id="277" r:id="rId13"/>
    <p:sldId id="275" r:id="rId14"/>
    <p:sldId id="276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6357" autoAdjust="0"/>
  </p:normalViewPr>
  <p:slideViewPr>
    <p:cSldViewPr snapToGrid="0">
      <p:cViewPr>
        <p:scale>
          <a:sx n="79" d="100"/>
          <a:sy n="79" d="100"/>
        </p:scale>
        <p:origin x="-366" y="-3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0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60CCD18-55E0-41B3-9DC7-739DEE0AD340}" type="datetime1">
              <a:rPr lang="ru-RU" smtClean="0"/>
              <a:t>16.10.2022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1D13D6A-DFDD-4B27-9F53-83C0CD9331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2E95664-4811-4F2E-9C58-5236E9ABD6FD}" type="datetime1">
              <a:rPr lang="ru-RU" noProof="0" smtClean="0"/>
              <a:t>16.10.2022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A1D7B6F-E65C-42E7-86A5-0A01C6C95227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ru-RU" noProof="0" smtClean="0"/>
              <a:t>1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156126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=""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=""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=""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=""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=""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=""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=""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=""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rtlCol="0"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ЩЕЛКНИТЕ, ЧТОБЫ ИЗМЕНИТЬ ОБРАЗЕЦ</a:t>
            </a:r>
          </a:p>
        </p:txBody>
      </p:sp>
      <p:sp>
        <p:nvSpPr>
          <p:cNvPr id="42" name="Рисунок 26">
            <a:extLst>
              <a:ext uri="{FF2B5EF4-FFF2-40B4-BE49-F238E27FC236}">
                <a16:creationId xmlns=""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45" name="Текст 44">
            <a:extLst>
              <a:ext uri="{FF2B5EF4-FFF2-40B4-BE49-F238E27FC236}">
                <a16:creationId xmlns=""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 rtlCol="0"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/>
              <a:t>МЕСЯЦ</a:t>
            </a:r>
            <a:br>
              <a:rPr lang="ru-RU" noProof="0"/>
            </a:br>
            <a:r>
              <a:rPr lang="ru-RU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благодарнос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Графический объект 35">
            <a:extLst>
              <a:ext uri="{FF2B5EF4-FFF2-40B4-BE49-F238E27FC236}">
                <a16:creationId xmlns=""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Полилиния: Фигура 41">
              <a:extLst>
                <a:ext uri="{FF2B5EF4-FFF2-40B4-BE49-F238E27FC236}">
                  <a16:creationId xmlns=""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4" name="Полилиния: Фигура 13">
            <a:extLst>
              <a:ext uri="{FF2B5EF4-FFF2-40B4-BE49-F238E27FC236}">
                <a16:creationId xmlns=""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0" name="Полилиния: Фигура 9">
            <a:extLst>
              <a:ext uri="{FF2B5EF4-FFF2-40B4-BE49-F238E27FC236}">
                <a16:creationId xmlns=""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Полилиния: Фигура 8">
            <a:extLst>
              <a:ext uri="{FF2B5EF4-FFF2-40B4-BE49-F238E27FC236}">
                <a16:creationId xmlns=""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Полилиния: Фигура 12">
            <a:extLst>
              <a:ext uri="{FF2B5EF4-FFF2-40B4-BE49-F238E27FC236}">
                <a16:creationId xmlns=""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5" name="Полилиния: Фигура 14">
            <a:extLst>
              <a:ext uri="{FF2B5EF4-FFF2-40B4-BE49-F238E27FC236}">
                <a16:creationId xmlns=""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1" name="Заголовок 1">
            <a:extLst>
              <a:ext uri="{FF2B5EF4-FFF2-40B4-BE49-F238E27FC236}">
                <a16:creationId xmlns=""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840000">
            <a:off x="7388594" y="2045086"/>
            <a:ext cx="4821219" cy="1325563"/>
          </a:xfrm>
        </p:spPr>
        <p:txBody>
          <a:bodyPr rtlCol="0"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Спасибо за внимание!</a:t>
            </a:r>
          </a:p>
        </p:txBody>
      </p:sp>
      <p:grpSp>
        <p:nvGrpSpPr>
          <p:cNvPr id="23" name="Графический объект 21">
            <a:extLst>
              <a:ext uri="{FF2B5EF4-FFF2-40B4-BE49-F238E27FC236}">
                <a16:creationId xmlns=""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Полилиния: Фигура 23">
              <a:extLst>
                <a:ext uri="{FF2B5EF4-FFF2-40B4-BE49-F238E27FC236}">
                  <a16:creationId xmlns=""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=""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0" name="Рисунок 28">
            <a:extLst>
              <a:ext uri="{FF2B5EF4-FFF2-40B4-BE49-F238E27FC236}">
                <a16:creationId xmlns=""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35" name="Текст 34">
            <a:extLst>
              <a:ext uri="{FF2B5EF4-FFF2-40B4-BE49-F238E27FC236}">
                <a16:creationId xmlns=""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rtlCol="0"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Полилиния: Фигура 37">
              <a:extLst>
                <a:ext uri="{FF2B5EF4-FFF2-40B4-BE49-F238E27FC236}">
                  <a16:creationId xmlns=""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0" name="Полилиния: Фигура 39">
              <a:extLst>
                <a:ext uri="{FF2B5EF4-FFF2-40B4-BE49-F238E27FC236}">
                  <a16:creationId xmlns=""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41" name="Полилиния: Фигура 40">
              <a:extLst>
                <a:ext uri="{FF2B5EF4-FFF2-40B4-BE49-F238E27FC236}">
                  <a16:creationId xmlns=""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6" name="Полилиния: Фигура 35">
              <a:extLst>
                <a:ext uri="{FF2B5EF4-FFF2-40B4-BE49-F238E27FC236}">
                  <a16:creationId xmlns=""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7" name="Полилиния: фигура 36">
              <a:extLst>
                <a:ext uri="{FF2B5EF4-FFF2-40B4-BE49-F238E27FC236}">
                  <a16:creationId xmlns=""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9" name="Полилиния: Фигура 38">
              <a:extLst>
                <a:ext uri="{FF2B5EF4-FFF2-40B4-BE49-F238E27FC236}">
                  <a16:creationId xmlns=""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6" name="Полилиния: Фигура 25">
              <a:extLst>
                <a:ext uri="{FF2B5EF4-FFF2-40B4-BE49-F238E27FC236}">
                  <a16:creationId xmlns=""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1" name="Полилиния: Фигура 30">
              <a:extLst>
                <a:ext uri="{FF2B5EF4-FFF2-40B4-BE49-F238E27FC236}">
                  <a16:creationId xmlns=""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5" name="Полилиния: Фигура 34">
              <a:extLst>
                <a:ext uri="{FF2B5EF4-FFF2-40B4-BE49-F238E27FC236}">
                  <a16:creationId xmlns=""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rtlCol="0"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Название</a:t>
            </a:r>
            <a:br>
              <a:rPr lang="ru-RU" noProof="0"/>
            </a:br>
            <a:r>
              <a:rPr lang="ru-RU" noProof="0"/>
              <a:t>презентации</a:t>
            </a:r>
          </a:p>
        </p:txBody>
      </p:sp>
      <p:sp>
        <p:nvSpPr>
          <p:cNvPr id="23" name="Подзаголовок 2">
            <a:extLst>
              <a:ext uri="{FF2B5EF4-FFF2-40B4-BE49-F238E27FC236}">
                <a16:creationId xmlns=""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rtlCol="0"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=""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=""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en-US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en-US" noProof="0"/>
            </a:p>
          </p:txBody>
        </p:sp>
      </p:grpSp>
      <p:sp>
        <p:nvSpPr>
          <p:cNvPr id="21" name="Текст 2">
            <a:extLst>
              <a:ext uri="{FF2B5EF4-FFF2-40B4-BE49-F238E27FC236}">
                <a16:creationId xmlns=""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2" name="Объект 2">
            <a:extLst>
              <a:ext uri="{FF2B5EF4-FFF2-40B4-BE49-F238E27FC236}">
                <a16:creationId xmlns=""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7" name="Объект 2">
            <a:extLst>
              <a:ext uri="{FF2B5EF4-FFF2-40B4-BE49-F238E27FC236}">
                <a16:creationId xmlns=""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8" name="Объект 3">
            <a:extLst>
              <a:ext uri="{FF2B5EF4-FFF2-40B4-BE49-F238E27FC236}">
                <a16:creationId xmlns=""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8" name="Объект 3">
            <a:extLst>
              <a:ext uri="{FF2B5EF4-FFF2-40B4-BE49-F238E27FC236}">
                <a16:creationId xmlns=""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9" name="Текст 4">
            <a:extLst>
              <a:ext uri="{FF2B5EF4-FFF2-40B4-BE49-F238E27FC236}">
                <a16:creationId xmlns=""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Объект 5">
            <a:extLst>
              <a:ext uri="{FF2B5EF4-FFF2-40B4-BE49-F238E27FC236}">
                <a16:creationId xmlns=""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Объект 2">
            <a:extLst>
              <a:ext uri="{FF2B5EF4-FFF2-40B4-BE49-F238E27FC236}">
                <a16:creationId xmlns=""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19" name="Текст 3">
            <a:extLst>
              <a:ext uri="{FF2B5EF4-FFF2-40B4-BE49-F238E27FC236}">
                <a16:creationId xmlns=""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7" name="Рисунок 2">
            <a:extLst>
              <a:ext uri="{FF2B5EF4-FFF2-40B4-BE49-F238E27FC236}">
                <a16:creationId xmlns=""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183188" y="1347788"/>
            <a:ext cx="6172200" cy="4330539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18" name="Текст 3">
            <a:extLst>
              <a:ext uri="{FF2B5EF4-FFF2-40B4-BE49-F238E27FC236}">
                <a16:creationId xmlns=""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rtlCol="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 9">
            <a:extLst>
              <a:ext uri="{FF2B5EF4-FFF2-40B4-BE49-F238E27FC236}">
                <a16:creationId xmlns=""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4" name="Полилиния: Фигура 13">
              <a:extLst>
                <a:ext uri="{FF2B5EF4-FFF2-40B4-BE49-F238E27FC236}">
                  <a16:creationId xmlns=""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grpSp>
        <p:nvGrpSpPr>
          <p:cNvPr id="31" name="Графический объект 16">
            <a:extLst>
              <a:ext uri="{FF2B5EF4-FFF2-40B4-BE49-F238E27FC236}">
                <a16:creationId xmlns=""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Полилиния: Фигура 31">
              <a:extLst>
                <a:ext uri="{FF2B5EF4-FFF2-40B4-BE49-F238E27FC236}">
                  <a16:creationId xmlns=""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3" name="Полилиния: Фигура 32">
              <a:extLst>
                <a:ext uri="{FF2B5EF4-FFF2-40B4-BE49-F238E27FC236}">
                  <a16:creationId xmlns=""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5" name="Графический объект 23">
            <a:extLst>
              <a:ext uri="{FF2B5EF4-FFF2-40B4-BE49-F238E27FC236}">
                <a16:creationId xmlns=""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Рисунок 15">
            <a:extLst>
              <a:ext uri="{FF2B5EF4-FFF2-40B4-BE49-F238E27FC236}">
                <a16:creationId xmlns=""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8" name="Графический объект 6">
            <a:extLst>
              <a:ext uri="{FF2B5EF4-FFF2-40B4-BE49-F238E27FC236}">
                <a16:creationId xmlns=""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 rtlCol="0"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Слайд-разделитель</a:t>
            </a:r>
          </a:p>
        </p:txBody>
      </p:sp>
      <p:grpSp>
        <p:nvGrpSpPr>
          <p:cNvPr id="26" name="Графический объект 17">
            <a:extLst>
              <a:ext uri="{FF2B5EF4-FFF2-40B4-BE49-F238E27FC236}">
                <a16:creationId xmlns=""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Полилиния: Фигура 26">
              <a:extLst>
                <a:ext uri="{FF2B5EF4-FFF2-40B4-BE49-F238E27FC236}">
                  <a16:creationId xmlns=""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8" name="Полилиния: Фигура 27">
              <a:extLst>
                <a:ext uri="{FF2B5EF4-FFF2-40B4-BE49-F238E27FC236}">
                  <a16:creationId xmlns=""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9" name="Полилиния: Фигура 28">
              <a:extLst>
                <a:ext uri="{FF2B5EF4-FFF2-40B4-BE49-F238E27FC236}">
                  <a16:creationId xmlns=""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30" name="Полилиния: Фигура 29">
              <a:extLst>
                <a:ext uri="{FF2B5EF4-FFF2-40B4-BE49-F238E27FC236}">
                  <a16:creationId xmlns=""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Вручную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Графический объект 2">
            <a:extLst>
              <a:ext uri="{FF2B5EF4-FFF2-40B4-BE49-F238E27FC236}">
                <a16:creationId xmlns=""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Текст 21">
            <a:extLst>
              <a:ext uri="{FF2B5EF4-FFF2-40B4-BE49-F238E27FC236}">
                <a16:creationId xmlns=""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1</a:t>
            </a:r>
          </a:p>
        </p:txBody>
      </p:sp>
      <p:sp>
        <p:nvSpPr>
          <p:cNvPr id="26" name="Текст 24">
            <a:extLst>
              <a:ext uri="{FF2B5EF4-FFF2-40B4-BE49-F238E27FC236}">
                <a16:creationId xmlns=""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3" name="Текст 21">
            <a:extLst>
              <a:ext uri="{FF2B5EF4-FFF2-40B4-BE49-F238E27FC236}">
                <a16:creationId xmlns=""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2</a:t>
            </a:r>
          </a:p>
        </p:txBody>
      </p:sp>
      <p:sp>
        <p:nvSpPr>
          <p:cNvPr id="34" name="Текст 24">
            <a:extLst>
              <a:ext uri="{FF2B5EF4-FFF2-40B4-BE49-F238E27FC236}">
                <a16:creationId xmlns=""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7" name="Текст 21">
            <a:extLst>
              <a:ext uri="{FF2B5EF4-FFF2-40B4-BE49-F238E27FC236}">
                <a16:creationId xmlns=""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 rtlCol="0"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 rtl="0"/>
            <a:r>
              <a:rPr lang="ru-RU" noProof="0"/>
              <a:t>3</a:t>
            </a:r>
          </a:p>
        </p:txBody>
      </p:sp>
      <p:sp>
        <p:nvSpPr>
          <p:cNvPr id="38" name="Текст 24">
            <a:extLst>
              <a:ext uri="{FF2B5EF4-FFF2-40B4-BE49-F238E27FC236}">
                <a16:creationId xmlns=""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 rtlCol="0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0" name="Текст 24">
            <a:extLst>
              <a:ext uri="{FF2B5EF4-FFF2-40B4-BE49-F238E27FC236}">
                <a16:creationId xmlns=""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3" name="Текст 24">
            <a:extLst>
              <a:ext uri="{FF2B5EF4-FFF2-40B4-BE49-F238E27FC236}">
                <a16:creationId xmlns=""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5" name="Текст 24">
            <a:extLst>
              <a:ext uri="{FF2B5EF4-FFF2-40B4-BE49-F238E27FC236}">
                <a16:creationId xmlns=""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6" name="Текст 24">
            <a:extLst>
              <a:ext uri="{FF2B5EF4-FFF2-40B4-BE49-F238E27FC236}">
                <a16:creationId xmlns=""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8" name="Текст 24">
            <a:extLst>
              <a:ext uri="{FF2B5EF4-FFF2-40B4-BE49-F238E27FC236}">
                <a16:creationId xmlns=""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9" name="Текст 24">
            <a:extLst>
              <a:ext uri="{FF2B5EF4-FFF2-40B4-BE49-F238E27FC236}">
                <a16:creationId xmlns=""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0" name="Текст 24">
            <a:extLst>
              <a:ext uri="{FF2B5EF4-FFF2-40B4-BE49-F238E27FC236}">
                <a16:creationId xmlns=""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 rtlCol="0"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5" name="Рисунок 12">
            <a:extLst>
              <a:ext uri="{FF2B5EF4-FFF2-40B4-BE49-F238E27FC236}">
                <a16:creationId xmlns=""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891723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6" name="Рисунок 12">
            <a:extLst>
              <a:ext uri="{FF2B5EF4-FFF2-40B4-BE49-F238E27FC236}">
                <a16:creationId xmlns=""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2590348" y="3816446"/>
            <a:ext cx="1636776" cy="1618488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7" name="Рисунок 12">
            <a:extLst>
              <a:ext uri="{FF2B5EF4-FFF2-40B4-BE49-F238E27FC236}">
                <a16:creationId xmlns=""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4794793" y="3816446"/>
            <a:ext cx="2048256" cy="89611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58" name="Рисунок 9">
            <a:extLst>
              <a:ext uri="{FF2B5EF4-FFF2-40B4-BE49-F238E27FC236}">
                <a16:creationId xmlns=""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 hasCustomPrompt="1"/>
          </p:nvPr>
        </p:nvSpPr>
        <p:spPr>
          <a:xfrm>
            <a:off x="7876955" y="3864572"/>
            <a:ext cx="1481328" cy="75895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Как использовать этот шаблон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афический объект 16">
            <a:extLst>
              <a:ext uri="{FF2B5EF4-FFF2-40B4-BE49-F238E27FC236}">
                <a16:creationId xmlns=""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Полилиния: Фигура 7">
              <a:extLst>
                <a:ext uri="{FF2B5EF4-FFF2-40B4-BE49-F238E27FC236}">
                  <a16:creationId xmlns=""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9" name="Полилиния: Фигура 8">
              <a:extLst>
                <a:ext uri="{FF2B5EF4-FFF2-40B4-BE49-F238E27FC236}">
                  <a16:creationId xmlns=""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=""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=""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rtlCol="0"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1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=""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grpSp>
        <p:nvGrpSpPr>
          <p:cNvPr id="19" name="Графический объект 17">
            <a:extLst>
              <a:ext uri="{FF2B5EF4-FFF2-40B4-BE49-F238E27FC236}">
                <a16:creationId xmlns=""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Полилиния: Фигура 19">
              <a:extLst>
                <a:ext uri="{FF2B5EF4-FFF2-40B4-BE49-F238E27FC236}">
                  <a16:creationId xmlns=""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1" name="Полилиния: Фигура 20">
              <a:extLst>
                <a:ext uri="{FF2B5EF4-FFF2-40B4-BE49-F238E27FC236}">
                  <a16:creationId xmlns=""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2" name="Полилиния: фигура 21">
              <a:extLst>
                <a:ext uri="{FF2B5EF4-FFF2-40B4-BE49-F238E27FC236}">
                  <a16:creationId xmlns=""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4" name="Рисунок 23">
            <a:extLst>
              <a:ext uri="{FF2B5EF4-FFF2-40B4-BE49-F238E27FC236}">
                <a16:creationId xmlns=""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афический объект 16">
            <a:extLst>
              <a:ext uri="{FF2B5EF4-FFF2-40B4-BE49-F238E27FC236}">
                <a16:creationId xmlns=""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Полилиния: Фигура 8">
              <a:extLst>
                <a:ext uri="{FF2B5EF4-FFF2-40B4-BE49-F238E27FC236}">
                  <a16:creationId xmlns=""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ru-RU" noProof="0"/>
              <a:t>ДД.ММ.20XX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13" name="Группа 12">
            <a:extLst>
              <a:ext uri="{FF2B5EF4-FFF2-40B4-BE49-F238E27FC236}">
                <a16:creationId xmlns=""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Графический объект 23">
              <a:extLst>
                <a:ext uri="{FF2B5EF4-FFF2-40B4-BE49-F238E27FC236}">
                  <a16:creationId xmlns=""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2" name="Графический объект 6">
              <a:extLst>
                <a:ext uri="{FF2B5EF4-FFF2-40B4-BE49-F238E27FC236}">
                  <a16:creationId xmlns=""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=""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Разметка текста 2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=""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Текст 16">
            <a:extLst>
              <a:ext uri="{FF2B5EF4-FFF2-40B4-BE49-F238E27FC236}">
                <a16:creationId xmlns=""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 rtlCol="0"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grpSp>
        <p:nvGrpSpPr>
          <p:cNvPr id="22" name="Графический объект 20">
            <a:extLst>
              <a:ext uri="{FF2B5EF4-FFF2-40B4-BE49-F238E27FC236}">
                <a16:creationId xmlns=""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Полилиния: Фигура 22">
              <a:extLst>
                <a:ext uri="{FF2B5EF4-FFF2-40B4-BE49-F238E27FC236}">
                  <a16:creationId xmlns=""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4" name="Полилиния: Фигура 23">
              <a:extLst>
                <a:ext uri="{FF2B5EF4-FFF2-40B4-BE49-F238E27FC236}">
                  <a16:creationId xmlns=""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5" name="Полилиния: Фигура 24">
              <a:extLst>
                <a:ext uri="{FF2B5EF4-FFF2-40B4-BE49-F238E27FC236}">
                  <a16:creationId xmlns=""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7" name="Рисунок 26">
            <a:extLst>
              <a:ext uri="{FF2B5EF4-FFF2-40B4-BE49-F238E27FC236}">
                <a16:creationId xmlns=""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афический объект 16">
            <a:extLst>
              <a:ext uri="{FF2B5EF4-FFF2-40B4-BE49-F238E27FC236}">
                <a16:creationId xmlns=""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Полилиния: Фигура 18">
              <a:extLst>
                <a:ext uri="{FF2B5EF4-FFF2-40B4-BE49-F238E27FC236}">
                  <a16:creationId xmlns=""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20" name="Полилиния: Фигура 19">
              <a:extLst>
                <a:ext uri="{FF2B5EF4-FFF2-40B4-BE49-F238E27FC236}">
                  <a16:creationId xmlns=""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0" name="Графический объект 23">
            <a:extLst>
              <a:ext uri="{FF2B5EF4-FFF2-40B4-BE49-F238E27FC236}">
                <a16:creationId xmlns=""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1" name="Графический объект 6">
            <a:extLst>
              <a:ext uri="{FF2B5EF4-FFF2-40B4-BE49-F238E27FC236}">
                <a16:creationId xmlns=""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Сравнение</a:t>
            </a:r>
          </a:p>
        </p:txBody>
      </p:sp>
      <p:sp>
        <p:nvSpPr>
          <p:cNvPr id="15" name="Текст 2">
            <a:extLst>
              <a:ext uri="{FF2B5EF4-FFF2-40B4-BE49-F238E27FC236}">
                <a16:creationId xmlns=""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rtlCol="0"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Название раздела 1</a:t>
            </a:r>
          </a:p>
        </p:txBody>
      </p:sp>
      <p:sp>
        <p:nvSpPr>
          <p:cNvPr id="16" name="Объект 3">
            <a:extLst>
              <a:ext uri="{FF2B5EF4-FFF2-40B4-BE49-F238E27FC236}">
                <a16:creationId xmlns=""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</p:txBody>
      </p: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2" name="Полилиния: фигура 21">
            <a:extLst>
              <a:ext uri="{FF2B5EF4-FFF2-40B4-BE49-F238E27FC236}">
                <a16:creationId xmlns=""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3" name="Полилиния: Фигура 22">
            <a:extLst>
              <a:ext uri="{FF2B5EF4-FFF2-40B4-BE49-F238E27FC236}">
                <a16:creationId xmlns=""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диаграммы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Диаграмма 21">
            <a:extLst>
              <a:ext uri="{FF2B5EF4-FFF2-40B4-BE49-F238E27FC236}">
                <a16:creationId xmlns=""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диаграмму</a:t>
            </a:r>
          </a:p>
        </p:txBody>
      </p:sp>
      <p:sp>
        <p:nvSpPr>
          <p:cNvPr id="27" name="Полилиния: Фигура 26">
            <a:extLst>
              <a:ext uri="{FF2B5EF4-FFF2-40B4-BE49-F238E27FC236}">
                <a16:creationId xmlns=""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28" name="Полилиния: Фигура 27">
            <a:extLst>
              <a:ext uri="{FF2B5EF4-FFF2-40B4-BE49-F238E27FC236}">
                <a16:creationId xmlns=""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таблиц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афический объект 16">
            <a:extLst>
              <a:ext uri="{FF2B5EF4-FFF2-40B4-BE49-F238E27FC236}">
                <a16:creationId xmlns=""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Полилиния: Фигура 11">
              <a:extLst>
                <a:ext uri="{FF2B5EF4-FFF2-40B4-BE49-F238E27FC236}">
                  <a16:creationId xmlns=""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6" name="Графический объект 23">
            <a:extLst>
              <a:ext uri="{FF2B5EF4-FFF2-40B4-BE49-F238E27FC236}">
                <a16:creationId xmlns=""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7" name="Графический объект 6">
            <a:extLst>
              <a:ext uri="{FF2B5EF4-FFF2-40B4-BE49-F238E27FC236}">
                <a16:creationId xmlns=""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Слайд таблицы</a:t>
            </a:r>
          </a:p>
        </p:txBody>
      </p:sp>
      <p:sp>
        <p:nvSpPr>
          <p:cNvPr id="10" name="Текст 2">
            <a:extLst>
              <a:ext uri="{FF2B5EF4-FFF2-40B4-BE49-F238E27FC236}">
                <a16:creationId xmlns=""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rtlCol="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5" name="Таблица 14">
            <a:extLst>
              <a:ext uri="{FF2B5EF4-FFF2-40B4-BE49-F238E27FC236}">
                <a16:creationId xmlns=""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5159375" y="1347788"/>
            <a:ext cx="6121400" cy="4090987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таблицу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=""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афический объект 16">
            <a:extLst>
              <a:ext uri="{FF2B5EF4-FFF2-40B4-BE49-F238E27FC236}">
                <a16:creationId xmlns=""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Полилиния: Фигура 6">
              <a:extLst>
                <a:ext uri="{FF2B5EF4-FFF2-40B4-BE49-F238E27FC236}">
                  <a16:creationId xmlns=""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8" name="Полилиния: Фигура 7">
              <a:extLst>
                <a:ext uri="{FF2B5EF4-FFF2-40B4-BE49-F238E27FC236}">
                  <a16:creationId xmlns=""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grpSp>
        <p:nvGrpSpPr>
          <p:cNvPr id="9" name="Графический объект 4">
            <a:extLst>
              <a:ext uri="{FF2B5EF4-FFF2-40B4-BE49-F238E27FC236}">
                <a16:creationId xmlns=""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=""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3" name="Полилиния: Фигура 12">
              <a:extLst>
                <a:ext uri="{FF2B5EF4-FFF2-40B4-BE49-F238E27FC236}">
                  <a16:creationId xmlns=""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16" name="Текст 3">
            <a:extLst>
              <a:ext uri="{FF2B5EF4-FFF2-40B4-BE49-F238E27FC236}">
                <a16:creationId xmlns=""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u-RU" noProof="0"/>
              <a:t>ОБРАЗЕЦ ТЕКСТА</a:t>
            </a:r>
          </a:p>
        </p:txBody>
      </p:sp>
      <p:sp>
        <p:nvSpPr>
          <p:cNvPr id="20" name="Рисунок 19">
            <a:extLst>
              <a:ext uri="{FF2B5EF4-FFF2-40B4-BE49-F238E27FC236}">
                <a16:creationId xmlns=""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25" name="Заголовок 22">
            <a:extLst>
              <a:ext uri="{FF2B5EF4-FFF2-40B4-BE49-F238E27FC236}">
                <a16:creationId xmlns=""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Большое изображение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идео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афический объект 16">
            <a:extLst>
              <a:ext uri="{FF2B5EF4-FFF2-40B4-BE49-F238E27FC236}">
                <a16:creationId xmlns=""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Полилиния: Фигура 9">
              <a:extLst>
                <a:ext uri="{FF2B5EF4-FFF2-40B4-BE49-F238E27FC236}">
                  <a16:creationId xmlns=""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  <p:sp>
          <p:nvSpPr>
            <p:cNvPr id="11" name="Полилиния: Фигура 10">
              <a:extLst>
                <a:ext uri="{FF2B5EF4-FFF2-40B4-BE49-F238E27FC236}">
                  <a16:creationId xmlns=""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ru-RU" noProof="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rtlCol="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C0CDE5-970C-4CC4-BF43-0DA127E73E82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Замещающее медиа 12">
            <a:extLst>
              <a:ext uri="{FF2B5EF4-FFF2-40B4-BE49-F238E27FC236}">
                <a16:creationId xmlns=""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1743456" y="1113044"/>
            <a:ext cx="8705088" cy="4050792"/>
          </a:xfrm>
        </p:spPr>
        <p:txBody>
          <a:bodyPr rtlCol="0"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pPr rtl="0"/>
            <a:r>
              <a:rPr lang="ru-RU" noProof="0"/>
              <a:t>Щелкните значок, чтобы добавить медиа</a:t>
            </a:r>
          </a:p>
        </p:txBody>
      </p:sp>
      <p:sp>
        <p:nvSpPr>
          <p:cNvPr id="17" name="Полилиния: Фигура 16">
            <a:extLst>
              <a:ext uri="{FF2B5EF4-FFF2-40B4-BE49-F238E27FC236}">
                <a16:creationId xmlns=""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6" name="Полилиния: фигура 15">
            <a:extLst>
              <a:ext uri="{FF2B5EF4-FFF2-40B4-BE49-F238E27FC236}">
                <a16:creationId xmlns=""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r>
              <a:rPr lang="ru-RU" noProof="0"/>
              <a:t> </a:t>
            </a:r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=""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  <p:sp>
        <p:nvSpPr>
          <p:cNvPr id="18" name="Полилиния: Фигура 17">
            <a:extLst>
              <a:ext uri="{FF2B5EF4-FFF2-40B4-BE49-F238E27FC236}">
                <a16:creationId xmlns=""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=""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>
            <a:extLst>
              <a:ext uri="{FF2B5EF4-FFF2-40B4-BE49-F238E27FC236}">
                <a16:creationId xmlns=""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ДД.ММ.20XX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fld id="{98C0CDE5-970C-4CC4-BF43-0DA127E73E82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68" r:id="rId19"/>
    <p:sldLayoutId id="2147483660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Дети за партой, смотрящие в записную книжку">
            <a:extLst>
              <a:ext uri="{FF2B5EF4-FFF2-40B4-BE49-F238E27FC236}">
                <a16:creationId xmlns="" xmlns:a16="http://schemas.microsoft.com/office/drawing/2014/main" id="{F1EACC03-9DC7-4C77-9BAE-11CBF767B58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/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840000">
            <a:off x="3695950" y="472525"/>
            <a:ext cx="9779573" cy="3775995"/>
          </a:xfrm>
        </p:spPr>
        <p:txBody>
          <a:bodyPr rtlCol="0">
            <a:normAutofit/>
          </a:bodyPr>
          <a:lstStyle/>
          <a:p>
            <a:pPr lvl="0" algn="ctr" fontAlgn="base">
              <a:lnSpc>
                <a:spcPct val="100000"/>
              </a:lnSpc>
              <a:spcAft>
                <a:spcPct val="0"/>
              </a:spcAft>
              <a:defRPr/>
            </a:pPr>
            <a:r>
              <a:rPr lang="ru-RU" altLang="ru-RU" sz="44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Формы и методы </a:t>
            </a:r>
            <a:br>
              <a:rPr lang="ru-RU" altLang="ru-RU" sz="44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44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работы на </a:t>
            </a:r>
            <a:r>
              <a:rPr lang="ru-RU" altLang="ru-RU" sz="4400" dirty="0" smtClean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уроках</a:t>
            </a:r>
            <a:r>
              <a:rPr lang="ru-RU" altLang="ru-RU" sz="44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44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</a:br>
            <a:r>
              <a:rPr lang="ru-RU" altLang="ru-RU" sz="440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с детьми с ОВЗ</a:t>
            </a:r>
            <a:r>
              <a:rPr lang="ru-RU" altLang="ru-RU" sz="4400" b="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altLang="ru-RU" sz="4400" b="0" dirty="0">
                <a:solidFill>
                  <a:srgbClr val="00206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</a:br>
            <a:endParaRPr lang="ru-RU" sz="4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10</a:t>
            </a:fld>
            <a:endParaRPr lang="ru-RU" noProof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Деятельностный</a:t>
            </a:r>
            <a:r>
              <a:rPr lang="ru-RU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подход, активные методы обучения, создание ситуации успеха, сотрудничество с родителями, другими специалистами школы обеспечивают решение образовательных задач обучения детей с ОВЗ в условиях инклюзивного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8988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11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Спасибо за внимание!</a:t>
            </a:r>
            <a:endParaRPr lang="ru-RU" sz="66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381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2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21180000">
            <a:off x="119068" y="107538"/>
            <a:ext cx="8777511" cy="1734283"/>
          </a:xfrm>
        </p:spPr>
        <p:txBody>
          <a:bodyPr>
            <a:noAutofit/>
          </a:bodyPr>
          <a:lstStyle/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ru-RU" altLang="ru-RU" sz="3600" dirty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Tahoma" panose="020B0604030504040204" pitchFamily="34" charset="0"/>
              </a:rPr>
              <a:t>Общие принципы и правила коррекционной работы:</a:t>
            </a:r>
            <a:br>
              <a:rPr lang="ru-RU" altLang="ru-RU" sz="3600" dirty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Tahoma" panose="020B0604030504040204" pitchFamily="34" charset="0"/>
              </a:rPr>
            </a:br>
            <a:endParaRPr lang="ru-RU" sz="3600" dirty="0">
              <a:latin typeface="Arial Black" panose="020B0A040201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55608" y="1414733"/>
            <a:ext cx="11150391" cy="4313208"/>
          </a:xfrm>
        </p:spPr>
        <p:txBody>
          <a:bodyPr>
            <a:noAutofit/>
          </a:bodyPr>
          <a:lstStyle/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индивидуального подхода </a:t>
            </a:r>
            <a:r>
              <a:rPr lang="ru-RU" altLang="ru-RU" sz="2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каждому </a:t>
            </a: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ученику во время урока.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altLang="ru-RU" sz="2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разнообразных средств</a:t>
            </a:r>
            <a:r>
              <a:rPr lang="ru-RU" altLang="ru-RU" sz="2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 время урока (чередование </a:t>
            </a:r>
            <a:r>
              <a:rPr lang="ru-RU" altLang="ru-RU" sz="2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умственной и практической деятельности, преподнесение материала небольшими дозами, использование интересного и красочного дидактического материала и средств наглядности</a:t>
            </a: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altLang="ru-RU" sz="2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Применение методов</a:t>
            </a:r>
            <a:r>
              <a:rPr lang="ru-RU" altLang="ru-RU" sz="2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активизирующих познавательную деятельность учащихся, развивающих их устную и письменную речь и формирующих необходимые учебные навыки</a:t>
            </a: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altLang="ru-RU" sz="2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altLang="ru-RU" sz="2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Проявление педагогического такта. Постоянное поощрение за малейшие успехи, своевременная и </a:t>
            </a:r>
            <a:r>
              <a:rPr lang="ru-RU" altLang="ru-RU" sz="2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тактичная </a:t>
            </a:r>
            <a:r>
              <a:rPr lang="ru-RU" altLang="ru-RU" sz="220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помощь каждому ребёнку, развитие в нём веры в собственные силы и возможности.</a:t>
            </a:r>
          </a:p>
        </p:txBody>
      </p:sp>
    </p:spTree>
    <p:extLst>
      <p:ext uri="{BB962C8B-B14F-4D97-AF65-F5344CB8AC3E}">
        <p14:creationId xmlns:p14="http://schemas.microsoft.com/office/powerpoint/2010/main" val="384558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3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21180000">
            <a:off x="-33694" y="-38418"/>
            <a:ext cx="7079609" cy="2304023"/>
          </a:xfrm>
        </p:spPr>
        <p:txBody>
          <a:bodyPr>
            <a:noAutofit/>
          </a:bodyPr>
          <a:lstStyle/>
          <a:p>
            <a:pPr marL="342900" lvl="0" indent="-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altLang="ru-RU" sz="3200" kern="0" dirty="0" smtClean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Times New Roman" panose="02020603050405020304" pitchFamily="18" charset="0"/>
              </a:rPr>
              <a:t>Методы, используемые </a:t>
            </a:r>
            <a:r>
              <a:rPr lang="ru-RU" altLang="ru-RU" sz="3200" kern="0" dirty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Times New Roman" panose="02020603050405020304" pitchFamily="18" charset="0"/>
              </a:rPr>
              <a:t>в работе с </a:t>
            </a:r>
            <a:r>
              <a:rPr lang="ru-RU" altLang="ru-RU" sz="3200" kern="0" dirty="0" smtClean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Times New Roman" panose="02020603050405020304" pitchFamily="18" charset="0"/>
              </a:rPr>
              <a:t>обучающимися с  ОВЗ</a:t>
            </a:r>
            <a:r>
              <a:rPr lang="ru-RU" altLang="ru-RU" sz="3200" kern="0" dirty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Times New Roman" panose="02020603050405020304" pitchFamily="18" charset="0"/>
              </a:rPr>
              <a:t>:</a:t>
            </a:r>
            <a:br>
              <a:rPr lang="ru-RU" altLang="ru-RU" sz="3200" kern="0" dirty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Times New Roman" panose="02020603050405020304" pitchFamily="18" charset="0"/>
              </a:rPr>
            </a:br>
            <a:endParaRPr lang="ru-RU" sz="3200" dirty="0">
              <a:latin typeface="Arial Black" panose="020B0A0402010202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55940" y="1825625"/>
            <a:ext cx="10650059" cy="44853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объяснительно –иллюстративный;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репродуктивный;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частично поисковый;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коммуникативный;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информационно – коммуникационный;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методы контроля;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>
                <a:solidFill>
                  <a:srgbClr val="002060"/>
                </a:solidFill>
                <a:latin typeface="Arial Black" panose="020B0A04020102020204" pitchFamily="34" charset="0"/>
              </a:rPr>
              <a:t>самоконтроля и взаимоконтроля.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963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4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0" dirty="0"/>
              <a:t>Коррекционно-развивающая направленность методов обучения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Подача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на каждый урок учебного материала малыми порциями;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Максимальная развёрнутость и раздроблённость сложных понятий и действий;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  Замедленность обучения и частая повторяемость формулируемых действий;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Постоянная опора на чувственный опыт учащихся;</a:t>
            </a: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Руководство действиями учащихся вплоть до совместного выполнения их учителем и учеником.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0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5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0" dirty="0"/>
              <a:t>Технология создания ситуации успеха</a:t>
            </a: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Создание на уроках специальных ситуаций, способствующих достижению учащимися даже незначительных успехов в различных видах учебной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4706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6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/>
              <a:t>Снятие страха и неуверенности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В разных ситуациях педагог может использовать такие речевые фразы:</a:t>
            </a:r>
          </a:p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Для тебя это не трудно...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Если сразу не получится - не страшно, люди учатся на ошибках...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Не ошибаются только те, кто ничего не делает...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</a:rPr>
              <a:t>Ты обязательно справишься, ты уже делал...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161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7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21180000">
            <a:off x="303631" y="602501"/>
            <a:ext cx="6801675" cy="929193"/>
          </a:xfrm>
        </p:spPr>
        <p:txBody>
          <a:bodyPr>
            <a:normAutofit fontScale="90000"/>
          </a:bodyPr>
          <a:lstStyle/>
          <a:p>
            <a:r>
              <a:rPr lang="ru-RU" altLang="ru-RU" sz="3200" kern="0" dirty="0">
                <a:solidFill>
                  <a:srgbClr val="C0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  <a:t>Методы обучения, выделяемые  по источнику знаний:</a:t>
            </a:r>
            <a:br>
              <a:rPr lang="ru-RU" altLang="ru-RU" sz="3200" kern="0" dirty="0">
                <a:solidFill>
                  <a:srgbClr val="C00000"/>
                </a:solidFill>
                <a:latin typeface="Arial Black" panose="020B0A04020102020204" pitchFamily="34" charset="0"/>
                <a:cs typeface="Tahoma" panose="020B0604030504040204" pitchFamily="34" charset="0"/>
              </a:rPr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fontAlgn="base">
              <a:spcBef>
                <a:spcPts val="0"/>
              </a:spcBef>
              <a:buNone/>
            </a:pPr>
            <a:r>
              <a:rPr lang="ru-RU" sz="2600" b="1" u="sng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Словесные : </a:t>
            </a:r>
            <a:endParaRPr lang="ru-RU" sz="26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b="1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Рассказ;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Объяснение;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Беседа;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Дискуссия;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1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с учебником: конспектирование, составление плана текста и т. д. 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600" b="1" u="sng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Наглядные:</a:t>
            </a:r>
            <a:endParaRPr lang="ru-RU" sz="26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b="1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Иллюстративные методы:   использование карт, плакатов, схем, картин, зарисовок и т.д.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Демонстрационные методы:  демонстрация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опытов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, презентаций, кинофильмов и т.д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fontAlgn="base">
              <a:spcBef>
                <a:spcPts val="0"/>
              </a:spcBef>
              <a:buNone/>
            </a:pPr>
            <a:r>
              <a:rPr lang="ru-RU" sz="2400" b="1" u="sng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Практические:</a:t>
            </a:r>
            <a:endParaRPr lang="ru-RU" sz="24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fontAlgn="base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b="1" dirty="0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Упражнения (устные, письменные, графические, по содержанию: алгоритмические,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полуалгоритмические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эвристические);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Практические и самостоятельные работы;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Работа с тренажерами.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spcBef>
                <a:spcPts val="0"/>
              </a:spcBef>
              <a:buNone/>
            </a:pPr>
            <a:r>
              <a:rPr lang="ru-RU" sz="2400" b="1" u="sng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Частично-поисковые:</a:t>
            </a:r>
            <a:endParaRPr lang="ru-RU" sz="2400" dirty="0">
              <a:solidFill>
                <a:srgbClr val="4D4D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на поиск ошибок;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беседа;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fontAlgn="base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составление плана.</a:t>
            </a:r>
            <a:endParaRPr lang="ru-RU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471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8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rot="21180000">
            <a:off x="91018" y="-212071"/>
            <a:ext cx="5632982" cy="1838208"/>
          </a:xfrm>
        </p:spPr>
        <p:txBody>
          <a:bodyPr>
            <a:noAutofit/>
          </a:bodyPr>
          <a:lstStyle/>
          <a:p>
            <a:pPr lvl="0" fontAlgn="base">
              <a:lnSpc>
                <a:spcPct val="100000"/>
              </a:lnSpc>
              <a:spcAft>
                <a:spcPct val="0"/>
              </a:spcAft>
            </a:pPr>
            <a:r>
              <a:rPr lang="ru-RU" altLang="ru-RU" sz="3600" dirty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А</a:t>
            </a:r>
            <a:r>
              <a:rPr lang="ru-RU" altLang="ru-RU" sz="3600" dirty="0" smtClean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ктивные </a:t>
            </a:r>
            <a:r>
              <a:rPr lang="ru-RU" altLang="ru-RU" sz="3600" dirty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приёмы обучения</a:t>
            </a:r>
            <a:r>
              <a:rPr lang="ru-RU" altLang="ru-RU" sz="3600" dirty="0" smtClean="0">
                <a:solidFill>
                  <a:srgbClr val="CC0000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:</a:t>
            </a:r>
            <a:endParaRPr lang="ru-RU" altLang="ru-RU" sz="3600" dirty="0">
              <a:solidFill>
                <a:srgbClr val="C00000"/>
              </a:solidFill>
              <a:latin typeface="Arial Black" panose="020B0A0402010202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14069" y="1380226"/>
            <a:ext cx="11576648" cy="5106838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86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сигнальных карточек при выполнении заданий </a:t>
            </a:r>
            <a:r>
              <a:rPr lang="ru-RU" altLang="ru-RU" sz="8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одной стороны на ней изображен плюс, с другой – минус; круги разного цвета по звукам, карточки с буквами). Дети выполняют задание, либо оценивают его правильность. Карточки могут использоваться при изучении любой темы с целью проверки знаний учащихся, выявления пробелов в пройденном материале. Удобство и эффективность их заключаются в том, что сразу видна работа каждого ребёнка.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8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86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Использование вставок на доску</a:t>
            </a:r>
            <a:r>
              <a:rPr lang="ru-RU" altLang="ru-RU" sz="8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8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(буквы, слова) при выполнении задания, разгадывания кроссворда и т. д. Детям очень нравится соревновательный момент в ходе выполнения данного вида задания, т. к., чтобы прикрепить свою карточку на доску, им нужно правильно ответить на вопрос, или выполнить предложенное задание лучше других.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RU" altLang="ru-RU" sz="86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86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Узелки </a:t>
            </a:r>
            <a:r>
              <a:rPr lang="ru-RU" altLang="ru-RU" sz="86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память </a:t>
            </a:r>
            <a:r>
              <a:rPr lang="ru-RU" altLang="ru-RU" sz="8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(составление, запись и вывешивание на доску основных моментов изучения    темы, выводов, которые нужно запомнить).  Данный приём можно использовать в конце изучения темы – для закрепления, подведения итогов; в ходе изучения </a:t>
            </a:r>
            <a:r>
              <a:rPr lang="ru-RU" altLang="ru-RU" sz="8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материала – для оказания помощи при выполнении заданий.</a:t>
            </a:r>
          </a:p>
          <a:p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02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C0CDE5-970C-4CC4-BF43-0DA127E73E82}" type="slidenum">
              <a:rPr lang="ru-RU" noProof="0" smtClean="0"/>
              <a:t>9</a:t>
            </a:fld>
            <a:endParaRPr lang="ru-RU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/>
              <a:t>Внушение ребёнку веры в себя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Положительное </a:t>
            </a:r>
            <a:r>
              <a:rPr lang="ru-RU" sz="3200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подкрепление</a:t>
            </a:r>
            <a:r>
              <a:rPr lang="ru-RU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 - это публичное объявление достоинств ребёнка. Очень важно именно при всех говорить о его достоинствах. Можно говорить о личностных достоинствах: добрый, отзывчивый, внимательный, трудолюбивый. Можно говорить о внешних достоинствах ребёнка: внимательный взгляд, заразительный смех.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883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478490_TF66931380" id="{DC75C98B-783C-4255-87B5-0120853E11B3}" vid="{F1DCB6F4-F218-4B29-83D3-19569F209179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F2E390-9EA7-455D-AC1E-A444746248A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73EDE487-EF5C-4E3A-89EA-C4A4C06ADA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E4DFFA-4044-499B-B253-CECDC4E80F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для начальной школы</Template>
  <TotalTime>0</TotalTime>
  <Words>561</Words>
  <Application>Microsoft Office PowerPoint</Application>
  <PresentationFormat>Произвольный</PresentationFormat>
  <Paragraphs>77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Формы и методы  работы на уроках с детьми с ОВЗ </vt:lpstr>
      <vt:lpstr>Общие принципы и правила коррекционной работы: </vt:lpstr>
      <vt:lpstr>Методы, используемые в работе с обучающимися с  ОВЗ: </vt:lpstr>
      <vt:lpstr>Коррекционно-развивающая направленность методов обучения</vt:lpstr>
      <vt:lpstr>Технология создания ситуации успеха</vt:lpstr>
      <vt:lpstr>Снятие страха и неуверенности</vt:lpstr>
      <vt:lpstr>Методы обучения, выделяемые  по источнику знаний: </vt:lpstr>
      <vt:lpstr>Активные приёмы обучения:</vt:lpstr>
      <vt:lpstr>Внушение ребёнку веры в себя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2020-05-05T10:19:42Z</dcterms:created>
  <dcterms:modified xsi:type="dcterms:W3CDTF">2022-10-16T10:14:26Z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