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68" r:id="rId7"/>
    <p:sldId id="272" r:id="rId8"/>
    <p:sldId id="273" r:id="rId9"/>
    <p:sldId id="274" r:id="rId10"/>
    <p:sldId id="270" r:id="rId11"/>
    <p:sldId id="271" r:id="rId12"/>
    <p:sldId id="277" r:id="rId13"/>
    <p:sldId id="275" r:id="rId14"/>
    <p:sldId id="276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57" autoAdjust="0"/>
  </p:normalViewPr>
  <p:slideViewPr>
    <p:cSldViewPr snapToGrid="0">
      <p:cViewPr>
        <p:scale>
          <a:sx n="79" d="100"/>
          <a:sy n="79" d="100"/>
        </p:scale>
        <p:origin x="-366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CCD18-55E0-41B3-9DC7-739DEE0AD340}" type="datetime1">
              <a:rPr lang="ru-RU" smtClean="0"/>
              <a:t>16.10.2022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E95664-4811-4F2E-9C58-5236E9ABD6FD}" type="datetime1">
              <a:rPr lang="ru-RU" noProof="0" smtClean="0"/>
              <a:t>16.10.2022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5612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=""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=""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=""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=""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=""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=""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=""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=""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=""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2" name="Объект 2">
            <a:extLst>
              <a:ext uri="{FF2B5EF4-FFF2-40B4-BE49-F238E27FC236}">
                <a16:creationId xmlns=""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8" name="Объект 3">
            <a:extLst>
              <a:ext uri="{FF2B5EF4-FFF2-40B4-BE49-F238E27FC236}">
                <a16:creationId xmlns=""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=""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4">
            <a:extLst>
              <a:ext uri="{FF2B5EF4-FFF2-40B4-BE49-F238E27FC236}">
                <a16:creationId xmlns=""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=""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3">
            <a:extLst>
              <a:ext uri="{FF2B5EF4-FFF2-40B4-BE49-F238E27FC236}">
                <a16:creationId xmlns=""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7" name="Рисунок 2">
            <a:extLst>
              <a:ext uri="{FF2B5EF4-FFF2-40B4-BE49-F238E27FC236}">
                <a16:creationId xmlns=""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=""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=""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=""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=""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=""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Рисунок 15">
            <a:extLst>
              <a:ext uri="{FF2B5EF4-FFF2-40B4-BE49-F238E27FC236}">
                <a16:creationId xmlns=""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=""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=""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=""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=""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Текст 21">
            <a:extLst>
              <a:ext uri="{FF2B5EF4-FFF2-40B4-BE49-F238E27FC236}">
                <a16:creationId xmlns=""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=""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=""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=""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=""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=""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=""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=""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=""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=""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=""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=""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=""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=""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=""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=""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=""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=""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=""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=""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=""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=""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=""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=""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=""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=""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=""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=""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=""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=""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=""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=""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=""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=""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=""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=""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=""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=""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=""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=""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=""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=""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=""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=""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=""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=""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=""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=""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=""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=""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=""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=""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=""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=""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=""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=""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=""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=""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=""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=""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=""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=""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Дети за партой, смотрящие в записную книжку">
            <a:extLst>
              <a:ext uri="{FF2B5EF4-FFF2-40B4-BE49-F238E27FC236}">
                <a16:creationId xmlns=""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3695950" y="472525"/>
            <a:ext cx="9779573" cy="3775995"/>
          </a:xfrm>
        </p:spPr>
        <p:txBody>
          <a:bodyPr rtlCol="0"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alt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Формы и методы </a:t>
            </a:r>
            <a:br>
              <a:rPr lang="ru-RU" alt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работы на </a:t>
            </a:r>
            <a:r>
              <a:rPr lang="ru-RU" altLang="ru-RU" sz="4400" dirty="0" smtClean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уроках</a:t>
            </a:r>
            <a:r>
              <a:rPr lang="ru-RU" alt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44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с детьми с ОВЗ</a:t>
            </a:r>
            <a:r>
              <a:rPr lang="ru-RU" altLang="ru-RU" sz="4400" b="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4400" b="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</a:br>
            <a:endParaRPr lang="ru-RU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Деятельностный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подход, активные методы обучения, создание ситуации успеха, сотрудничество с родителями, другими специалистами школы обеспечивают решение образовательных задач обучения детей с ОВЗ в условиях инклюзивного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98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66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180000">
            <a:off x="119068" y="107538"/>
            <a:ext cx="8777511" cy="1734283"/>
          </a:xfrm>
        </p:spPr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3600" dirty="0">
                <a:solidFill>
                  <a:srgbClr val="C00000"/>
                </a:solidFill>
                <a:latin typeface="Arial Black" panose="020B0A04020102020204" pitchFamily="34" charset="0"/>
                <a:ea typeface="+mn-ea"/>
                <a:cs typeface="Tahoma" panose="020B0604030504040204" pitchFamily="34" charset="0"/>
              </a:rPr>
              <a:t>Общие принципы и правила коррекционной работы:</a:t>
            </a:r>
            <a:br>
              <a:rPr lang="ru-RU" altLang="ru-RU" sz="3600" dirty="0">
                <a:solidFill>
                  <a:srgbClr val="C00000"/>
                </a:solidFill>
                <a:latin typeface="Arial Black" panose="020B0A04020102020204" pitchFamily="34" charset="0"/>
                <a:ea typeface="+mn-ea"/>
                <a:cs typeface="Tahoma" panose="020B0604030504040204" pitchFamily="34" charset="0"/>
              </a:rPr>
            </a:b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55608" y="1414733"/>
            <a:ext cx="11150391" cy="4313208"/>
          </a:xfrm>
        </p:spPr>
        <p:txBody>
          <a:bodyPr>
            <a:no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индивидуального подхода </a:t>
            </a:r>
            <a:r>
              <a:rPr lang="ru-RU" altLang="ru-RU" sz="2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каждому </a:t>
            </a: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ученику во время урока.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altLang="ru-RU" sz="2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разнообразных средств</a:t>
            </a:r>
            <a:r>
              <a:rPr lang="ru-RU" altLang="ru-RU" sz="2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время урока (чередование </a:t>
            </a:r>
            <a:r>
              <a:rPr lang="ru-RU" altLang="ru-RU" sz="2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умственной и практической деятельности, преподнесение материала небольшими дозами, использование интересного и красочного дидактического материала и средств наглядности</a:t>
            </a: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altLang="ru-RU" sz="2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методов</a:t>
            </a:r>
            <a:r>
              <a:rPr lang="ru-RU" altLang="ru-RU" sz="2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активизирующих познавательную деятельность учащихся, развивающих их устную и письменную речь и формирующих необходимые учебные навыки</a:t>
            </a: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altLang="ru-RU" sz="2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altLang="ru-RU" sz="2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Проявление педагогического такта. Постоянное поощрение за малейшие успехи, своевременная и </a:t>
            </a:r>
            <a:r>
              <a:rPr lang="ru-RU" altLang="ru-RU" sz="2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тактичная </a:t>
            </a:r>
            <a:r>
              <a:rPr lang="ru-RU" altLang="ru-RU" sz="2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 каждому ребёнку, развитие в нём веры в собственные силы и возможности.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38455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180000">
            <a:off x="-33694" y="-38418"/>
            <a:ext cx="7079609" cy="2304023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3200" kern="0" dirty="0" smtClean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Методы, используемые </a:t>
            </a:r>
            <a:r>
              <a:rPr lang="ru-RU" altLang="ru-RU" sz="3200" kern="0" dirty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в работе с </a:t>
            </a:r>
            <a:r>
              <a:rPr lang="ru-RU" altLang="ru-RU" sz="3200" kern="0" dirty="0" smtClean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обучающимися с  ОВЗ</a:t>
            </a:r>
            <a:r>
              <a:rPr lang="ru-RU" altLang="ru-RU" sz="3200" kern="0" dirty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ru-RU" altLang="ru-RU" sz="3200" kern="0" dirty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55940" y="1825625"/>
            <a:ext cx="10650059" cy="44853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объяснительно –иллюстративный;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репродуктивный;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частично поисковый;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коммуникативный;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информационно – коммуникационный;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методы контроля;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самоконтроля и взаимоконтроля.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6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/>
              <a:t>Коррекционно-развивающая направленность методов обучения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Подача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на каждый урок учебного материала малыми порциями;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Максимальная развёрнутость и раздроблённость сложных понятий и действий;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  Замедленность обучения и частая повторяемость формулируемых действий;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Постоянная опора на чувственный опыт учащихся;</a:t>
            </a: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Руководство действиями учащихся вплоть до совместного выполнения их учителем и учеником.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0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/>
              <a:t>Технология создания ситуации успеха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Создание на уроках специальных ситуаций, способствующих достижению учащимися даже незначительных успехов в различных видах учебной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70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Снятие страха и неуверенности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разных ситуациях педагог может использовать такие речевые фразы:</a:t>
            </a:r>
          </a:p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Для тебя это не трудно...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Если сразу не получится - не страшно, люди учатся на ошибках...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Не ошибаются только те, кто ничего не делает...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Ты обязательно справишься, ты уже делал...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16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180000">
            <a:off x="303631" y="602501"/>
            <a:ext cx="6801675" cy="929193"/>
          </a:xfrm>
        </p:spPr>
        <p:txBody>
          <a:bodyPr>
            <a:normAutofit fontScale="90000"/>
          </a:bodyPr>
          <a:lstStyle/>
          <a:p>
            <a:r>
              <a:rPr lang="ru-RU" altLang="ru-RU" sz="3200" kern="0" dirty="0">
                <a:solidFill>
                  <a:srgbClr val="C00000"/>
                </a:solidFill>
                <a:latin typeface="Arial Black" panose="020B0A04020102020204" pitchFamily="34" charset="0"/>
                <a:cs typeface="Tahoma" panose="020B0604030504040204" pitchFamily="34" charset="0"/>
              </a:rPr>
              <a:t>Методы обучения, выделяемые  по источнику знаний:</a:t>
            </a:r>
            <a:br>
              <a:rPr lang="ru-RU" altLang="ru-RU" sz="3200" kern="0" dirty="0">
                <a:solidFill>
                  <a:srgbClr val="C00000"/>
                </a:solidFill>
                <a:latin typeface="Arial Black" panose="020B0A0402010202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ts val="0"/>
              </a:spcBef>
              <a:buNone/>
            </a:pPr>
            <a:r>
              <a:rPr lang="ru-RU" sz="26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Словесные : </a:t>
            </a:r>
            <a:endParaRPr lang="ru-RU" sz="26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Рассказ;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Объяснение;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Беседа;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Дискуссия;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учебником: конспектирование, составление плана текста и т. д.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Наглядные:</a:t>
            </a:r>
            <a:endParaRPr lang="ru-RU" sz="26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Иллюстративные методы:   использование карт, плакатов, схем, картин, зарисовок и т.д.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Демонстрационные методы:  демонстрация 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опытов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презентаций, кинофильмов и т.д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fontAlgn="base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Практические:</a:t>
            </a:r>
            <a:endParaRPr lang="ru-RU" sz="2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Упражнения (устные, письменные, графические, по содержанию: алгоритмические,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полуалгоритмические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эвристические);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Практические и самостоятельные работы;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Работа с тренажерами.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Частично-поисковые:</a:t>
            </a:r>
            <a:endParaRPr lang="ru-RU" sz="2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на поиск ошибок;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беседа;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плана.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180000">
            <a:off x="91018" y="-212071"/>
            <a:ext cx="5632982" cy="1838208"/>
          </a:xfrm>
        </p:spPr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3600" dirty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А</a:t>
            </a:r>
            <a:r>
              <a:rPr lang="ru-RU" altLang="ru-RU" sz="3600" dirty="0" smtClean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ктивные </a:t>
            </a:r>
            <a:r>
              <a:rPr lang="ru-RU" altLang="ru-RU" sz="3600" dirty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приёмы обучения</a:t>
            </a:r>
            <a:r>
              <a:rPr lang="ru-RU" altLang="ru-RU" sz="3600" dirty="0" smtClean="0">
                <a:solidFill>
                  <a:srgbClr val="CC0000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:</a:t>
            </a:r>
            <a:endParaRPr lang="ru-RU" altLang="ru-RU" sz="3600" dirty="0">
              <a:solidFill>
                <a:srgbClr val="C00000"/>
              </a:solidFill>
              <a:latin typeface="Arial Black" panose="020B0A0402010202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14069" y="1380226"/>
            <a:ext cx="11576648" cy="5106838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8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сигнальных карточек при выполнении заданий </a:t>
            </a:r>
            <a:r>
              <a:rPr lang="ru-RU" altLang="ru-RU" sz="8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одной стороны на ней изображен плюс, с другой – минус; круги разного цвета по звукам, карточки с буквами). Дети выполняют задание, либо оценивают его правильность. Карточки могут использоваться при изучении любой темы с целью проверки знаний учащихся, выявления пробелов в пройденном материале. Удобство и эффективность их заключаются в том, что сразу видна работа каждого ребёнка.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8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8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вставок на доску</a:t>
            </a:r>
            <a:r>
              <a:rPr lang="ru-RU" altLang="ru-RU" sz="8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8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(буквы, слова) при выполнении задания, разгадывания кроссворда и т. д. Детям очень нравится соревновательный момент в ходе выполнения данного вида задания, т. к., чтобы прикрепить свою карточку на доску, им нужно правильно ответить на вопрос, или выполнить предложенное задание лучше других.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86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86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Узелки </a:t>
            </a:r>
            <a:r>
              <a:rPr lang="ru-RU" altLang="ru-RU" sz="8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память </a:t>
            </a:r>
            <a:r>
              <a:rPr lang="ru-RU" altLang="ru-RU" sz="8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(составление, запись и вывешивание на доску основных моментов изучения    темы, выводов, которые нужно запомнить).  Данный приём можно использовать в конце изучения темы – для закрепления, подведения итогов; в ходе изучения </a:t>
            </a:r>
            <a:r>
              <a:rPr lang="ru-RU" altLang="ru-RU" sz="8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материала – для оказания помощи при выполнении заданий.</a:t>
            </a:r>
          </a:p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Внушение ребёнку веры в себя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Положительное </a:t>
            </a:r>
            <a:r>
              <a:rPr lang="ru-RU" sz="32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подкрепление</a:t>
            </a: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- это публичное объявление достоинств ребёнка. Очень важно именно при всех говорить о его достоинствах. Можно говорить о личностных достоинствах: добрый, отзывчивый, внимательный, трудолюбивый. Можно говорить о внешних достоинствах ребёнка: внимательный взгляд, заразительный смех.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883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478490_TF66931380" id="{DC75C98B-783C-4255-87B5-0120853E11B3}" vid="{F1DCB6F4-F218-4B29-83D3-19569F20917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F2E390-9EA7-455D-AC1E-A444746248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начальной школы</Template>
  <TotalTime>0</TotalTime>
  <Words>561</Words>
  <Application>Microsoft Office PowerPoint</Application>
  <PresentationFormat>Произвольный</PresentationFormat>
  <Paragraphs>77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Формы и методы  работы на уроках с детьми с ОВЗ </vt:lpstr>
      <vt:lpstr>Общие принципы и правила коррекционной работы: </vt:lpstr>
      <vt:lpstr>Методы, используемые в работе с обучающимися с  ОВЗ: </vt:lpstr>
      <vt:lpstr>Коррекционно-развивающая направленность методов обучения</vt:lpstr>
      <vt:lpstr>Технология создания ситуации успеха</vt:lpstr>
      <vt:lpstr>Снятие страха и неуверенности</vt:lpstr>
      <vt:lpstr>Методы обучения, выделяемые  по источнику знаний: </vt:lpstr>
      <vt:lpstr>Активные приёмы обучения:</vt:lpstr>
      <vt:lpstr>Внушение ребёнку веры в себя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2020-05-05T10:19:42Z</dcterms:created>
  <dcterms:modified xsi:type="dcterms:W3CDTF">2022-10-16T10:14:26Z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