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EBE3E1C-909E-43E5-997D-9BEAD43E6BF1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E37659E-FA6B-41E9-8AD7-24344A1CBE9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891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E3E1C-909E-43E5-997D-9BEAD43E6BF1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659E-FA6B-41E9-8AD7-24344A1CB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94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E3E1C-909E-43E5-997D-9BEAD43E6BF1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659E-FA6B-41E9-8AD7-24344A1CB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176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E3E1C-909E-43E5-997D-9BEAD43E6BF1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659E-FA6B-41E9-8AD7-24344A1CB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473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E3E1C-909E-43E5-997D-9BEAD43E6BF1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659E-FA6B-41E9-8AD7-24344A1CBE9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176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E3E1C-909E-43E5-997D-9BEAD43E6BF1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659E-FA6B-41E9-8AD7-24344A1CB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091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E3E1C-909E-43E5-997D-9BEAD43E6BF1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659E-FA6B-41E9-8AD7-24344A1CB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82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E3E1C-909E-43E5-997D-9BEAD43E6BF1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659E-FA6B-41E9-8AD7-24344A1CB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E3E1C-909E-43E5-997D-9BEAD43E6BF1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659E-FA6B-41E9-8AD7-24344A1CB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657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E3E1C-909E-43E5-997D-9BEAD43E6BF1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659E-FA6B-41E9-8AD7-24344A1CB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156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E3E1C-909E-43E5-997D-9BEAD43E6BF1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7659E-FA6B-41E9-8AD7-24344A1CB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92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EBE3E1C-909E-43E5-997D-9BEAD43E6BF1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E37659E-FA6B-41E9-8AD7-24344A1CB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20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8BD9AF-1877-7CD5-011B-DAD4632157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dirty="0"/>
              <a:t>основные средства обучения </a:t>
            </a:r>
            <a:r>
              <a:rPr lang="ru-RU" sz="4000"/>
              <a:t>в </a:t>
            </a:r>
            <a:r>
              <a:rPr lang="ru-RU" sz="4000" smtClean="0"/>
              <a:t>коррекционно</a:t>
            </a:r>
            <a:r>
              <a:rPr lang="ru-RU" sz="4000" dirty="0"/>
              <a:t>-</a:t>
            </a:r>
            <a:r>
              <a:rPr lang="ru-RU" sz="4000" smtClean="0"/>
              <a:t>педагогической </a:t>
            </a:r>
            <a:r>
              <a:rPr lang="ru-RU" sz="4000" dirty="0"/>
              <a:t>работе с детьми с нарушением слуха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983F60C-B6B5-DAE2-312D-9ACAF49FB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6055" y="3808456"/>
            <a:ext cx="4175064" cy="1701172"/>
          </a:xfrm>
        </p:spPr>
        <p:txBody>
          <a:bodyPr/>
          <a:lstStyle/>
          <a:p>
            <a:pPr algn="l"/>
            <a:r>
              <a:rPr lang="ru-RU" dirty="0"/>
              <a:t>Выполнила:</a:t>
            </a:r>
          </a:p>
          <a:p>
            <a:pPr algn="l"/>
            <a:r>
              <a:rPr lang="ru-RU" dirty="0"/>
              <a:t>студентка 3 курса группы </a:t>
            </a:r>
            <a:r>
              <a:rPr lang="ru-RU" dirty="0" err="1"/>
              <a:t>УпрСО</a:t>
            </a:r>
            <a:endParaRPr lang="ru-RU" dirty="0"/>
          </a:p>
          <a:p>
            <a:pPr algn="l"/>
            <a:r>
              <a:rPr lang="ru-RU" dirty="0" err="1"/>
              <a:t>Балкизова</a:t>
            </a:r>
            <a:r>
              <a:rPr lang="ru-RU" dirty="0"/>
              <a:t> М.Д.</a:t>
            </a:r>
          </a:p>
        </p:txBody>
      </p:sp>
    </p:spTree>
    <p:extLst>
      <p:ext uri="{BB962C8B-B14F-4D97-AF65-F5344CB8AC3E}">
        <p14:creationId xmlns:p14="http://schemas.microsoft.com/office/powerpoint/2010/main" val="3021293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9C55ABE-CCF5-5092-D969-7CEA377B9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314" y="422030"/>
            <a:ext cx="11507372" cy="5477022"/>
          </a:xfrm>
        </p:spPr>
        <p:txBody>
          <a:bodyPr/>
          <a:lstStyle/>
          <a:p>
            <a:pPr marL="45720" indent="0" algn="r">
              <a:buNone/>
            </a:pPr>
            <a:r>
              <a:rPr lang="ru-RU" b="1" dirty="0"/>
              <a:t>Предметно-практическая деятельность </a:t>
            </a:r>
            <a:r>
              <a:rPr lang="ru-RU" dirty="0"/>
              <a:t>является эффективным средством формирования у детей с нарушением слуха житейских понятий, на основе которых впоследствии формируются научные: природоведческие — о живой и неживой природе; обществоведческие — о городе и деревне, промышленности и сельском хозяйстве, транспорте, труде людей; пространственные, временные, количественные, относительные и др. (Е.Г. Речицкая). </a:t>
            </a:r>
          </a:p>
          <a:p>
            <a:pPr marL="45720" indent="0" algn="just">
              <a:buNone/>
            </a:pPr>
            <a:r>
              <a:rPr lang="ru-RU" dirty="0"/>
              <a:t>	Предметно-практическая деятельность создает основу для усвоения трудовых умений и навыков в тесном взаимодействии с общим и речевым развитием, что повышает осознанность этого процесса. Особое значение при этом должно придаваться формированию интеллектуальных компонентов предметно-практической деятельности — развитию словесной речи и мышления, а также основных </a:t>
            </a:r>
            <a:r>
              <a:rPr lang="ru-RU" dirty="0" err="1"/>
              <a:t>общетрудовых</a:t>
            </a:r>
            <a:r>
              <a:rPr lang="ru-RU" dirty="0"/>
              <a:t> умений интеллектуального характера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9FF1E8F-CF02-3E00-6CEA-9E4E83B69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292" y="4350566"/>
            <a:ext cx="3130062" cy="20854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D5564B-A295-2432-56DC-48C22B8E7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648" y="4208066"/>
            <a:ext cx="2970539" cy="22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76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A717560-F112-8E5C-5488-48B4FBF2A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17" y="492369"/>
            <a:ext cx="10944665" cy="5603631"/>
          </a:xfrm>
        </p:spPr>
        <p:txBody>
          <a:bodyPr/>
          <a:lstStyle/>
          <a:p>
            <a:pPr marL="45720" indent="0" algn="ctr">
              <a:buNone/>
            </a:pPr>
            <a:r>
              <a:rPr lang="ru-RU" b="1" dirty="0"/>
              <a:t>Предметы и приспособления для осуществления различных видов деятельности </a:t>
            </a:r>
          </a:p>
          <a:p>
            <a:pPr marL="45720" indent="0" algn="just">
              <a:buNone/>
            </a:pPr>
            <a:r>
              <a:rPr lang="ru-RU" dirty="0"/>
              <a:t>	К средствам обучения и воспитания относятся предметы и приспособления, необходимые для осуществления различных видов деятельности (учебники и учебные пособия, технические средства обучения (ТСО), наглядные средства, спортивный инвентарь, инструменты и бытовые приборы для трудовой деятельности, школьные принадлежности, звукоусиливающая аппаратура и др.). </a:t>
            </a:r>
          </a:p>
          <a:p>
            <a:pPr marL="45720" indent="0" algn="just">
              <a:buNone/>
            </a:pPr>
            <a:r>
              <a:rPr lang="ru-RU" dirty="0"/>
              <a:t>	Особое место занимают средства массовой коммуникации. Новое актуальное направление в педагогике — медиаобразование. Его задачи: подготовить детей к жизни в современных информационных условиях; научить ребенка воспринимать, понимать различную информацию, научить </a:t>
            </a:r>
            <a:r>
              <a:rPr lang="ru-RU" dirty="0" err="1"/>
              <a:t>медиаобщению</a:t>
            </a:r>
            <a:r>
              <a:rPr lang="ru-RU" dirty="0"/>
              <a:t> и др.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9481CA0-7A5D-0891-DBB1-1D8B34038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17" y="4292774"/>
            <a:ext cx="2736167" cy="20521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EA66142-83EE-A7C8-DC99-8ED5A3096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358" y="4199964"/>
            <a:ext cx="2862843" cy="20521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9F19FEA-93C3-2657-CEB3-2557A169C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968" y="4107155"/>
            <a:ext cx="3358715" cy="22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40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A78B58D-FE8A-6E92-8CF0-28EC07971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590843"/>
            <a:ext cx="9872871" cy="5505157"/>
          </a:xfrm>
        </p:spPr>
        <p:txBody>
          <a:bodyPr/>
          <a:lstStyle/>
          <a:p>
            <a:pPr marL="45720" indent="0" algn="ctr">
              <a:buNone/>
            </a:pPr>
            <a:r>
              <a:rPr lang="ru-RU" b="1" dirty="0"/>
              <a:t>Наглядные средства обучения </a:t>
            </a:r>
          </a:p>
          <a:p>
            <a:pPr marL="45720" indent="0">
              <a:buNone/>
            </a:pPr>
            <a:r>
              <a:rPr lang="ru-RU" dirty="0"/>
              <a:t>Наглядность делят: </a:t>
            </a:r>
            <a:r>
              <a:rPr lang="ru-RU" u="sng" dirty="0"/>
              <a:t>по характеру изображаемого: </a:t>
            </a:r>
          </a:p>
          <a:p>
            <a:pPr marL="45720" indent="0">
              <a:buNone/>
            </a:pPr>
            <a:r>
              <a:rPr lang="ru-RU" dirty="0"/>
              <a:t>• изобразительная (картины, аппликации, иллюстрации, фотоматериалы, плакаты, рисунки, кино и видеоматериалы, диафильмы);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E26ABA7-A2AB-19B9-0AD4-6B7A2BC2A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77" y="2416127"/>
            <a:ext cx="3810000" cy="2857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8B9D0A-8361-61BB-ECDA-24B0DA9CA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562" y="2416127"/>
            <a:ext cx="3079312" cy="22148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0B0A43E-4228-55AF-CAEE-9AD45C78F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559" y="2678137"/>
            <a:ext cx="3460653" cy="259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00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C52EB88-12A5-9EE7-A857-5FF5229C7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346" y="3889717"/>
            <a:ext cx="3749325" cy="260955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DF996C-D24D-35E0-7C12-5E8D55BE8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564" y="636564"/>
            <a:ext cx="9872871" cy="586271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/>
              <a:t>• предметная (макеты, модели, натуральные объекты, предметы быта и др.);</a:t>
            </a:r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r>
              <a:rPr lang="ru-RU" dirty="0"/>
              <a:t> • условно-графическая (карты, схемы, картосхемы, графики);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F00F799-4D29-8031-01E9-2BA5092C8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04" y="1114865"/>
            <a:ext cx="3085513" cy="23141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F6BAF79-FF1F-ABCF-F3B4-3543F8A7E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683" y="1195608"/>
            <a:ext cx="3085513" cy="23141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AFFD755-D2BD-A821-885D-D00787BC8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563" y="1195608"/>
            <a:ext cx="2388862" cy="23723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61B6D08-E721-CB4A-BC81-43901334F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564" y="4036035"/>
            <a:ext cx="2906292" cy="231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8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3331528-E556-9CA7-918F-4B9AF72CC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450166"/>
            <a:ext cx="9872871" cy="5645834"/>
          </a:xfrm>
        </p:spPr>
        <p:txBody>
          <a:bodyPr/>
          <a:lstStyle/>
          <a:p>
            <a:pPr marL="45720" indent="0" algn="ctr">
              <a:buNone/>
            </a:pPr>
            <a:r>
              <a:rPr lang="ru-RU" u="sng" dirty="0"/>
              <a:t>по способу изображения: </a:t>
            </a:r>
          </a:p>
          <a:p>
            <a:pPr marL="45720" indent="0" algn="just">
              <a:buNone/>
            </a:pPr>
            <a:r>
              <a:rPr lang="ru-RU" dirty="0"/>
              <a:t>•печатная (картины, фотографии, иллюстрации, аппликации, карты, схемы, таблицы); </a:t>
            </a:r>
          </a:p>
          <a:p>
            <a:pPr marL="45720" indent="0" algn="just">
              <a:buNone/>
            </a:pPr>
            <a:r>
              <a:rPr lang="ru-RU" dirty="0"/>
              <a:t>•экранная и экранно-звуковая наглядность (кинофильмы, видео-, звукозаписи); </a:t>
            </a:r>
          </a:p>
          <a:p>
            <a:pPr marL="45720" indent="0" algn="just">
              <a:buNone/>
            </a:pPr>
            <a:r>
              <a:rPr lang="ru-RU" dirty="0"/>
              <a:t>• компьютерная (графические изображения: картинки, рисунки, таблицы, графики и др.).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1C66290-9BF0-A9B6-D4DB-A2334366C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235" y="3430172"/>
            <a:ext cx="3173605" cy="26658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B92BAC-92EC-8DFC-7DBF-8E6D4853C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952" y="3429000"/>
            <a:ext cx="3809999" cy="253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87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364C78-C324-DA32-0C59-F457911EE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844" y="337625"/>
            <a:ext cx="11155680" cy="634452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b="1" dirty="0"/>
              <a:t>Среда в педагогическом плане (микросреда) как средство воспитания и обучения</a:t>
            </a:r>
          </a:p>
          <a:p>
            <a:pPr algn="just"/>
            <a:r>
              <a:rPr lang="ru-RU" dirty="0"/>
              <a:t> Микросреда (среда в педагогическом плане) — это мир взаимосвязанных предметов, явлений, людей, которые постоянно окружают ребенка и обуславливают его развитие. К такому миру прежде всего относятся: естественная природа (конкретное окружение — деревья, кусты, трава, озеро, река и т.п.); микросоциум (ближайшее социальное окружение ребенка): семья, коллектив, неформальные группы (друзья, подруги, взрослые, детские, юношеские организации и объединения); конкретная вторая природа (здания, постройки, мебель, т.е. все то, что создано руками человека). 	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Семья — основной институт социализации личности школьника. Семейное воспитание имеет свои особенности: члены семьи спаяны естественными узами родства, общностью быта, взаимной помощью и заботой друг о друге; дети участвуют в домашнем труде вместе со взрослыми; их взаимоотношения проникнуты любовью и чаще всего основаны на авторитете родителей. Смысл авторитета заключается в том, что он не требует никаких доказательств, принимается как несомненное достоинство старшего, как сила и ценность, видимая детским глазом.</a:t>
            </a:r>
          </a:p>
        </p:txBody>
      </p:sp>
    </p:spTree>
    <p:extLst>
      <p:ext uri="{BB962C8B-B14F-4D97-AF65-F5344CB8AC3E}">
        <p14:creationId xmlns:p14="http://schemas.microsoft.com/office/powerpoint/2010/main" val="2658397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B4CB929-08B8-19A9-D96F-D5A21B68B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6" y="478301"/>
            <a:ext cx="10972800" cy="6049107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r>
              <a:rPr lang="ru-RU" b="1" dirty="0"/>
              <a:t>Ученический коллектив </a:t>
            </a:r>
          </a:p>
          <a:p>
            <a:pPr algn="just"/>
            <a:r>
              <a:rPr lang="ru-RU" dirty="0"/>
              <a:t>Коллектив – группа людей, которая характеризуется следующими основными признаками: равноправием, единством общественно ценной и личностно-значимой цели, единством действий по достижению этой цели, наличием органов самоуправления.</a:t>
            </a:r>
          </a:p>
          <a:p>
            <a:pPr algn="just"/>
            <a:r>
              <a:rPr lang="ru-RU" dirty="0"/>
              <a:t>Самоуправление — это управление делами коллектива, осуществляемое его членами через выборные органы самостоятельно. Тенденции развития самоуправления можно показать следующим образом: </a:t>
            </a:r>
          </a:p>
          <a:p>
            <a:pPr algn="just"/>
            <a:r>
              <a:rPr lang="ru-RU" dirty="0"/>
              <a:t>На первой ступени развития коллектива в классе есть работоспособный, инициативный актив, но полностью взять на себя бразды правления он пока не может. Задачи педагога на этом этапе — повышать авторитет актива, развивать инициативу, четко организовывать учебу активистов, добиваться самоуправления. </a:t>
            </a:r>
          </a:p>
          <a:p>
            <a:pPr algn="just"/>
            <a:r>
              <a:rPr lang="ru-RU" dirty="0"/>
              <a:t>Вторая ступень характеризуется тем, что актив полностью обеспечивает жизнь и деятельность коллектива. Задачи педагога — расширять актив, развивая его самостоятельность; стремиться к такому положению, чтобы каждый член коллектива мог активно включаться в самоуправление. </a:t>
            </a:r>
          </a:p>
          <a:p>
            <a:pPr algn="just"/>
            <a:r>
              <a:rPr lang="ru-RU" dirty="0"/>
              <a:t>Третья ступень характеризуется тем, что каждый член коллектива может быть избран в актив и успешно справляться со своими обязанностями. Педагог выступает в роли наставника: подсказывает активу интересные дела; заботится о развитии общественного мнения, добиваясь того, чтобы он становился руководящей силой жизни коллектива. </a:t>
            </a:r>
          </a:p>
          <a:p>
            <a:pPr algn="just"/>
            <a:r>
              <a:rPr lang="ru-RU" dirty="0"/>
              <a:t>Четвертая ступень характеризуется столь высоким развитием коллектива, что каждый его член, находясь вне коллектива, ведет себя, руководствуясь законами и интересами коллектива.</a:t>
            </a:r>
          </a:p>
        </p:txBody>
      </p:sp>
    </p:spTree>
    <p:extLst>
      <p:ext uri="{BB962C8B-B14F-4D97-AF65-F5344CB8AC3E}">
        <p14:creationId xmlns:p14="http://schemas.microsoft.com/office/powerpoint/2010/main" val="3448672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038946B-3761-D99C-8E4C-A0BBAFC4E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1" y="506437"/>
            <a:ext cx="10846191" cy="5922498"/>
          </a:xfrm>
        </p:spPr>
        <p:txBody>
          <a:bodyPr>
            <a:normAutofit fontScale="92500"/>
          </a:bodyPr>
          <a:lstStyle/>
          <a:p>
            <a:pPr marL="45720" indent="0" algn="just">
              <a:buNone/>
            </a:pPr>
            <a:r>
              <a:rPr lang="ru-RU" dirty="0"/>
              <a:t>	Любой детский коллектив имеет формальную (заданную взрослыми) и неформальную (складывающуюся стихийно) структуру. Формально структуру образуют первичные коллективы, органы самоуправления, социальные роли воспитанников, деловые связи и отношения. Неформальную структуру образуют не формальные группы, индивидуальные позиции в них детей, эмоционально-психологические связи и отношения. Неформальная структура неустойчива по своим организационным формам, тем не менее она сильно влияет на характеристику детского коллектива. </a:t>
            </a:r>
          </a:p>
          <a:p>
            <a:pPr algn="just"/>
            <a:r>
              <a:rPr lang="ru-RU" dirty="0"/>
              <a:t>Детские объединения — это ступенька для вступления развивающейся личности во взрослую жизнь, общество. Это один из путей социализации личности. Явление это социальное, закономерное, динамичное и многоуровневое. Детским объединениям присущи функции: развивающая, ориентационная, компенсаторная. Развивающая функция обеспечивает гражданское, нравственное становление личности ребенка, развитие его социального творчества, умение взаимодействовать с людьми, выдвигать и достигать значимые для всех и каждого цели. </a:t>
            </a:r>
          </a:p>
          <a:p>
            <a:pPr algn="just"/>
            <a:r>
              <a:rPr lang="ru-RU" dirty="0"/>
              <a:t>Ориентационная — обеспечение условий для ориентации детей в системе социальных, нравственных, политических ценностей. </a:t>
            </a:r>
          </a:p>
          <a:p>
            <a:pPr algn="just"/>
            <a:r>
              <a:rPr lang="ru-RU" dirty="0"/>
              <a:t>Компенсаторная — создание условий для реализации потребностей, интересов, актуализации возможностей ребенка, невостребованных в других общностях, членом которых он является, для устранения дефицита общения и соучастия.</a:t>
            </a:r>
          </a:p>
        </p:txBody>
      </p:sp>
    </p:spTree>
    <p:extLst>
      <p:ext uri="{BB962C8B-B14F-4D97-AF65-F5344CB8AC3E}">
        <p14:creationId xmlns:p14="http://schemas.microsoft.com/office/powerpoint/2010/main" val="780997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CFC7B3-8BD1-2E78-8FC0-38C04C46F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4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64507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BD82777-16EC-9FF2-E8EE-E3E6765D9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249" y="492369"/>
            <a:ext cx="11029071" cy="6091311"/>
          </a:xfrm>
        </p:spPr>
        <p:txBody>
          <a:bodyPr>
            <a:normAutofit lnSpcReduction="10000"/>
          </a:bodyPr>
          <a:lstStyle/>
          <a:p>
            <a:pPr marL="45720" indent="0" algn="r">
              <a:buNone/>
            </a:pPr>
            <a:r>
              <a:rPr lang="ru-RU" b="1" dirty="0"/>
              <a:t>Средства обучения и воспитания – все то, через что осуществляется образовательный процесс</a:t>
            </a:r>
          </a:p>
          <a:p>
            <a:pPr marL="45720" indent="0" algn="just">
              <a:buNone/>
            </a:pPr>
            <a:r>
              <a:rPr lang="ru-RU" dirty="0"/>
              <a:t>	Т.А. </a:t>
            </a:r>
            <a:r>
              <a:rPr lang="ru-RU" dirty="0" err="1"/>
              <a:t>Стефановская</a:t>
            </a:r>
            <a:r>
              <a:rPr lang="ru-RU" dirty="0"/>
              <a:t> считает основными средствами обучения и воспитания учащихся: виды деятельности, типичные для данного возраста; среду в педагогическом плане (микросреду); предметы и приспособления для осуществления какой-либо деятельности. </a:t>
            </a:r>
          </a:p>
          <a:p>
            <a:pPr marL="45720" indent="0" algn="just">
              <a:buNone/>
            </a:pPr>
            <a:r>
              <a:rPr lang="ru-RU" dirty="0"/>
              <a:t>	С.Е. Гайдукевич, Н.Н. Баль и др. к средовым ресурсам образовательного процесса относят пространственные, предметные, организационные, социально-психологические ресурсы. Е.Г. Речицкая перечисляет специфические средства обучения и воспитания учащихся с нарушением слуха.</a:t>
            </a:r>
          </a:p>
          <a:p>
            <a:pPr marL="45720" indent="0" algn="just">
              <a:buNone/>
            </a:pPr>
            <a:endParaRPr lang="ru-RU" dirty="0"/>
          </a:p>
          <a:p>
            <a:pPr marL="45720" indent="0" algn="just">
              <a:buNone/>
            </a:pPr>
            <a:endParaRPr lang="ru-RU" dirty="0"/>
          </a:p>
          <a:p>
            <a:pPr marL="45720" indent="0" algn="just">
              <a:buNone/>
            </a:pPr>
            <a:endParaRPr lang="ru-RU" dirty="0"/>
          </a:p>
          <a:p>
            <a:pPr marL="45720" indent="0" algn="just">
              <a:buNone/>
            </a:pPr>
            <a:endParaRPr lang="ru-RU" dirty="0"/>
          </a:p>
          <a:p>
            <a:pPr marL="45720" indent="0" algn="just">
              <a:buNone/>
            </a:pPr>
            <a:endParaRPr lang="ru-RU" b="1" dirty="0"/>
          </a:p>
          <a:p>
            <a:pPr marL="45720" indent="0" algn="just">
              <a:buNone/>
            </a:pPr>
            <a:r>
              <a:rPr lang="ru-RU" b="1" dirty="0"/>
              <a:t>средства наглядности                 микрофон                   звукоусиливающая аппаратура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F289AF9-73B4-6EB5-87A0-38BBA3D06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60" y="3810513"/>
            <a:ext cx="2953339" cy="19759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F64D183-EBC4-32BC-5A7E-5C2458D35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401" y="3810513"/>
            <a:ext cx="2211465" cy="16758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7E6F62-7FB5-C5A6-20C5-1417499C2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600" y="3556017"/>
            <a:ext cx="2953339" cy="223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13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43DC58-CC90-F382-0489-B8952F60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330592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Средовые ресурсы образовательного процесса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4E26BD1-832C-21F6-6BE9-664FD5511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86953"/>
            <a:ext cx="9872871" cy="484045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b="1" dirty="0"/>
              <a:t>Пространственные ресурсы:</a:t>
            </a:r>
          </a:p>
          <a:p>
            <a:pPr marL="45720" indent="0" algn="just">
              <a:buNone/>
            </a:pPr>
            <a:r>
              <a:rPr lang="ru-RU" dirty="0"/>
              <a:t> 	В пространстве кабинетов для занятий всем классом, индивидуальных и групповых занятий традиционно выделяют зоны: </a:t>
            </a:r>
          </a:p>
          <a:p>
            <a:pPr algn="just"/>
            <a:r>
              <a:rPr lang="ru-RU" dirty="0"/>
              <a:t>– зона, в которой пространственно-организующим элементом выступает настенное зеркало (перед которым проводится значительная часть индивидуальных занятий по постановке и автоматизации звуков, мимическая гимнастика и другие упражнения);</a:t>
            </a:r>
          </a:p>
          <a:p>
            <a:pPr algn="just"/>
            <a:r>
              <a:rPr lang="ru-RU" dirty="0"/>
              <a:t> – зона для занятий – образуется из столов и стульев для детей, настенных досок (грифельных, магнитных), </a:t>
            </a:r>
            <a:r>
              <a:rPr lang="ru-RU" dirty="0" err="1"/>
              <a:t>фланелеграфа</a:t>
            </a:r>
            <a:r>
              <a:rPr lang="ru-RU" dirty="0"/>
              <a:t>; </a:t>
            </a:r>
          </a:p>
          <a:p>
            <a:pPr algn="just"/>
            <a:r>
              <a:rPr lang="ru-RU" dirty="0"/>
              <a:t>– зона рабочего места сурдопедагога (учителя начальных классов), </a:t>
            </a:r>
            <a:r>
              <a:rPr lang="ru-RU" dirty="0" err="1"/>
              <a:t>учителядефектолога</a:t>
            </a:r>
            <a:r>
              <a:rPr lang="ru-RU" dirty="0"/>
              <a:t> – состоит из стола педагога, шкафов для наглядных пособий, книг и др., места для магнитофона, компьютера и пр.</a:t>
            </a:r>
          </a:p>
        </p:txBody>
      </p:sp>
    </p:spTree>
    <p:extLst>
      <p:ext uri="{BB962C8B-B14F-4D97-AF65-F5344CB8AC3E}">
        <p14:creationId xmlns:p14="http://schemas.microsoft.com/office/powerpoint/2010/main" val="3966297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AD7A6C-728C-5698-4692-B8591C004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6" y="478301"/>
            <a:ext cx="10775852" cy="6049107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r>
              <a:rPr lang="ru-RU" b="1" dirty="0"/>
              <a:t>Предметные ресурсы: </a:t>
            </a:r>
          </a:p>
          <a:p>
            <a:pPr marL="45720" indent="0" algn="just">
              <a:buNone/>
            </a:pPr>
            <a:r>
              <a:rPr lang="ru-RU" dirty="0"/>
              <a:t>• 1) специальная мебель и оборудование: умывальник, стол возле настенного зеркала с местным освещением, парты и стулья, экран для закрывания лица сурдопедагога и др.; </a:t>
            </a:r>
          </a:p>
          <a:p>
            <a:pPr marL="45720" indent="0" algn="just">
              <a:buNone/>
            </a:pPr>
            <a:r>
              <a:rPr lang="ru-RU" dirty="0"/>
              <a:t>• 2) аппараты и приборы: компьютер, проектор, экран, диапроектор (или фильмоскоп), микрофон, звукоусиливающая аппаратура коллективного пользования, индивидуальные слуховые аппараты, зеркала ручные и настенное, магнитофон, диктофон, метроном, часы и др.;</a:t>
            </a:r>
          </a:p>
          <a:p>
            <a:pPr marL="45720" indent="0" algn="just">
              <a:buNone/>
            </a:pPr>
            <a:r>
              <a:rPr lang="ru-RU" dirty="0"/>
              <a:t> • 3) медицинский инструментарий и материалы: наборы логопедических зондов и шпателей, вата, бинт, марлевые и бумажные салфетки, дезинфицирующий материал; </a:t>
            </a:r>
          </a:p>
          <a:p>
            <a:pPr marL="45720" indent="0" algn="just">
              <a:buNone/>
            </a:pPr>
            <a:r>
              <a:rPr lang="ru-RU" dirty="0"/>
              <a:t>• 4) оборудование для демонстрации: настенные доски (грифельные и магнитные), наборное полотно, </a:t>
            </a:r>
            <a:r>
              <a:rPr lang="ru-RU" dirty="0" err="1"/>
              <a:t>фланелеграф</a:t>
            </a:r>
            <a:r>
              <a:rPr lang="ru-RU" dirty="0"/>
              <a:t> и др.; </a:t>
            </a:r>
          </a:p>
          <a:p>
            <a:pPr marL="45720" indent="0" algn="just">
              <a:buNone/>
            </a:pPr>
            <a:r>
              <a:rPr lang="ru-RU" dirty="0"/>
              <a:t>• 5) школьные принадлежности: белый и цветной мел, наборы цветных карандашей, ручек, маркеров, фломастеров, альбомы, краски, кисточки, тетради и др.; </a:t>
            </a:r>
          </a:p>
          <a:p>
            <a:pPr marL="45720" indent="0" algn="just">
              <a:buNone/>
            </a:pPr>
            <a:r>
              <a:rPr lang="ru-RU" dirty="0"/>
              <a:t>• 6) дидактический материал: настенная касса букв, настенная слоговая таблица, индивидуальные кассы букв и слогов, звуковые и слоговые схемы слов, таблички с разной информацией; различные игры для развития речи, мелкой моторики, сенсорных способностей, воображения, внимания и памяти, мыслительных операций; </a:t>
            </a:r>
            <a:r>
              <a:rPr lang="ru-RU" dirty="0" err="1"/>
              <a:t>наглядноиллюстративный</a:t>
            </a:r>
            <a:r>
              <a:rPr lang="ru-RU" dirty="0"/>
              <a:t> материал, игрушки (в том числе и звучащие), муляжи, конструкторы, счетный материал, материал для обследования, книги для чтения, учебники, учебные пособия, компьютерные программы («Мир за твоим окном», «Лента времени», «В городском дворе», «Моя жизнь», «Состав числа», «Видимая речь», «Текстовый редактор» и др.) и т.п.</a:t>
            </a:r>
          </a:p>
        </p:txBody>
      </p:sp>
    </p:spTree>
    <p:extLst>
      <p:ext uri="{BB962C8B-B14F-4D97-AF65-F5344CB8AC3E}">
        <p14:creationId xmlns:p14="http://schemas.microsoft.com/office/powerpoint/2010/main" val="2602916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589F8C9-40CE-A717-421E-F8D8479D6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468" y="436098"/>
            <a:ext cx="10438227" cy="6077244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b="1" dirty="0"/>
              <a:t>Организационные ресурсы: </a:t>
            </a:r>
          </a:p>
          <a:p>
            <a:pPr marL="45720" indent="0" algn="just">
              <a:buNone/>
            </a:pPr>
            <a:r>
              <a:rPr lang="ru-RU" dirty="0"/>
              <a:t>• Введение режимов учебной работы (на уроке, в течение дня, недели, месяца, года). </a:t>
            </a:r>
          </a:p>
          <a:p>
            <a:pPr marL="45720" indent="0" algn="just">
              <a:buNone/>
            </a:pPr>
            <a:r>
              <a:rPr lang="ru-RU" dirty="0"/>
              <a:t>• Единый речевой режим (как система мероприятий и требований, направленных на закрепление усвоенных детьми правильных произносительных навыков) в образовательном учреждении и семье. </a:t>
            </a:r>
          </a:p>
          <a:p>
            <a:pPr marL="45720" indent="0" algn="just">
              <a:buNone/>
            </a:pPr>
            <a:r>
              <a:rPr lang="ru-RU" dirty="0"/>
              <a:t>• Словесная устная и письменная речь сурдопедагога как образец (орфоэпическая правильность, неторопливый темп, достаточная громкость и выразительность, слитность речи, правильное речевое дыхание, опора на гласные звуки, грамотность), </a:t>
            </a:r>
            <a:r>
              <a:rPr lang="ru-RU" dirty="0" err="1"/>
              <a:t>дактильная</a:t>
            </a:r>
            <a:r>
              <a:rPr lang="ru-RU" dirty="0"/>
              <a:t> и жестовая формы речи. </a:t>
            </a:r>
          </a:p>
          <a:p>
            <a:pPr marL="45720" indent="0" algn="just">
              <a:buNone/>
            </a:pPr>
            <a:r>
              <a:rPr lang="ru-RU" dirty="0"/>
              <a:t>• Дозировки различных видов нагрузки, учебного (и в том числе речевого и языкового) материала – дифференцированно, с учетом нарушения слуха, речевого нарушения и этапа коррекционной работы. </a:t>
            </a:r>
          </a:p>
          <a:p>
            <a:pPr marL="45720" indent="0" algn="just">
              <a:buNone/>
            </a:pPr>
            <a:r>
              <a:rPr lang="ru-RU" dirty="0"/>
              <a:t>• Смысловое структурирование всех видов взаимодействий в образовательной среде. Подбор учебного (в том числе и лингвистического) материала: в частности, коммуникативно-значимого для ученика с нарушением слуха, доступного по содержанию, соответствующего его произносительным возможностям. Использование в качестве правил, регламентирующих речевую и другую деятельность детей, различных памяток.</a:t>
            </a:r>
          </a:p>
        </p:txBody>
      </p:sp>
    </p:spTree>
    <p:extLst>
      <p:ext uri="{BB962C8B-B14F-4D97-AF65-F5344CB8AC3E}">
        <p14:creationId xmlns:p14="http://schemas.microsoft.com/office/powerpoint/2010/main" val="3457605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5DF0F76-F2BA-0624-D04A-CA15CFCA5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492369"/>
            <a:ext cx="9872871" cy="5936566"/>
          </a:xfrm>
        </p:spPr>
        <p:txBody>
          <a:bodyPr>
            <a:normAutofit fontScale="92500"/>
          </a:bodyPr>
          <a:lstStyle/>
          <a:p>
            <a:pPr marL="45720" indent="0" algn="ctr">
              <a:buNone/>
            </a:pPr>
            <a:r>
              <a:rPr lang="ru-RU" b="1" dirty="0"/>
              <a:t>Социально-психологические ресурсы: </a:t>
            </a:r>
          </a:p>
          <a:p>
            <a:pPr marL="45720" indent="0" algn="just">
              <a:buNone/>
            </a:pPr>
            <a:r>
              <a:rPr lang="ru-RU" dirty="0"/>
              <a:t>• Наличие у педагогов, родителей, сотрудников учреждения образования, сверстников адекватных установок, мотивов, стиля и характера взаимодействия с ребенком с нарушением слуха. </a:t>
            </a:r>
          </a:p>
          <a:p>
            <a:pPr marL="45720" indent="0" algn="just">
              <a:buNone/>
            </a:pPr>
            <a:r>
              <a:rPr lang="ru-RU" dirty="0"/>
              <a:t>• Педагог взаимодействует не только с ребенком с нарушением слуха, но и с его семьей («семейная </a:t>
            </a:r>
            <a:r>
              <a:rPr lang="ru-RU" dirty="0" err="1"/>
              <a:t>центрированность</a:t>
            </a:r>
            <a:r>
              <a:rPr lang="ru-RU" dirty="0"/>
              <a:t>»), действует в рамках технологии профессионального взаимодействия («</a:t>
            </a:r>
            <a:r>
              <a:rPr lang="ru-RU" dirty="0" err="1"/>
              <a:t>междисциплинарность</a:t>
            </a:r>
            <a:r>
              <a:rPr lang="ru-RU" dirty="0"/>
              <a:t> взаимодействия»). </a:t>
            </a:r>
          </a:p>
          <a:p>
            <a:pPr marL="45720" indent="0" algn="just">
              <a:buNone/>
            </a:pPr>
            <a:r>
              <a:rPr lang="ru-RU" dirty="0"/>
              <a:t>• Терпеливое, тактичное и доброжелательное отношение педагога к ребенку и его родителям (в любых ситуациях общения). </a:t>
            </a:r>
          </a:p>
          <a:p>
            <a:pPr marL="45720" indent="0" algn="just">
              <a:buNone/>
            </a:pPr>
            <a:r>
              <a:rPr lang="ru-RU" dirty="0"/>
              <a:t>• Педагог выбирает коммуникативную тональность в процессе консультирования родителей, различных специалистов. </a:t>
            </a:r>
          </a:p>
          <a:p>
            <a:pPr marL="45720" indent="0" algn="just">
              <a:buNone/>
            </a:pPr>
            <a:r>
              <a:rPr lang="ru-RU" dirty="0"/>
              <a:t>• Участие родителей в коррекционно-педагогическом процессе создает благоприятную среду для работы по преодолению и предупреждению нарушений у детей. </a:t>
            </a:r>
          </a:p>
          <a:p>
            <a:pPr marL="45720" indent="0" algn="just">
              <a:buNone/>
            </a:pPr>
            <a:r>
              <a:rPr lang="ru-RU" dirty="0"/>
              <a:t>• Важным является формирование у родителей адекватной позиции в отношении наличия того или иного нарушения у ребенка (в противоположность неадекватной – недооценки или </a:t>
            </a:r>
            <a:r>
              <a:rPr lang="ru-RU" dirty="0" err="1"/>
              <a:t>гиперрефлексии</a:t>
            </a:r>
            <a:r>
              <a:rPr lang="ru-RU" dirty="0"/>
              <a:t> на дефекте)</a:t>
            </a:r>
          </a:p>
        </p:txBody>
      </p:sp>
    </p:spTree>
    <p:extLst>
      <p:ext uri="{BB962C8B-B14F-4D97-AF65-F5344CB8AC3E}">
        <p14:creationId xmlns:p14="http://schemas.microsoft.com/office/powerpoint/2010/main" val="2812943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DB67A9-FD47-2C1A-868C-1F027589E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35" y="1603717"/>
            <a:ext cx="2922375" cy="440322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AA8867F-E19C-1DE0-B448-FE6C863BE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26" y="436098"/>
            <a:ext cx="11043139" cy="1167619"/>
          </a:xfr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ru-RU" dirty="0"/>
              <a:t>Специальное обучение детей с нарушением слуха включает использование как специфических средств, так и применяющихся в массовой общеобразовательной школе (Е.Г. Речицкая).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AD3E05-0EFB-CB17-FE03-75BB92A37D1C}"/>
              </a:ext>
            </a:extLst>
          </p:cNvPr>
          <p:cNvSpPr txBox="1"/>
          <p:nvPr/>
        </p:nvSpPr>
        <p:spPr>
          <a:xfrm>
            <a:off x="3165231" y="1280160"/>
            <a:ext cx="8693834" cy="538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92278F"/>
              </a:buClr>
              <a:buSzPct val="80000"/>
              <a:buFont typeface="Corbel" pitchFamily="34" charset="0"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Специфические средства: 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92278F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- дактилология, используемая в качестве вспомогательного средства, облегчающего восприятие речи и звукового состава слов, жестовая речь; 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92278F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- звукоусиливающая аппаратура, индивидуальные слуховые аппараты, приспособления для облегчения формирования и коррекции произношения (шпатель, зонды); 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92278F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- специализированные компьютерные программы, как, например, программа «Видимая речь». 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92278F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Средство, применяемое в специальной и общеобразовательной школах – письменная речь. Письмо и чтение для неслышащих и слабослышащих детей — не только более доступный способ усвоения знаний, но и полноценные источники овладения языком. Специфична роль письменной речи в развитии познавательной деятельности учащихся.</a:t>
            </a:r>
          </a:p>
        </p:txBody>
      </p:sp>
    </p:spTree>
    <p:extLst>
      <p:ext uri="{BB962C8B-B14F-4D97-AF65-F5344CB8AC3E}">
        <p14:creationId xmlns:p14="http://schemas.microsoft.com/office/powerpoint/2010/main" val="4116241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DE7B47D-B0A5-25A0-1798-1492CE673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77" y="267286"/>
            <a:ext cx="11517923" cy="4979963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dirty="0"/>
              <a:t>	Значительно возрастает и существенно меняется роль наглядных средств (натуральных объектов, их графических изображений, сюжетных картин, макетов, муляжей, экранных пособий) в связи с тем, что они должны в первую очередь не иллюстрировать учебный материал, а наглядно раскрывать его содержание. Наглядные средства делают высказывания мотивированными. С их помощью удается побудить учащихся к общению, что способствует формированию речевых навыков и обобщений. </a:t>
            </a:r>
          </a:p>
          <a:p>
            <a:pPr marL="45720" indent="0" algn="just">
              <a:buNone/>
            </a:pPr>
            <a:r>
              <a:rPr lang="ru-RU" dirty="0"/>
              <a:t>	Особое значение имеют наглядно-действенные средства и приемы, способствующие формированию представлений и понятий: преднамеренное создание ситуаций, инсценировка, драматизация, пантомима. Использование этих приемов помогает наглядно обозначить межпредметные связи, причинно-следственные отношения тех или иных явлений. </a:t>
            </a:r>
          </a:p>
          <a:p>
            <a:pPr marL="45720" indent="0" algn="just">
              <a:buNone/>
            </a:pPr>
            <a:r>
              <a:rPr lang="ru-RU" dirty="0"/>
              <a:t>	Все эти средства обычно используются в сочетании со словесными способами обозначения, доступными учащимся с нарушением слуха на данном уровне их речевого развития.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1C2230F-1D1C-2EDB-C118-782B98313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098" y="4673991"/>
            <a:ext cx="2555631" cy="191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36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8F0730-684A-F245-829B-6A55617F7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9" y="309489"/>
            <a:ext cx="11113476" cy="4525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/>
              <a:t>Виды деятельности, типичные для возраста учащихся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1F8AE66-6BB8-818C-26EC-12C3271EF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18" y="942535"/>
            <a:ext cx="11563644" cy="533165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Основные виды деятельности детей и подростков — игра, учение, труд, общение. </a:t>
            </a:r>
          </a:p>
          <a:p>
            <a:pPr algn="just"/>
            <a:r>
              <a:rPr lang="ru-RU" dirty="0"/>
              <a:t>Для младших школьников с нарушением слуха также значимы </a:t>
            </a:r>
            <a:r>
              <a:rPr lang="ru-RU" dirty="0" err="1"/>
              <a:t>предметнопрактическая</a:t>
            </a:r>
            <a:r>
              <a:rPr lang="ru-RU" dirty="0"/>
              <a:t> деятельность, изобразительная, конструктивная деятельность. </a:t>
            </a:r>
          </a:p>
          <a:p>
            <a:pPr algn="just"/>
            <a:r>
              <a:rPr lang="ru-RU" dirty="0"/>
              <a:t>По направленности Т.А. </a:t>
            </a:r>
            <a:r>
              <a:rPr lang="ru-RU" dirty="0" err="1"/>
              <a:t>Стефановской</a:t>
            </a:r>
            <a:r>
              <a:rPr lang="ru-RU" dirty="0"/>
              <a:t> выделяется познавательная, общественная, спортивная, художественная, техническая, гедоническая (направленная на получение удовольствия) деятельность. </a:t>
            </a:r>
          </a:p>
          <a:p>
            <a:pPr algn="just"/>
            <a:r>
              <a:rPr lang="ru-RU" dirty="0"/>
              <a:t>Любая деятельность включает в себя цель, средства, результат, сам процесс; следовательно, при организации общения, игры, учения, труда необходимо исходить из вышеуказанных основных психологических установок, к которым относится еще один важный компонент — мотивы деятельности. Организовывая деятельность, нужно помнить, что чем разнообразнее виды деятельности, в которые включается ребенок, тем разностороннее он развивается. </a:t>
            </a:r>
          </a:p>
          <a:p>
            <a:pPr algn="just"/>
            <a:r>
              <a:rPr lang="ru-RU" dirty="0"/>
              <a:t>Деятельность может быть активной и пассивной. </a:t>
            </a:r>
          </a:p>
          <a:p>
            <a:pPr algn="just"/>
            <a:r>
              <a:rPr lang="ru-RU" dirty="0"/>
              <a:t>Активность в обучении позволяет учащемуся быстрее и успешнее осваивать социальный опыт, развивает коммуникативные умения, формирует отношение к окружающей действительности. Познавательная активность обеспечивает интеллектуальное развитие ребенка. Для нее характерна не только потребность решать познавательные задачи, но и необходимость применять полученные знания на практике. Трудовая активность стимулирует быстрое и успешное формирование духовного и нравственного мира личности, определяет готовность много и успешно трудиться. </a:t>
            </a:r>
          </a:p>
        </p:txBody>
      </p:sp>
    </p:spTree>
    <p:extLst>
      <p:ext uri="{BB962C8B-B14F-4D97-AF65-F5344CB8AC3E}">
        <p14:creationId xmlns:p14="http://schemas.microsoft.com/office/powerpoint/2010/main" val="316386718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63</TotalTime>
  <Words>1473</Words>
  <Application>Microsoft Office PowerPoint</Application>
  <PresentationFormat>Широкоэкранный</PresentationFormat>
  <Paragraphs>90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Corbel</vt:lpstr>
      <vt:lpstr>Базис</vt:lpstr>
      <vt:lpstr>основные средства обучения в коррекционно-педагогической работе с детьми с нарушением слуха</vt:lpstr>
      <vt:lpstr>Презентация PowerPoint</vt:lpstr>
      <vt:lpstr>Средовые ресурсы образовательного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деятельности, типичные для возраста учащихся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средства обучения в коррекционно педагогической работе с детьми с нарушением слуха</dc:title>
  <dc:creator>Любимая</dc:creator>
  <cp:lastModifiedBy>Admin</cp:lastModifiedBy>
  <cp:revision>2</cp:revision>
  <dcterms:created xsi:type="dcterms:W3CDTF">2022-10-13T17:44:59Z</dcterms:created>
  <dcterms:modified xsi:type="dcterms:W3CDTF">2022-12-01T16:04:47Z</dcterms:modified>
</cp:coreProperties>
</file>