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  <p:sldMasterId id="2147483817" r:id="rId2"/>
  </p:sldMasterIdLst>
  <p:sldIdLst>
    <p:sldId id="257" r:id="rId3"/>
    <p:sldId id="264" r:id="rId4"/>
    <p:sldId id="268" r:id="rId5"/>
    <p:sldId id="274" r:id="rId6"/>
    <p:sldId id="273" r:id="rId7"/>
    <p:sldId id="275" r:id="rId8"/>
    <p:sldId id="260" r:id="rId9"/>
    <p:sldId id="262" r:id="rId10"/>
    <p:sldId id="263" r:id="rId11"/>
    <p:sldId id="269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Темный стиль 1 —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4660"/>
  </p:normalViewPr>
  <p:slideViewPr>
    <p:cSldViewPr snapToGrid="0">
      <p:cViewPr>
        <p:scale>
          <a:sx n="70" d="100"/>
          <a:sy n="70" d="100"/>
        </p:scale>
        <p:origin x="-732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958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169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534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309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1504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7274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0127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9441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2272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3445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497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70508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0324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8236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2823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50926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9517250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22062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3944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229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683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010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00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747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7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890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6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695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A6B8-88B8-4448-9C21-148AAFDF1ACD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2D17B3-F2C0-4855-9F4E-34502D683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919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  <p:sldLayoutId id="2147483831" r:id="rId14"/>
    <p:sldLayoutId id="2147483832" r:id="rId15"/>
    <p:sldLayoutId id="214748383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4268" y="843761"/>
            <a:ext cx="8596668" cy="1320800"/>
          </a:xfrm>
        </p:spPr>
        <p:txBody>
          <a:bodyPr>
            <a:normAutofit/>
          </a:bodyPr>
          <a:lstStyle/>
          <a:p>
            <a:pPr indent="540000"/>
            <a:r>
              <a:rPr lang="ru-RU" sz="4800" dirty="0" smtClean="0"/>
              <a:t>Психология конфликта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65746" y="2640170"/>
            <a:ext cx="10818254" cy="391517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его устройство, другими словами, это то, каким образом он проистекает. Психология конфликтов рассматривает взаимосвязь различных элементов личности. А непосредственно конфликт она определяет как отсутствие единодушия между двумя индивидами (сторонами) или группами субъектов. Конфронтация является одной из вариаций взаимоотношений субъектов. Если она проходит конструктивно, то выступает в качестве развития взаимосвязи между участниками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32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5301"/>
          </a:xfrm>
        </p:spPr>
        <p:txBody>
          <a:bodyPr/>
          <a:lstStyle/>
          <a:p>
            <a:pPr indent="531813"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Устранение и Трансформация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Устранение</a:t>
            </a:r>
          </a:p>
          <a:p>
            <a:pPr marL="0" indent="-5400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Предполагает устранение конфликтной ситуации (условий, социальной ситуации, предрасполагающей к конфликту) и инцидента (действий оппонентов). Например, работника могут перевести в другой цех.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Трансформация</a:t>
            </a:r>
          </a:p>
          <a:p>
            <a:pPr marL="0" indent="-5400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взаимодействия меняются мотивы и интересы сторон, от чего возникает новый объект конфликта. Иногда трансформация появляется на фоне не полностью решенного конфликта.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510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447" y="624820"/>
            <a:ext cx="6946711" cy="84913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77334" y="1719619"/>
            <a:ext cx="8596668" cy="4321744"/>
          </a:xfrm>
        </p:spPr>
        <p:txBody>
          <a:bodyPr>
            <a:normAutofit fontScale="77500" lnSpcReduction="20000"/>
          </a:bodyPr>
          <a:lstStyle/>
          <a:p>
            <a:pPr marL="0" indent="-54000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Конфликт может возникнуть на фоне любой неудовлетворенной осознаваемой человеком потребности. Согласно пирамиде А.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человеку свойственна следующая иерархия потребностей:</a:t>
            </a:r>
          </a:p>
          <a:p>
            <a:pPr marL="0" lvl="0" indent="-54000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физиологические (еда, сон);</a:t>
            </a:r>
          </a:p>
          <a:p>
            <a:pPr marL="0" lvl="0" indent="-54000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защите и безопасности;</a:t>
            </a:r>
          </a:p>
          <a:p>
            <a:pPr marL="0" lvl="0" indent="-54000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социальные;</a:t>
            </a:r>
          </a:p>
          <a:p>
            <a:pPr marL="0" lvl="0" indent="-54000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уважении;</a:t>
            </a:r>
          </a:p>
          <a:p>
            <a:pPr marL="0" lvl="0" indent="-54000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самовыражении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самоактуализации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0" indent="-54000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     Чарльз Диксон, американский психолог сказал: «Если в вашей жизни нет конфликтов, проверьте, есть ли у вас пульс». Люди во многом схожи, но вместе с этим каждый из нас – уникальная личность, индивидуальность со своими интересами, потребностями и убеждениями. В этом состоит и прелесть, и сложность социальных взаимоотношений. Но без них, как известно, немыслима сама жизнь человека. На работе, в семье, на учебе не избежать конфликтов. Но важно пользоваться нашим отличием от животных – разумным интеллектом.</a:t>
            </a:r>
          </a:p>
          <a:p>
            <a:pPr marL="0" indent="-54000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       Решать и предотвращать конфликты не сложно, но это требует постоянной практики.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9150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627" y="363210"/>
            <a:ext cx="10316986" cy="1247226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/>
              <a:t>Основные структурные </a:t>
            </a:r>
            <a:r>
              <a:rPr lang="ru-RU" sz="4800" dirty="0" smtClean="0"/>
              <a:t>элементы конфликта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Содержимое 3" descr="https://studfile.net/html/2706/608/html_etyIrbehhs.bp9F/img-B7ek1x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2633" y="1787857"/>
            <a:ext cx="5336274" cy="3971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8266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7006" y="282815"/>
            <a:ext cx="6483449" cy="986427"/>
          </a:xfrm>
        </p:spPr>
        <p:txBody>
          <a:bodyPr>
            <a:normAutofit/>
          </a:bodyPr>
          <a:lstStyle/>
          <a:p>
            <a:pPr algn="just"/>
            <a:r>
              <a:rPr lang="ru-RU" sz="4800" dirty="0" smtClean="0"/>
              <a:t>Виды конфликта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9707" y="1378424"/>
            <a:ext cx="10341735" cy="547957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Экономические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основе лежат экономические противоречия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Идеологические.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основе лежат противоречия во взглядах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Социально-бытовые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основе лежат противоречия социальной сферы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Внутриличностные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Связаны со столкновением противоположно направленных мотивов личности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Межличностные.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Субъектами конфликта выступают две личности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Конфликты «личность – группа».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Субъектами конфликта являются, с одной стороны, личность, а с другой – группа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микрогруппа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Межгрупповые конфликты.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Субъектами конфликта выступают малые социальные группы или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микрогруппы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05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4268" y="843761"/>
            <a:ext cx="8596668" cy="971391"/>
          </a:xfrm>
        </p:spPr>
        <p:txBody>
          <a:bodyPr>
            <a:normAutofit/>
          </a:bodyPr>
          <a:lstStyle/>
          <a:p>
            <a:pPr indent="540000"/>
            <a:r>
              <a:rPr lang="ru-RU" sz="4800" b="1" dirty="0" smtClean="0"/>
              <a:t>Причины конфликта:</a:t>
            </a:r>
            <a:r>
              <a:rPr lang="ru-RU" sz="4800" dirty="0" smtClean="0"/>
              <a:t> 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65746" y="2101755"/>
            <a:ext cx="10818254" cy="445359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Ограниченность </a:t>
            </a:r>
            <a:r>
              <a:rPr lang="ru-RU" sz="2400" dirty="0" smtClean="0"/>
              <a:t>ресурсов, с одной стороны, и стремление человека взять для себя лучшее и в большем количестве – с другой. </a:t>
            </a:r>
          </a:p>
          <a:p>
            <a:r>
              <a:rPr lang="ru-RU" sz="2400" dirty="0" smtClean="0"/>
              <a:t>Противоречивость </a:t>
            </a:r>
            <a:r>
              <a:rPr lang="ru-RU" sz="2400" dirty="0" smtClean="0"/>
              <a:t>потребностей, желаний, интересов, целей или ценностей. Рассогласование знаний, умений. </a:t>
            </a:r>
          </a:p>
          <a:p>
            <a:r>
              <a:rPr lang="ru-RU" sz="2400" dirty="0" smtClean="0"/>
              <a:t>Взаимосвязь </a:t>
            </a:r>
            <a:r>
              <a:rPr lang="ru-RU" sz="2400" dirty="0" smtClean="0"/>
              <a:t>обязанностей и функций управления.</a:t>
            </a:r>
          </a:p>
          <a:p>
            <a:r>
              <a:rPr lang="ru-RU" sz="2400" dirty="0" smtClean="0"/>
              <a:t>Неудовлетворительная </a:t>
            </a:r>
            <a:r>
              <a:rPr lang="ru-RU" sz="2400" dirty="0" smtClean="0"/>
              <a:t>коммуникация. </a:t>
            </a:r>
          </a:p>
          <a:p>
            <a:r>
              <a:rPr lang="ru-RU" sz="2400" dirty="0" smtClean="0"/>
              <a:t>Слабая </a:t>
            </a:r>
            <a:r>
              <a:rPr lang="ru-RU" sz="2400" dirty="0" smtClean="0"/>
              <a:t>эргономичность рабочих мест. </a:t>
            </a:r>
          </a:p>
          <a:p>
            <a:r>
              <a:rPr lang="ru-RU" sz="2400" dirty="0" smtClean="0"/>
              <a:t>Нецелесообразный </a:t>
            </a:r>
            <a:r>
              <a:rPr lang="ru-RU" sz="2400" dirty="0" smtClean="0"/>
              <a:t>контроль (излишний или недостаточный).</a:t>
            </a:r>
          </a:p>
          <a:p>
            <a:r>
              <a:rPr lang="ru-RU" sz="2400" dirty="0" smtClean="0"/>
              <a:t>Различия </a:t>
            </a:r>
            <a:r>
              <a:rPr lang="ru-RU" sz="2400" dirty="0" smtClean="0"/>
              <a:t>в манере поведения и жизненном опыте.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32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35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Стадии конфликта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677334" y="1705971"/>
            <a:ext cx="8596668" cy="4335392"/>
          </a:xfrm>
        </p:spPr>
        <p:txBody>
          <a:bodyPr>
            <a:normAutofit fontScale="77500" lnSpcReduction="20000"/>
          </a:bodyPr>
          <a:lstStyle/>
          <a:p>
            <a:pPr marL="0" indent="-5400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конфликтной ситуации, то есть потенциальный конфликт (не всегда осознается самими субъектами).</a:t>
            </a:r>
          </a:p>
          <a:p>
            <a:pPr marL="0" indent="-5400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Осознание противоречия. Притом оно может быть адекватным (реальное видение ситуации), неадекватным (искаженное видение ситуации), неясным (очевидно напряжение, но не ясна причина), ложным («раздули из мухи слона»).</a:t>
            </a:r>
          </a:p>
          <a:p>
            <a:pPr marL="0" indent="-5400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Выбор тактики конфликтного поведения. Цель – блокировка намерений и достижений противоположной стороны.</a:t>
            </a:r>
          </a:p>
          <a:p>
            <a:pPr marL="0" indent="-5400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Разрешение конфликта. Происходит за счет изменения ситуации или отношения сторон к ней. Возможно частичное (устранены внешние признаки конфликта, но у сторон остались внутренние побуждения к противоборству) и полное (внешнее и внутреннее устранение конфликтного поведения и побуждений) разрешение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05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Формы завершения конфликта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Разрешение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Урегулирование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Затухание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Устранение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Трансформация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05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517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Разрешение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77334" y="1610437"/>
            <a:ext cx="8596668" cy="44309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400" dirty="0" smtClean="0"/>
              <a:t>     Возникает </a:t>
            </a:r>
            <a:r>
              <a:rPr lang="ru-RU" sz="2400" dirty="0" smtClean="0"/>
              <a:t>при условии, что участники настроены на полное решение проблемы и устранение противодействия. Проходит в несколько этапов:</a:t>
            </a:r>
          </a:p>
          <a:p>
            <a:r>
              <a:rPr lang="ru-RU" sz="2400" dirty="0" smtClean="0"/>
              <a:t>Определение </a:t>
            </a:r>
            <a:r>
              <a:rPr lang="ru-RU" sz="2400" dirty="0" smtClean="0"/>
              <a:t>конфликтующих сторон.</a:t>
            </a:r>
          </a:p>
          <a:p>
            <a:r>
              <a:rPr lang="ru-RU" sz="2400" dirty="0" smtClean="0"/>
              <a:t>Выявление </a:t>
            </a:r>
            <a:r>
              <a:rPr lang="ru-RU" sz="2400" dirty="0" smtClean="0"/>
              <a:t>личностных особенностей, мотивов, целей и интересов каждой из них.</a:t>
            </a:r>
          </a:p>
          <a:p>
            <a:r>
              <a:rPr lang="ru-RU" sz="2400" dirty="0" smtClean="0"/>
              <a:t>Выявление </a:t>
            </a:r>
            <a:r>
              <a:rPr lang="ru-RU" sz="2400" dirty="0" smtClean="0"/>
              <a:t>истиной причины.</a:t>
            </a:r>
          </a:p>
          <a:p>
            <a:r>
              <a:rPr lang="ru-RU" sz="2400" dirty="0" smtClean="0"/>
              <a:t>Определение </a:t>
            </a:r>
            <a:r>
              <a:rPr lang="ru-RU" sz="2400" dirty="0" smtClean="0"/>
              <a:t>намерений сторон и их понимания ситуации.</a:t>
            </a:r>
          </a:p>
          <a:p>
            <a:r>
              <a:rPr lang="ru-RU" sz="2400" dirty="0" smtClean="0"/>
              <a:t>Сбор </a:t>
            </a:r>
            <a:r>
              <a:rPr lang="ru-RU" sz="2400" dirty="0" smtClean="0"/>
              <a:t>мнений лиц, не задействованных непосредственно в конфликте, но заинтересованных в его благополучном разрешении.</a:t>
            </a:r>
          </a:p>
          <a:p>
            <a:r>
              <a:rPr lang="ru-RU" sz="2400" dirty="0" smtClean="0"/>
              <a:t>Выбор </a:t>
            </a:r>
            <a:r>
              <a:rPr lang="ru-RU" sz="2400" dirty="0" smtClean="0"/>
              <a:t>оптимальной стратегии для решения конфликта. </a:t>
            </a:r>
          </a:p>
          <a:p>
            <a:r>
              <a:rPr lang="ru-RU" sz="2400" dirty="0" smtClean="0"/>
              <a:t>При выборе важно учитывать характер причины, особенности участников, нацеленность на улучшение взаимоотношений.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70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Урегулирование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million-wallpapers.ru/wallpapers/3/22/345085569784953/otdelenie-s-zelenymi-listyami-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540000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dirty="0" smtClean="0"/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включенность в процесс завершения конфликта независимого третьего лица. При этом ему важно быть максимально беспристрастным. В результате урегулирования удается повысить доверие сторон, наладит между ними прямой контакт, организовать совместное спокойное обсуждение, действовать в интересах урегулирования конфликта.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540000">
              <a:spcBef>
                <a:spcPts val="0"/>
              </a:spcBef>
              <a:buNone/>
            </a:pPr>
            <a:r>
              <a:rPr lang="ru-RU" dirty="0" smtClean="0"/>
              <a:t>     Процесс </a:t>
            </a:r>
            <a:r>
              <a:rPr lang="ru-RU" dirty="0" smtClean="0"/>
              <a:t>также протекает в несколько этапов:</a:t>
            </a:r>
          </a:p>
          <a:p>
            <a:pPr lvl="0"/>
            <a:r>
              <a:rPr lang="ru-RU" dirty="0" smtClean="0"/>
              <a:t>Выяснение причин, а не поводов конфликта.</a:t>
            </a:r>
          </a:p>
          <a:p>
            <a:pPr lvl="0"/>
            <a:r>
              <a:rPr lang="ru-RU" dirty="0" smtClean="0"/>
              <a:t>Определение полномочий третьей стороны.</a:t>
            </a:r>
          </a:p>
          <a:p>
            <a:pPr lvl="0"/>
            <a:r>
              <a:rPr lang="ru-RU" dirty="0" smtClean="0"/>
              <a:t>Выяснение мотивов конфликтующих сторон (зачем они конфликтуют).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889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530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Затухание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77334" y="1787857"/>
            <a:ext cx="8596668" cy="4253505"/>
          </a:xfrm>
        </p:spPr>
        <p:txBody>
          <a:bodyPr>
            <a:normAutofit/>
          </a:bodyPr>
          <a:lstStyle/>
          <a:p>
            <a:pPr marL="0" indent="-5400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Предполагает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переход открытого конфликта в скрытый, то есть это прекращение противодействия, но сохранение напряжения.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5400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Конфликт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может затухнуть из-за:</a:t>
            </a:r>
          </a:p>
          <a:p>
            <a:pPr marL="0" lvl="0" indent="-5400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истощения сторон;</a:t>
            </a:r>
          </a:p>
          <a:p>
            <a:pPr marL="0" lvl="0" indent="-5400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потери мотива, значимости объекта;</a:t>
            </a:r>
          </a:p>
          <a:p>
            <a:pPr marL="0" lvl="0" indent="-5400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отвлеченность сторон (возникли другие проблемы, конфликт отошел на второй план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407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1160</TotalTime>
  <Words>727</Words>
  <Application>Microsoft Office PowerPoint</Application>
  <PresentationFormat>Произвольный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HDOfficeLightV0</vt:lpstr>
      <vt:lpstr>Грань</vt:lpstr>
      <vt:lpstr>Психология конфликта</vt:lpstr>
      <vt:lpstr> Основные структурные элементы конфликта</vt:lpstr>
      <vt:lpstr>Виды конфликта</vt:lpstr>
      <vt:lpstr>Причины конфликта: </vt:lpstr>
      <vt:lpstr>Стадии конфликта</vt:lpstr>
      <vt:lpstr>Формы завершения конфликта</vt:lpstr>
      <vt:lpstr>Разрешение</vt:lpstr>
      <vt:lpstr>Урегулирование</vt:lpstr>
      <vt:lpstr>Затухание</vt:lpstr>
      <vt:lpstr>Устранение и Трансформация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ЛЕСНОГО ХОЗЯЙСТВА РЕСПУБЛИКИ БАШКОРТОСТАН ГОСУДАРСТВЕННОЕ БЮДЖЕТНОЕ  ПРОФЕССИОНАЛЬНОЕ ОБРАЗОВАТЕЛЬНОЕ УЧРЕЖДЕНИЕ  «УФИМСКИЙ ЛЕСОТЕХНИЧЕСКИЙ ТЕХНИКУМ»</dc:title>
  <dc:creator>Эдуард</dc:creator>
  <cp:lastModifiedBy>сутек</cp:lastModifiedBy>
  <cp:revision>93</cp:revision>
  <dcterms:created xsi:type="dcterms:W3CDTF">2020-05-30T07:28:01Z</dcterms:created>
  <dcterms:modified xsi:type="dcterms:W3CDTF">2022-12-04T14:42:52Z</dcterms:modified>
</cp:coreProperties>
</file>