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8" r:id="rId3"/>
    <p:sldId id="259" r:id="rId4"/>
    <p:sldId id="257" r:id="rId5"/>
    <p:sldId id="260" r:id="rId6"/>
    <p:sldId id="272" r:id="rId7"/>
    <p:sldId id="273" r:id="rId8"/>
    <p:sldId id="274" r:id="rId9"/>
    <p:sldId id="27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-810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0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28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8703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497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2916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913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16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75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87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6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91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01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28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8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4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4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E26FB-EAAC-4D0C-BE34-70422E86963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B48A96-1824-41E4-9FD5-CCDAC2BCD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13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941" y="2213440"/>
            <a:ext cx="117811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сопровождение детей 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тяжелыми нарушениями речи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437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588" y="2861191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08556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197" y="858692"/>
            <a:ext cx="10655239" cy="2651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75"/>
              </a:spcAf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Инклюзивное образование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– это обеспечение равного доступа к образованию для всех обучающихся с учетом разнообразия особых образовательных потребностей и индивидуальных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возможностей.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67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223945"/>
            <a:ext cx="10078387" cy="7016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75"/>
              </a:spcAf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Категории детей с ОВЗ, подлежащие “включению” в общеобразовательные школы.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дети с нарушениями слуха (пр. 1-2 вида)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дети с нарушениями зрения (пр. 3-4 вида)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дети с нарушениями опорно-двигательного аппарата (в зависимости от степени интеллектуального развития по пр. 6-8 вида)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дети с задержкой психического развития (ЗПР) (пр. на основе программы специальных (коррекционных) школ и классов 7-го вида)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дети с нарушением интеллекта (У/О)(пр. 7-8-го вида )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дети с расстройствами аутистического спектра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дети с тяжелыми нарушениями речи (ТНР) к тяжелым нарушениям речи относятся алалия (моторная и сенсорная), тяжелая степень дизартрии,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ринолалии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и заикания, детская афазия).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9181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016" y="205439"/>
            <a:ext cx="11980984" cy="6877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75"/>
              </a:spcAft>
            </a:pPr>
            <a:r>
              <a:rPr lang="ru-RU" sz="2200" b="1" dirty="0">
                <a:latin typeface="Times New Roman"/>
                <a:ea typeface="Times New Roman"/>
                <a:cs typeface="Times New Roman"/>
              </a:rPr>
              <a:t>У детей с ТНР: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75"/>
              </a:spcAft>
            </a:pP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	Строгое 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ограничение активного словаря, стойкие аграмматизмы, </a:t>
            </a:r>
            <a:r>
              <a:rPr lang="ru-RU" sz="2200" dirty="0" err="1">
                <a:latin typeface="Times New Roman"/>
                <a:ea typeface="Times New Roman"/>
                <a:cs typeface="Times New Roman"/>
              </a:rPr>
              <a:t>несформированность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 навыков связного высказывания, тяжелые нарушения общей разборчивости речи; затруднения в формировании не только устной, но и письменной речи.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75"/>
              </a:spcAft>
            </a:pPr>
            <a:r>
              <a:rPr lang="ru-RU" sz="2200" dirty="0">
                <a:latin typeface="Times New Roman"/>
                <a:ea typeface="Times New Roman"/>
                <a:cs typeface="Times New Roman"/>
              </a:rPr>
              <a:t>Снижена потребность в общении, не сформированы формы коммуникации (диалогическая и монологическая речь).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75"/>
              </a:spcAft>
            </a:pPr>
            <a:r>
              <a:rPr lang="ru-RU" sz="2200" dirty="0">
                <a:latin typeface="Times New Roman"/>
                <a:ea typeface="Times New Roman"/>
                <a:cs typeface="Times New Roman"/>
              </a:rPr>
              <a:t>Оптико-пространственный </a:t>
            </a:r>
            <a:r>
              <a:rPr lang="ru-RU" sz="2200" dirty="0" err="1">
                <a:latin typeface="Times New Roman"/>
                <a:ea typeface="Times New Roman"/>
                <a:cs typeface="Times New Roman"/>
              </a:rPr>
              <a:t>гнозис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 - на более низком уровне развития. </a:t>
            </a:r>
            <a:endParaRPr lang="ru-RU" sz="2200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75"/>
              </a:spcAft>
            </a:pP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Снижен 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уровень произвольного внимания, слуховой памяти, продуктивность запоминания. 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75"/>
              </a:spcAft>
            </a:pP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Учебная 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деятельность детей с ТНР отличается замедленным темпом восприятия учебной информации, сниженной работоспособностью, затруднениями в установлении ассоциативных связей между зрительным, слуховым и </a:t>
            </a:r>
            <a:r>
              <a:rPr lang="ru-RU" sz="2200" dirty="0" err="1">
                <a:latin typeface="Times New Roman"/>
                <a:ea typeface="Times New Roman"/>
                <a:cs typeface="Times New Roman"/>
              </a:rPr>
              <a:t>речедвигательными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 анализаторами; трудностями в организации произвольной деятельности, низким уровнем самоконтроля и мотивации, возможным ослаблением памяти, отклонениями в пространственной ориентировке и конструктивной деятельности, нарушениями мелкой моторики, зрительно-моторной и </a:t>
            </a:r>
            <a:r>
              <a:rPr lang="ru-RU" sz="2200" dirty="0" err="1">
                <a:latin typeface="Times New Roman"/>
                <a:ea typeface="Times New Roman"/>
                <a:cs typeface="Times New Roman"/>
              </a:rPr>
              <a:t>слухо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-моторной координации</a:t>
            </a:r>
            <a:r>
              <a:rPr lang="ru-RU" sz="1700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17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6651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7785" y="659567"/>
            <a:ext cx="9886827" cy="52516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Times New Roman"/>
              </a:rPr>
              <a:t>Адаптированная образовательная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программа (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Times New Roman"/>
              </a:rPr>
              <a:t>АОП) 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–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возможностей, особых образовательных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потребностей, обеспечивающая коррекцию нарушений развития и социальную адаптацию указанных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лиц.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23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4222" y="154745"/>
            <a:ext cx="9875519" cy="6288258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Специфика 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профессиональной деятельности учителя-логопеда в инклюзивном образовательном пространстве</a:t>
            </a:r>
            <a:endParaRPr lang="ru-RU" sz="2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675"/>
              </a:spcAft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	Учитель-логопед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– это специалист, занимающийся вопросами выявления и коррекции нарушений речевого развития и коммуникации детей с ограниченными возможностями здоровья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675"/>
              </a:spcAft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Цель деятельности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учителя-логопеда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– создание условий, способствующих выявлению и преодолению нарушений речевого развития, а также дальнейшему развитию устной и письменной речи, совершенствованию коммуникации обучающихся с ОВЗ для успешного усвоения академической составляющей образовательной программы.</a:t>
            </a:r>
            <a:endParaRPr lang="ru-RU" sz="2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675"/>
              </a:spcAft>
              <a:buNone/>
            </a:pPr>
            <a:endParaRPr lang="ru-RU" sz="24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675"/>
              </a:spcAft>
              <a:buNone/>
            </a:pPr>
            <a:endParaRPr lang="ru-R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10" y="3348111"/>
            <a:ext cx="7765366" cy="3363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166" y="351692"/>
            <a:ext cx="11507372" cy="6316394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75"/>
              </a:spcAft>
              <a:buNone/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Особые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образовательные потребности 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детей с ТНР: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Потребность в обучении различным формам коммуникации (вербальным и невербальным);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формировании социальной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компетентности.</a:t>
            </a:r>
            <a:endParaRPr lang="ru-RU" sz="2200" dirty="0" smtClean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lvl="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Развитие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всех компонентов речи, языковой компетентности.</a:t>
            </a:r>
            <a:endParaRPr lang="ru-RU" sz="2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Трудности в усвоении лексико-грамматических категорий создают потребности в развитии понимания сложных предложно-падежных конструкций, в целенаправленном формировании языковой программы устного высказывания, навыков лексического наполнения и грамматического конструирования, связной диалогической и монологической речи; дети с ТНР нуждаются в специальном обучении основам языкового анализа и синтеза, фонематических процессов и звукопроизношения, просодики.</a:t>
            </a:r>
            <a:endParaRPr lang="ru-RU" sz="2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Формирование навыков чтения и письма.</a:t>
            </a:r>
            <a:endParaRPr lang="ru-RU" sz="2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Развитие пространственной ориентировки, внимания, восприятия, памяти, мыслительных процессов.</a:t>
            </a:r>
            <a:endParaRPr lang="ru-RU" sz="2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3249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016" y="205439"/>
            <a:ext cx="11980984" cy="617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75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Специальные образовательные условия обучения, воспитания и развития детей с ТНР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раннее выявление детей с речевой патологией и организация логопедической помощи;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систематическая коррекционно-логопедическая помощь в раннем, дошкольном возрасте;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взаимосвязь и преемственность содержания и методов логопедической работы в условиях дошкольного и школьного образования и воспитания, ориентированных на нормализацию (полное преодоление) или сглаживание отклонений речевого и личностного развития;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получение обязательной систематической логопедической помощи в условиях учреждения массового или специального типа;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возможность обучаться на дому и/или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дистанционно;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взаимодействие и координация педагогических, психологических и медицинских средств воздействия при тесном сотрудничестве учителя-логопеда, учителя-дефектолога, педагога-психолога, учителей и врачей разных специальностей;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наличие адаптированной образовательной программы для детей с тяжелыми нарушениями речи;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учебных часов и использования соответствующих методик и технологий;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возможность модификации и адаптации учебной программы при изучении филологического и лингвистического курса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;</a:t>
            </a:r>
            <a:endParaRPr lang="ru-RU" sz="16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976643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016" y="205439"/>
            <a:ext cx="11802793" cy="6850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75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Специальные образовательные условия обучения, воспитания и развития детей с ТНР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реализация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индивидуального дифференцированного подхода к обучению ребенка с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ТНР;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применение индивидуально ориентированных специфических приемов и методов логопедической коррекции при различных по формах речевой патологии;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применение специальных методов, приемов и средств обучения и коррекционно-логопедической работы, в том числе специализированных компьютерных технологий, дидактических пособий, визуальных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средств,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тщательный отбор и комбинирование методов и приемов обучения с целью смены видов деятельности обучающихся, изменения доминантного анализатора, включения в работу большинства сохранных анализаторов; использование ориентировочной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основы;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выбор индивидуального темпа обучения, с возможным изменением сроков продвижения в образовательном пространстве;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особая организация диагностических, проверочных и контрольно-оценочных средств: сокращение объема контрольных заданий, адресные пошаговые задания, с более подробными инструкциями;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объективная оценка результатов освоения ООП обучающимися;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щадящий,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здоровьесберегающий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комфортный режим обучения и нагрузок.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70517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845</TotalTime>
  <Words>305</Words>
  <Application>Microsoft Office PowerPoint</Application>
  <PresentationFormat>Произвольный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Техно</cp:lastModifiedBy>
  <cp:revision>46</cp:revision>
  <dcterms:created xsi:type="dcterms:W3CDTF">2021-01-28T06:49:44Z</dcterms:created>
  <dcterms:modified xsi:type="dcterms:W3CDTF">2022-11-11T18:54:51Z</dcterms:modified>
</cp:coreProperties>
</file>