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8" r:id="rId7"/>
    <p:sldId id="279" r:id="rId8"/>
    <p:sldId id="284" r:id="rId9"/>
    <p:sldId id="286" r:id="rId10"/>
    <p:sldId id="283" r:id="rId11"/>
    <p:sldId id="288" r:id="rId12"/>
    <p:sldId id="29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75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D8CDDC-DE43-447A-9F5F-018161E35574}" type="doc">
      <dgm:prSet loTypeId="urn:microsoft.com/office/officeart/2008/layout/VerticalCurvedList" loCatId="list" qsTypeId="urn:microsoft.com/office/officeart/2005/8/quickstyle/3d7" qsCatId="3D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C4D58E7A-8B64-4D4C-8DC0-050DBBD04592}">
      <dgm:prSet phldrT="[Текст]"/>
      <dgm:spPr/>
      <dgm:t>
        <a:bodyPr/>
        <a:lstStyle/>
        <a:p>
          <a:r>
            <a:rPr lang="ru-RU" dirty="0" smtClean="0"/>
            <a:t>дефицит активного внимания</a:t>
          </a:r>
          <a:endParaRPr lang="ru-RU" dirty="0"/>
        </a:p>
      </dgm:t>
    </dgm:pt>
    <dgm:pt modelId="{AF74ECAA-97E3-4B81-9835-CCD0C6D8E31C}" type="parTrans" cxnId="{63EC9093-AA4E-4D95-8E4C-FE4249330699}">
      <dgm:prSet/>
      <dgm:spPr/>
      <dgm:t>
        <a:bodyPr/>
        <a:lstStyle/>
        <a:p>
          <a:endParaRPr lang="ru-RU"/>
        </a:p>
      </dgm:t>
    </dgm:pt>
    <dgm:pt modelId="{291AE73B-99B3-4F24-9F6F-1A04C18FD878}" type="sibTrans" cxnId="{63EC9093-AA4E-4D95-8E4C-FE4249330699}">
      <dgm:prSet/>
      <dgm:spPr/>
      <dgm:t>
        <a:bodyPr/>
        <a:lstStyle/>
        <a:p>
          <a:endParaRPr lang="ru-RU"/>
        </a:p>
      </dgm:t>
    </dgm:pt>
    <dgm:pt modelId="{07948D34-F26B-495C-9A22-CF56B334294B}">
      <dgm:prSet phldrT="[Текст]"/>
      <dgm:spPr/>
      <dgm:t>
        <a:bodyPr/>
        <a:lstStyle/>
        <a:p>
          <a:r>
            <a:rPr lang="ru-RU" dirty="0" smtClean="0"/>
            <a:t>двигательная расторможенность</a:t>
          </a:r>
          <a:endParaRPr lang="ru-RU" dirty="0"/>
        </a:p>
      </dgm:t>
    </dgm:pt>
    <dgm:pt modelId="{BEF2522A-A07B-4CAE-B8CE-6B7B6C43A032}" type="parTrans" cxnId="{746B9DFA-7B65-43C1-86BE-3864FBDDE4DC}">
      <dgm:prSet/>
      <dgm:spPr/>
      <dgm:t>
        <a:bodyPr/>
        <a:lstStyle/>
        <a:p>
          <a:endParaRPr lang="ru-RU"/>
        </a:p>
      </dgm:t>
    </dgm:pt>
    <dgm:pt modelId="{C224C9DB-80C3-4F58-98A6-A87D69B1B28B}" type="sibTrans" cxnId="{746B9DFA-7B65-43C1-86BE-3864FBDDE4DC}">
      <dgm:prSet/>
      <dgm:spPr/>
      <dgm:t>
        <a:bodyPr/>
        <a:lstStyle/>
        <a:p>
          <a:endParaRPr lang="ru-RU"/>
        </a:p>
      </dgm:t>
    </dgm:pt>
    <dgm:pt modelId="{FE8D5BED-A360-4A94-9335-AFFDCF606427}">
      <dgm:prSet/>
      <dgm:spPr/>
      <dgm:t>
        <a:bodyPr/>
        <a:lstStyle/>
        <a:p>
          <a:r>
            <a:rPr lang="ru-RU" dirty="0" smtClean="0"/>
            <a:t>импульсивность</a:t>
          </a:r>
          <a:endParaRPr lang="ru-RU" dirty="0"/>
        </a:p>
      </dgm:t>
    </dgm:pt>
    <dgm:pt modelId="{8B31287D-A2A0-4A5E-AEF8-6AF17362F2AE}" type="parTrans" cxnId="{7E0794B9-86E6-4B4C-A235-272198298B1E}">
      <dgm:prSet/>
      <dgm:spPr/>
      <dgm:t>
        <a:bodyPr/>
        <a:lstStyle/>
        <a:p>
          <a:endParaRPr lang="ru-RU"/>
        </a:p>
      </dgm:t>
    </dgm:pt>
    <dgm:pt modelId="{A166D45B-3B85-48A4-91F9-A701D15D946D}" type="sibTrans" cxnId="{7E0794B9-86E6-4B4C-A235-272198298B1E}">
      <dgm:prSet/>
      <dgm:spPr/>
      <dgm:t>
        <a:bodyPr/>
        <a:lstStyle/>
        <a:p>
          <a:endParaRPr lang="ru-RU"/>
        </a:p>
      </dgm:t>
    </dgm:pt>
    <dgm:pt modelId="{1376D8F6-FADD-4F28-B103-C9B05DCB509C}" type="pres">
      <dgm:prSet presAssocID="{85D8CDDC-DE43-447A-9F5F-018161E3557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8397E7B-2579-47EA-8680-BE8923609B4B}" type="pres">
      <dgm:prSet presAssocID="{85D8CDDC-DE43-447A-9F5F-018161E35574}" presName="Name1" presStyleCnt="0"/>
      <dgm:spPr/>
    </dgm:pt>
    <dgm:pt modelId="{2FC7B86D-5E45-4F89-84A0-AFF7B4F94853}" type="pres">
      <dgm:prSet presAssocID="{85D8CDDC-DE43-447A-9F5F-018161E35574}" presName="cycle" presStyleCnt="0"/>
      <dgm:spPr/>
    </dgm:pt>
    <dgm:pt modelId="{7F22FA71-3160-4F5A-B042-3E4EEB5731E2}" type="pres">
      <dgm:prSet presAssocID="{85D8CDDC-DE43-447A-9F5F-018161E35574}" presName="srcNode" presStyleLbl="node1" presStyleIdx="0" presStyleCnt="3"/>
      <dgm:spPr/>
    </dgm:pt>
    <dgm:pt modelId="{44B15878-BA3B-46D3-B8DC-E7835AC1CDE0}" type="pres">
      <dgm:prSet presAssocID="{85D8CDDC-DE43-447A-9F5F-018161E35574}" presName="conn" presStyleLbl="parChTrans1D2" presStyleIdx="0" presStyleCnt="1"/>
      <dgm:spPr/>
      <dgm:t>
        <a:bodyPr/>
        <a:lstStyle/>
        <a:p>
          <a:endParaRPr lang="ru-RU"/>
        </a:p>
      </dgm:t>
    </dgm:pt>
    <dgm:pt modelId="{60D5D9DB-4E29-484B-8B8E-2E3CFD03F863}" type="pres">
      <dgm:prSet presAssocID="{85D8CDDC-DE43-447A-9F5F-018161E35574}" presName="extraNode" presStyleLbl="node1" presStyleIdx="0" presStyleCnt="3"/>
      <dgm:spPr/>
    </dgm:pt>
    <dgm:pt modelId="{9BC92AB6-B593-4E86-92FA-E629C24CB17C}" type="pres">
      <dgm:prSet presAssocID="{85D8CDDC-DE43-447A-9F5F-018161E35574}" presName="dstNode" presStyleLbl="node1" presStyleIdx="0" presStyleCnt="3"/>
      <dgm:spPr/>
    </dgm:pt>
    <dgm:pt modelId="{3F13C743-5360-4AB8-AC38-130FA452AE67}" type="pres">
      <dgm:prSet presAssocID="{C4D58E7A-8B64-4D4C-8DC0-050DBBD04592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F9C835-B3B4-4389-897A-9A30D2A0B75E}" type="pres">
      <dgm:prSet presAssocID="{C4D58E7A-8B64-4D4C-8DC0-050DBBD04592}" presName="accent_1" presStyleCnt="0"/>
      <dgm:spPr/>
    </dgm:pt>
    <dgm:pt modelId="{2CDAE677-653E-48AA-8CC1-232669FC89D6}" type="pres">
      <dgm:prSet presAssocID="{C4D58E7A-8B64-4D4C-8DC0-050DBBD04592}" presName="accentRepeatNode" presStyleLbl="solidFgAcc1" presStyleIdx="0" presStyleCnt="3"/>
      <dgm:spPr/>
    </dgm:pt>
    <dgm:pt modelId="{903783E7-02CE-4965-A66C-ACAA6151D5B7}" type="pres">
      <dgm:prSet presAssocID="{07948D34-F26B-495C-9A22-CF56B334294B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C39FF6-0F92-410B-A934-3AB79DDC68FF}" type="pres">
      <dgm:prSet presAssocID="{07948D34-F26B-495C-9A22-CF56B334294B}" presName="accent_2" presStyleCnt="0"/>
      <dgm:spPr/>
    </dgm:pt>
    <dgm:pt modelId="{FAFFAF2D-1AD6-4D33-894F-6FCC36F29E03}" type="pres">
      <dgm:prSet presAssocID="{07948D34-F26B-495C-9A22-CF56B334294B}" presName="accentRepeatNode" presStyleLbl="solidFgAcc1" presStyleIdx="1" presStyleCnt="3"/>
      <dgm:spPr/>
    </dgm:pt>
    <dgm:pt modelId="{EA8F989F-0223-43DE-8B50-EF3D61E28D0A}" type="pres">
      <dgm:prSet presAssocID="{FE8D5BED-A360-4A94-9335-AFFDCF606427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F3BDFD-BB14-468F-94F3-32B0554D6411}" type="pres">
      <dgm:prSet presAssocID="{FE8D5BED-A360-4A94-9335-AFFDCF606427}" presName="accent_3" presStyleCnt="0"/>
      <dgm:spPr/>
    </dgm:pt>
    <dgm:pt modelId="{1AE12966-9616-4602-87A7-660A7F61950C}" type="pres">
      <dgm:prSet presAssocID="{FE8D5BED-A360-4A94-9335-AFFDCF606427}" presName="accentRepeatNode" presStyleLbl="solidFgAcc1" presStyleIdx="2" presStyleCnt="3"/>
      <dgm:spPr/>
    </dgm:pt>
  </dgm:ptLst>
  <dgm:cxnLst>
    <dgm:cxn modelId="{7E0794B9-86E6-4B4C-A235-272198298B1E}" srcId="{85D8CDDC-DE43-447A-9F5F-018161E35574}" destId="{FE8D5BED-A360-4A94-9335-AFFDCF606427}" srcOrd="2" destOrd="0" parTransId="{8B31287D-A2A0-4A5E-AEF8-6AF17362F2AE}" sibTransId="{A166D45B-3B85-48A4-91F9-A701D15D946D}"/>
    <dgm:cxn modelId="{607FFC2A-7BCF-43FD-9856-8D72DC27D09F}" type="presOf" srcId="{291AE73B-99B3-4F24-9F6F-1A04C18FD878}" destId="{44B15878-BA3B-46D3-B8DC-E7835AC1CDE0}" srcOrd="0" destOrd="0" presId="urn:microsoft.com/office/officeart/2008/layout/VerticalCurvedList"/>
    <dgm:cxn modelId="{0C842E21-0353-4CCF-A316-F52E8479A947}" type="presOf" srcId="{07948D34-F26B-495C-9A22-CF56B334294B}" destId="{903783E7-02CE-4965-A66C-ACAA6151D5B7}" srcOrd="0" destOrd="0" presId="urn:microsoft.com/office/officeart/2008/layout/VerticalCurvedList"/>
    <dgm:cxn modelId="{80D05A58-8565-4699-A316-29E4375E6A98}" type="presOf" srcId="{FE8D5BED-A360-4A94-9335-AFFDCF606427}" destId="{EA8F989F-0223-43DE-8B50-EF3D61E28D0A}" srcOrd="0" destOrd="0" presId="urn:microsoft.com/office/officeart/2008/layout/VerticalCurvedList"/>
    <dgm:cxn modelId="{746B9DFA-7B65-43C1-86BE-3864FBDDE4DC}" srcId="{85D8CDDC-DE43-447A-9F5F-018161E35574}" destId="{07948D34-F26B-495C-9A22-CF56B334294B}" srcOrd="1" destOrd="0" parTransId="{BEF2522A-A07B-4CAE-B8CE-6B7B6C43A032}" sibTransId="{C224C9DB-80C3-4F58-98A6-A87D69B1B28B}"/>
    <dgm:cxn modelId="{63EC9093-AA4E-4D95-8E4C-FE4249330699}" srcId="{85D8CDDC-DE43-447A-9F5F-018161E35574}" destId="{C4D58E7A-8B64-4D4C-8DC0-050DBBD04592}" srcOrd="0" destOrd="0" parTransId="{AF74ECAA-97E3-4B81-9835-CCD0C6D8E31C}" sibTransId="{291AE73B-99B3-4F24-9F6F-1A04C18FD878}"/>
    <dgm:cxn modelId="{0AAC58D6-8B0D-4CD9-8186-CEBF60653F3A}" type="presOf" srcId="{85D8CDDC-DE43-447A-9F5F-018161E35574}" destId="{1376D8F6-FADD-4F28-B103-C9B05DCB509C}" srcOrd="0" destOrd="0" presId="urn:microsoft.com/office/officeart/2008/layout/VerticalCurvedList"/>
    <dgm:cxn modelId="{E8631517-ABCF-4014-873C-42F95A16CDBF}" type="presOf" srcId="{C4D58E7A-8B64-4D4C-8DC0-050DBBD04592}" destId="{3F13C743-5360-4AB8-AC38-130FA452AE67}" srcOrd="0" destOrd="0" presId="urn:microsoft.com/office/officeart/2008/layout/VerticalCurvedList"/>
    <dgm:cxn modelId="{41C69D87-A847-418C-907E-BE3F0B30EBC4}" type="presParOf" srcId="{1376D8F6-FADD-4F28-B103-C9B05DCB509C}" destId="{B8397E7B-2579-47EA-8680-BE8923609B4B}" srcOrd="0" destOrd="0" presId="urn:microsoft.com/office/officeart/2008/layout/VerticalCurvedList"/>
    <dgm:cxn modelId="{23A16BBF-248B-424E-B494-71A7D167BFA4}" type="presParOf" srcId="{B8397E7B-2579-47EA-8680-BE8923609B4B}" destId="{2FC7B86D-5E45-4F89-84A0-AFF7B4F94853}" srcOrd="0" destOrd="0" presId="urn:microsoft.com/office/officeart/2008/layout/VerticalCurvedList"/>
    <dgm:cxn modelId="{A88CB9A8-46DD-474E-80AC-8D74B2B34D58}" type="presParOf" srcId="{2FC7B86D-5E45-4F89-84A0-AFF7B4F94853}" destId="{7F22FA71-3160-4F5A-B042-3E4EEB5731E2}" srcOrd="0" destOrd="0" presId="urn:microsoft.com/office/officeart/2008/layout/VerticalCurvedList"/>
    <dgm:cxn modelId="{7A7A56AA-345F-4D0B-97AA-12FB3732A49E}" type="presParOf" srcId="{2FC7B86D-5E45-4F89-84A0-AFF7B4F94853}" destId="{44B15878-BA3B-46D3-B8DC-E7835AC1CDE0}" srcOrd="1" destOrd="0" presId="urn:microsoft.com/office/officeart/2008/layout/VerticalCurvedList"/>
    <dgm:cxn modelId="{DE1C6A12-3C00-4E53-B8AC-38E2EE7E70C4}" type="presParOf" srcId="{2FC7B86D-5E45-4F89-84A0-AFF7B4F94853}" destId="{60D5D9DB-4E29-484B-8B8E-2E3CFD03F863}" srcOrd="2" destOrd="0" presId="urn:microsoft.com/office/officeart/2008/layout/VerticalCurvedList"/>
    <dgm:cxn modelId="{679CD1D7-9A72-4B86-BE40-F391D2996FFE}" type="presParOf" srcId="{2FC7B86D-5E45-4F89-84A0-AFF7B4F94853}" destId="{9BC92AB6-B593-4E86-92FA-E629C24CB17C}" srcOrd="3" destOrd="0" presId="urn:microsoft.com/office/officeart/2008/layout/VerticalCurvedList"/>
    <dgm:cxn modelId="{63B992EF-2884-45D4-BC53-D1A8B578079E}" type="presParOf" srcId="{B8397E7B-2579-47EA-8680-BE8923609B4B}" destId="{3F13C743-5360-4AB8-AC38-130FA452AE67}" srcOrd="1" destOrd="0" presId="urn:microsoft.com/office/officeart/2008/layout/VerticalCurvedList"/>
    <dgm:cxn modelId="{BFEE2849-4932-4F7D-B78F-71DEC6F56930}" type="presParOf" srcId="{B8397E7B-2579-47EA-8680-BE8923609B4B}" destId="{75F9C835-B3B4-4389-897A-9A30D2A0B75E}" srcOrd="2" destOrd="0" presId="urn:microsoft.com/office/officeart/2008/layout/VerticalCurvedList"/>
    <dgm:cxn modelId="{5CE18A12-C260-4790-B9C3-C341F316976E}" type="presParOf" srcId="{75F9C835-B3B4-4389-897A-9A30D2A0B75E}" destId="{2CDAE677-653E-48AA-8CC1-232669FC89D6}" srcOrd="0" destOrd="0" presId="urn:microsoft.com/office/officeart/2008/layout/VerticalCurvedList"/>
    <dgm:cxn modelId="{1057AA17-1BB6-49B3-A4F1-0CAC7C5CAE9B}" type="presParOf" srcId="{B8397E7B-2579-47EA-8680-BE8923609B4B}" destId="{903783E7-02CE-4965-A66C-ACAA6151D5B7}" srcOrd="3" destOrd="0" presId="urn:microsoft.com/office/officeart/2008/layout/VerticalCurvedList"/>
    <dgm:cxn modelId="{0EBBEB34-CCBF-4849-A3D7-E3A29780665B}" type="presParOf" srcId="{B8397E7B-2579-47EA-8680-BE8923609B4B}" destId="{91C39FF6-0F92-410B-A934-3AB79DDC68FF}" srcOrd="4" destOrd="0" presId="urn:microsoft.com/office/officeart/2008/layout/VerticalCurvedList"/>
    <dgm:cxn modelId="{DB56D144-4810-48EA-9B30-440036E9EED9}" type="presParOf" srcId="{91C39FF6-0F92-410B-A934-3AB79DDC68FF}" destId="{FAFFAF2D-1AD6-4D33-894F-6FCC36F29E03}" srcOrd="0" destOrd="0" presId="urn:microsoft.com/office/officeart/2008/layout/VerticalCurvedList"/>
    <dgm:cxn modelId="{92C3A468-7FAA-4F60-9DA3-027885DFB2D5}" type="presParOf" srcId="{B8397E7B-2579-47EA-8680-BE8923609B4B}" destId="{EA8F989F-0223-43DE-8B50-EF3D61E28D0A}" srcOrd="5" destOrd="0" presId="urn:microsoft.com/office/officeart/2008/layout/VerticalCurvedList"/>
    <dgm:cxn modelId="{88C54356-FE19-45DC-9C9C-8C8D3CE2930F}" type="presParOf" srcId="{B8397E7B-2579-47EA-8680-BE8923609B4B}" destId="{BFF3BDFD-BB14-468F-94F3-32B0554D6411}" srcOrd="6" destOrd="0" presId="urn:microsoft.com/office/officeart/2008/layout/VerticalCurvedList"/>
    <dgm:cxn modelId="{EA0F1B8C-BAD9-469B-9301-4B371177A6CA}" type="presParOf" srcId="{BFF3BDFD-BB14-468F-94F3-32B0554D6411}" destId="{1AE12966-9616-4602-87A7-660A7F61950C}" srcOrd="0" destOrd="0" presId="urn:microsoft.com/office/officeart/2008/layout/VerticalCurvedList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C8C290-2F25-4551-9EDD-EA93AF9FEDC6}" type="doc">
      <dgm:prSet loTypeId="urn:microsoft.com/office/officeart/2005/8/layout/matrix2" loCatId="matrix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4A6790C8-B78F-4E3E-9522-0C409E9C760B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Полная отрешенность от происходящего. </a:t>
          </a:r>
          <a:endParaRPr lang="ru-RU" sz="2000" dirty="0">
            <a:solidFill>
              <a:schemeClr val="bg1"/>
            </a:solidFill>
          </a:endParaRPr>
        </a:p>
      </dgm:t>
    </dgm:pt>
    <dgm:pt modelId="{63DBA0F9-9B8F-4EAD-A734-60DEC337E6DB}" type="parTrans" cxnId="{7C98FF4A-121F-4D1B-BB18-40423E68CCE0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555CF380-EEB7-46E7-86EC-3B4A8F652129}" type="sibTrans" cxnId="{7C98FF4A-121F-4D1B-BB18-40423E68CCE0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8D91AA13-CB3C-49AC-B842-F30E8A444B8A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Захваченность артистическими интересами.</a:t>
          </a:r>
          <a:endParaRPr lang="ru-RU" sz="2000" dirty="0">
            <a:solidFill>
              <a:schemeClr val="bg1"/>
            </a:solidFill>
          </a:endParaRPr>
        </a:p>
      </dgm:t>
    </dgm:pt>
    <dgm:pt modelId="{F84663D4-AFB8-4932-B43C-C1419F2DE98A}" type="parTrans" cxnId="{5A799A33-0E48-480D-B42B-08FB037ACEF0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86F18280-C191-4AA2-9089-E66C07E3C24C}" type="sibTrans" cxnId="{5A799A33-0E48-480D-B42B-08FB037ACEF0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CD9067A2-AAA2-4F60-97AC-3D0832B42DF7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Чрезвычайная трудность организации общения и взаимодействия</a:t>
          </a:r>
          <a:endParaRPr lang="ru-RU" sz="2000" dirty="0">
            <a:solidFill>
              <a:schemeClr val="bg1"/>
            </a:solidFill>
          </a:endParaRPr>
        </a:p>
      </dgm:t>
    </dgm:pt>
    <dgm:pt modelId="{00C58360-1B02-4C4B-AED9-B4EDB40DBD1D}" type="parTrans" cxnId="{34AE21CF-2B00-4456-8411-BD9B5B4402F3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E4EE7B39-EDA7-42D6-9F1E-14479DD5C6FB}" type="sibTrans" cxnId="{34AE21CF-2B00-4456-8411-BD9B5B4402F3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6C2403E2-1ABC-4E78-AF20-DFD38A5F3AF4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Активное отвержение. </a:t>
          </a:r>
          <a:endParaRPr lang="ru-RU" sz="2000" dirty="0">
            <a:solidFill>
              <a:schemeClr val="bg1"/>
            </a:solidFill>
          </a:endParaRPr>
        </a:p>
      </dgm:t>
    </dgm:pt>
    <dgm:pt modelId="{9652D75A-26B5-4E17-B1B6-3824C0B64A8F}" type="parTrans" cxnId="{B3888854-67CD-448B-AE73-C0E929842EA3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6386E91D-B8A2-439E-9F41-9EB2D49EEACB}" type="sibTrans" cxnId="{B3888854-67CD-448B-AE73-C0E929842EA3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2A0F7585-1B9B-4671-B3A8-B5C494CD75A7}" type="pres">
      <dgm:prSet presAssocID="{8FC8C290-2F25-4551-9EDD-EA93AF9FEDC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E49661-5B62-499F-8406-88DB257ABD79}" type="pres">
      <dgm:prSet presAssocID="{8FC8C290-2F25-4551-9EDD-EA93AF9FEDC6}" presName="axisShape" presStyleLbl="bgShp" presStyleIdx="0" presStyleCnt="1" custScaleX="197636" custLinFactNeighborX="-1384" custLinFactNeighborY="3932"/>
      <dgm:spPr/>
    </dgm:pt>
    <dgm:pt modelId="{563B18A3-650B-435E-AAEE-979DBA3168A8}" type="pres">
      <dgm:prSet presAssocID="{8FC8C290-2F25-4551-9EDD-EA93AF9FEDC6}" presName="rect1" presStyleLbl="node1" presStyleIdx="0" presStyleCnt="4" custScaleX="217500" custLinFactNeighborX="-72727" custLinFactNeighborY="-26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86FC38-E473-4FE4-923A-9BD3DDDA6F61}" type="pres">
      <dgm:prSet presAssocID="{8FC8C290-2F25-4551-9EDD-EA93AF9FEDC6}" presName="rect2" presStyleLbl="node1" presStyleIdx="1" presStyleCnt="4" custScaleX="215909" custLinFactNeighborX="64318" custLinFactNeighborY="-26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04903A-7573-42ED-801A-942086560358}" type="pres">
      <dgm:prSet presAssocID="{8FC8C290-2F25-4551-9EDD-EA93AF9FEDC6}" presName="rect3" presStyleLbl="node1" presStyleIdx="2" presStyleCnt="4" custScaleX="224688" custLinFactNeighborX="-74361" custLinFactNeighborY="26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87D926-E15C-4042-82A6-4E088ACEC2C1}" type="pres">
      <dgm:prSet presAssocID="{8FC8C290-2F25-4551-9EDD-EA93AF9FEDC6}" presName="rect4" presStyleLbl="node1" presStyleIdx="3" presStyleCnt="4" custScaleX="222670" custLinFactNeighborX="67514" custLinFactNeighborY="26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07BAD4-1A7D-4527-879A-B1B00F604295}" type="presOf" srcId="{4A6790C8-B78F-4E3E-9522-0C409E9C760B}" destId="{563B18A3-650B-435E-AAEE-979DBA3168A8}" srcOrd="0" destOrd="0" presId="urn:microsoft.com/office/officeart/2005/8/layout/matrix2"/>
    <dgm:cxn modelId="{BA81883A-F865-49EC-886C-CDB411887BEC}" type="presOf" srcId="{8FC8C290-2F25-4551-9EDD-EA93AF9FEDC6}" destId="{2A0F7585-1B9B-4671-B3A8-B5C494CD75A7}" srcOrd="0" destOrd="0" presId="urn:microsoft.com/office/officeart/2005/8/layout/matrix2"/>
    <dgm:cxn modelId="{E56006D0-8DAF-47BB-94FE-6D9B4C14A9B0}" type="presOf" srcId="{8D91AA13-CB3C-49AC-B842-F30E8A444B8A}" destId="{2386FC38-E473-4FE4-923A-9BD3DDDA6F61}" srcOrd="0" destOrd="0" presId="urn:microsoft.com/office/officeart/2005/8/layout/matrix2"/>
    <dgm:cxn modelId="{5A799A33-0E48-480D-B42B-08FB037ACEF0}" srcId="{8FC8C290-2F25-4551-9EDD-EA93AF9FEDC6}" destId="{8D91AA13-CB3C-49AC-B842-F30E8A444B8A}" srcOrd="1" destOrd="0" parTransId="{F84663D4-AFB8-4932-B43C-C1419F2DE98A}" sibTransId="{86F18280-C191-4AA2-9089-E66C07E3C24C}"/>
    <dgm:cxn modelId="{34AE21CF-2B00-4456-8411-BD9B5B4402F3}" srcId="{8FC8C290-2F25-4551-9EDD-EA93AF9FEDC6}" destId="{CD9067A2-AAA2-4F60-97AC-3D0832B42DF7}" srcOrd="3" destOrd="0" parTransId="{00C58360-1B02-4C4B-AED9-B4EDB40DBD1D}" sibTransId="{E4EE7B39-EDA7-42D6-9F1E-14479DD5C6FB}"/>
    <dgm:cxn modelId="{7C98FF4A-121F-4D1B-BB18-40423E68CCE0}" srcId="{8FC8C290-2F25-4551-9EDD-EA93AF9FEDC6}" destId="{4A6790C8-B78F-4E3E-9522-0C409E9C760B}" srcOrd="0" destOrd="0" parTransId="{63DBA0F9-9B8F-4EAD-A734-60DEC337E6DB}" sibTransId="{555CF380-EEB7-46E7-86EC-3B4A8F652129}"/>
    <dgm:cxn modelId="{B9157E58-2CAA-40A7-ADFF-FF3ED0B37B48}" type="presOf" srcId="{CD9067A2-AAA2-4F60-97AC-3D0832B42DF7}" destId="{4D87D926-E15C-4042-82A6-4E088ACEC2C1}" srcOrd="0" destOrd="0" presId="urn:microsoft.com/office/officeart/2005/8/layout/matrix2"/>
    <dgm:cxn modelId="{17550681-4532-4C01-970C-6E89ABBCB03F}" type="presOf" srcId="{6C2403E2-1ABC-4E78-AF20-DFD38A5F3AF4}" destId="{7B04903A-7573-42ED-801A-942086560358}" srcOrd="0" destOrd="0" presId="urn:microsoft.com/office/officeart/2005/8/layout/matrix2"/>
    <dgm:cxn modelId="{B3888854-67CD-448B-AE73-C0E929842EA3}" srcId="{8FC8C290-2F25-4551-9EDD-EA93AF9FEDC6}" destId="{6C2403E2-1ABC-4E78-AF20-DFD38A5F3AF4}" srcOrd="2" destOrd="0" parTransId="{9652D75A-26B5-4E17-B1B6-3824C0B64A8F}" sibTransId="{6386E91D-B8A2-439E-9F41-9EB2D49EEACB}"/>
    <dgm:cxn modelId="{805D1879-DA23-46B2-8C7A-1A967A0594E7}" type="presParOf" srcId="{2A0F7585-1B9B-4671-B3A8-B5C494CD75A7}" destId="{4EE49661-5B62-499F-8406-88DB257ABD79}" srcOrd="0" destOrd="0" presId="urn:microsoft.com/office/officeart/2005/8/layout/matrix2"/>
    <dgm:cxn modelId="{8427B9AE-A6EA-4FAA-8EE3-2F2392F2C6EE}" type="presParOf" srcId="{2A0F7585-1B9B-4671-B3A8-B5C494CD75A7}" destId="{563B18A3-650B-435E-AAEE-979DBA3168A8}" srcOrd="1" destOrd="0" presId="urn:microsoft.com/office/officeart/2005/8/layout/matrix2"/>
    <dgm:cxn modelId="{D0F86C73-9433-4DDF-9F12-59E4CE9D8509}" type="presParOf" srcId="{2A0F7585-1B9B-4671-B3A8-B5C494CD75A7}" destId="{2386FC38-E473-4FE4-923A-9BD3DDDA6F61}" srcOrd="2" destOrd="0" presId="urn:microsoft.com/office/officeart/2005/8/layout/matrix2"/>
    <dgm:cxn modelId="{58DAC81E-7895-4A91-8E37-7FC7FB94CF43}" type="presParOf" srcId="{2A0F7585-1B9B-4671-B3A8-B5C494CD75A7}" destId="{7B04903A-7573-42ED-801A-942086560358}" srcOrd="3" destOrd="0" presId="urn:microsoft.com/office/officeart/2005/8/layout/matrix2"/>
    <dgm:cxn modelId="{9AF259E4-4578-43F6-B6DA-256A10165E19}" type="presParOf" srcId="{2A0F7585-1B9B-4671-B3A8-B5C494CD75A7}" destId="{4D87D926-E15C-4042-82A6-4E088ACEC2C1}" srcOrd="4" destOrd="0" presId="urn:microsoft.com/office/officeart/2005/8/layout/matrix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15878-BA3B-46D3-B8DC-E7835AC1CDE0}">
      <dsp:nvSpPr>
        <dsp:cNvPr id="0" name=""/>
        <dsp:cNvSpPr/>
      </dsp:nvSpPr>
      <dsp:spPr>
        <a:xfrm>
          <a:off x="-4477169" y="-686595"/>
          <a:ext cx="5333631" cy="5333631"/>
        </a:xfrm>
        <a:prstGeom prst="blockArc">
          <a:avLst>
            <a:gd name="adj1" fmla="val 18900000"/>
            <a:gd name="adj2" fmla="val 2700000"/>
            <a:gd name="adj3" fmla="val 405"/>
          </a:avLst>
        </a:prstGeom>
        <a:noFill/>
        <a:ln w="55000" cap="flat" cmpd="thickThin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13C743-5360-4AB8-AC38-130FA452AE67}">
      <dsp:nvSpPr>
        <dsp:cNvPr id="0" name=""/>
        <dsp:cNvSpPr/>
      </dsp:nvSpPr>
      <dsp:spPr>
        <a:xfrm>
          <a:off x="550812" y="396044"/>
          <a:ext cx="7244508" cy="792088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28720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дефицит активного внимания</a:t>
          </a:r>
          <a:endParaRPr lang="ru-RU" sz="2900" kern="1200" dirty="0"/>
        </a:p>
      </dsp:txBody>
      <dsp:txXfrm>
        <a:off x="550812" y="396044"/>
        <a:ext cx="7244508" cy="792088"/>
      </dsp:txXfrm>
    </dsp:sp>
    <dsp:sp modelId="{2CDAE677-653E-48AA-8CC1-232669FC89D6}">
      <dsp:nvSpPr>
        <dsp:cNvPr id="0" name=""/>
        <dsp:cNvSpPr/>
      </dsp:nvSpPr>
      <dsp:spPr>
        <a:xfrm>
          <a:off x="55757" y="297033"/>
          <a:ext cx="990110" cy="9901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3783E7-02CE-4965-A66C-ACAA6151D5B7}">
      <dsp:nvSpPr>
        <dsp:cNvPr id="0" name=""/>
        <dsp:cNvSpPr/>
      </dsp:nvSpPr>
      <dsp:spPr>
        <a:xfrm>
          <a:off x="838736" y="1584175"/>
          <a:ext cx="6956584" cy="792088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28720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двигательная расторможенность</a:t>
          </a:r>
          <a:endParaRPr lang="ru-RU" sz="2900" kern="1200" dirty="0"/>
        </a:p>
      </dsp:txBody>
      <dsp:txXfrm>
        <a:off x="838736" y="1584175"/>
        <a:ext cx="6956584" cy="792088"/>
      </dsp:txXfrm>
    </dsp:sp>
    <dsp:sp modelId="{FAFFAF2D-1AD6-4D33-894F-6FCC36F29E03}">
      <dsp:nvSpPr>
        <dsp:cNvPr id="0" name=""/>
        <dsp:cNvSpPr/>
      </dsp:nvSpPr>
      <dsp:spPr>
        <a:xfrm>
          <a:off x="343681" y="1485164"/>
          <a:ext cx="990110" cy="9901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8F989F-0223-43DE-8B50-EF3D61E28D0A}">
      <dsp:nvSpPr>
        <dsp:cNvPr id="0" name=""/>
        <dsp:cNvSpPr/>
      </dsp:nvSpPr>
      <dsp:spPr>
        <a:xfrm>
          <a:off x="550812" y="2772308"/>
          <a:ext cx="7244508" cy="792088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28720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импульсивность</a:t>
          </a:r>
          <a:endParaRPr lang="ru-RU" sz="2900" kern="1200" dirty="0"/>
        </a:p>
      </dsp:txBody>
      <dsp:txXfrm>
        <a:off x="550812" y="2772308"/>
        <a:ext cx="7244508" cy="792088"/>
      </dsp:txXfrm>
    </dsp:sp>
    <dsp:sp modelId="{1AE12966-9616-4602-87A7-660A7F61950C}">
      <dsp:nvSpPr>
        <dsp:cNvPr id="0" name=""/>
        <dsp:cNvSpPr/>
      </dsp:nvSpPr>
      <dsp:spPr>
        <a:xfrm>
          <a:off x="55757" y="2673297"/>
          <a:ext cx="990110" cy="9901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49661-5B62-499F-8406-88DB257ABD79}">
      <dsp:nvSpPr>
        <dsp:cNvPr id="0" name=""/>
        <dsp:cNvSpPr/>
      </dsp:nvSpPr>
      <dsp:spPr>
        <a:xfrm>
          <a:off x="64007" y="0"/>
          <a:ext cx="7827255" cy="396044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B18A3-650B-435E-AAEE-979DBA3168A8}">
      <dsp:nvSpPr>
        <dsp:cNvPr id="0" name=""/>
        <dsp:cNvSpPr/>
      </dsp:nvSpPr>
      <dsp:spPr>
        <a:xfrm>
          <a:off x="226829" y="216018"/>
          <a:ext cx="3445582" cy="15841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Полная отрешенность от происходящего. 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304162" y="293351"/>
        <a:ext cx="3290916" cy="1429510"/>
      </dsp:txXfrm>
    </dsp:sp>
    <dsp:sp modelId="{2386FC38-E473-4FE4-923A-9BD3DDDA6F61}">
      <dsp:nvSpPr>
        <dsp:cNvPr id="0" name=""/>
        <dsp:cNvSpPr/>
      </dsp:nvSpPr>
      <dsp:spPr>
        <a:xfrm>
          <a:off x="4271872" y="216018"/>
          <a:ext cx="3420378" cy="15841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Захваченность артистическими интересами.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4349205" y="293351"/>
        <a:ext cx="3265712" cy="1429510"/>
      </dsp:txXfrm>
    </dsp:sp>
    <dsp:sp modelId="{7B04903A-7573-42ED-801A-942086560358}">
      <dsp:nvSpPr>
        <dsp:cNvPr id="0" name=""/>
        <dsp:cNvSpPr/>
      </dsp:nvSpPr>
      <dsp:spPr>
        <a:xfrm>
          <a:off x="144008" y="2160245"/>
          <a:ext cx="3559453" cy="15841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Активное отвержение. 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221341" y="2237578"/>
        <a:ext cx="3404787" cy="1429510"/>
      </dsp:txXfrm>
    </dsp:sp>
    <dsp:sp modelId="{4D87D926-E15C-4042-82A6-4E088ACEC2C1}">
      <dsp:nvSpPr>
        <dsp:cNvPr id="0" name=""/>
        <dsp:cNvSpPr/>
      </dsp:nvSpPr>
      <dsp:spPr>
        <a:xfrm>
          <a:off x="4268949" y="2160245"/>
          <a:ext cx="3527484" cy="15841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Чрезвычайная трудность организации общения и взаимодействия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4346282" y="2237578"/>
        <a:ext cx="3372818" cy="1429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8D04F-54BA-43EB-8FA2-27EE4167164E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44ECE-5980-4C93-9139-AFF556458E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4669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4ECE-5980-4C93-9139-AFF556458E0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62095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Слово “агрессия” произошло от латинского “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agressio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что означает “нападение”, “приступ”. В психологическом словаре агрессия определяется как мотивированное деструктивное поведение, противоречащее нормам и правилам существования людей в обществе, наносящее вред объектам нападения (одушевленным и неодушевленным), приносящее физический и моральный ущерб людям или вызывающее у них психологический дискомфорт (отрицательные переживания, состояние напряженности, страха, подавленности…)”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4ECE-5980-4C93-9139-AFF556458E0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0027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Слово “тревожный” отмечается в словарях с 1771 года. Существует много версий, объясняющих происхождение этого термина. Автор одной из них полагает, что слово “тревога” означает трижды повторенный сигнал об опасности со стороны противника.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психологическом словаре тревожность - это “индивидуальная психологическая особенность, заключающаяся в повышенной склонности испытывать беспокойство в самых различных жизненных ситуациях, в том числе и в таких, которые к этому не предрасполагают”.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Тревожность не связана с какой-либо определенной ситуацией и проявляется почти всегда. Это состояние сопутствует человеку в любом виде деятельности. Когда же человек боится чего-то конкретного, мы говорим о проявлении страха. Например, страх темноты, страх высоты, страх замкнутого пространства. К.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Изард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объясняет различие терминов “страх” и “тревога” таким образом: тревога — это комбинация некоторых эмоций, а страх — лишь одна из них.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4ECE-5980-4C93-9139-AFF556458E0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13914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632AC36-288B-49D5-86F9-B05130D29C23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52F4CDA-7E58-4F68-8BC8-F8DF919F8E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cover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3024335"/>
          </a:xfrm>
        </p:spPr>
        <p:txBody>
          <a:bodyPr>
            <a:normAutofit/>
          </a:bodyPr>
          <a:lstStyle/>
          <a:p>
            <a:pPr algn="ctr"/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Поведение детей дошкольного возраста с интеллектуальными нарушениями</a:t>
            </a:r>
            <a:endParaRPr lang="ru-RU" u="sng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005063"/>
            <a:ext cx="8568952" cy="2664297"/>
          </a:xfrm>
        </p:spPr>
        <p:txBody>
          <a:bodyPr>
            <a:normAutofit fontScale="92500"/>
          </a:bodyPr>
          <a:lstStyle/>
          <a:p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C00000"/>
                </a:solidFill>
              </a:rPr>
              <a:t>«…</a:t>
            </a:r>
            <a:r>
              <a:rPr lang="ru-RU" i="1" dirty="0">
                <a:solidFill>
                  <a:srgbClr val="C00000"/>
                </a:solidFill>
              </a:rPr>
              <a:t>Норовистые дети похожи на розы – им нужен особый уход</a:t>
            </a:r>
            <a:r>
              <a:rPr lang="ru-RU" i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i="1" dirty="0">
                <a:solidFill>
                  <a:srgbClr val="C00000"/>
                </a:solidFill>
              </a:rPr>
              <a:t>И иногда поранишься о шипы, чтобы увидеть их красоту»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 smtClean="0">
              <a:solidFill>
                <a:srgbClr val="C00000"/>
              </a:solidFill>
            </a:endParaRPr>
          </a:p>
          <a:p>
            <a:r>
              <a:rPr lang="ru-RU" b="1" i="1" dirty="0" smtClean="0">
                <a:solidFill>
                  <a:srgbClr val="FF5757"/>
                </a:solidFill>
              </a:rPr>
              <a:t>Мэри </a:t>
            </a:r>
            <a:r>
              <a:rPr lang="ru-RU" b="1" i="1" dirty="0">
                <a:solidFill>
                  <a:srgbClr val="FF5757"/>
                </a:solidFill>
              </a:rPr>
              <a:t>Ш. </a:t>
            </a:r>
            <a:r>
              <a:rPr lang="ru-RU" b="1" i="1" dirty="0" err="1" smtClean="0">
                <a:solidFill>
                  <a:srgbClr val="FF5757"/>
                </a:solidFill>
              </a:rPr>
              <a:t>Курчинка</a:t>
            </a:r>
            <a:endParaRPr lang="ru-RU" b="1" i="1" dirty="0" smtClean="0">
              <a:solidFill>
                <a:srgbClr val="FF5757"/>
              </a:solidFill>
            </a:endParaRPr>
          </a:p>
          <a:p>
            <a:endParaRPr lang="ru-RU" b="1" i="1" dirty="0">
              <a:solidFill>
                <a:srgbClr val="C00000"/>
              </a:solidFill>
            </a:endParaRPr>
          </a:p>
          <a:p>
            <a:endParaRPr lang="ru-RU" b="1" i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57863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АУТИЧНЫЕ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ДЕТИ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u="sng" dirty="0" smtClean="0"/>
              <a:t>Основные </a:t>
            </a:r>
            <a:r>
              <a:rPr lang="ru-RU" u="sng" dirty="0"/>
              <a:t>формы проявления аутизма</a:t>
            </a:r>
            <a:r>
              <a:rPr lang="ru-RU" u="sng" dirty="0" smtClean="0"/>
              <a:t>.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="" xmlns:p14="http://schemas.microsoft.com/office/powerpoint/2010/main" val="926810931"/>
              </p:ext>
            </p:extLst>
          </p:nvPr>
        </p:nvGraphicFramePr>
        <p:xfrm>
          <a:off x="611560" y="2132856"/>
          <a:ext cx="8064896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0563244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Правила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работы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</a:b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с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аутичными детьми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968552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ru-RU" sz="2000" dirty="0" smtClean="0"/>
          </a:p>
          <a:p>
            <a:pPr marL="109728" indent="0">
              <a:buNone/>
            </a:pPr>
            <a:r>
              <a:rPr lang="ru-RU" sz="2000" dirty="0" smtClean="0"/>
              <a:t>1</a:t>
            </a:r>
            <a:r>
              <a:rPr lang="ru-RU" sz="2000" dirty="0"/>
              <a:t>. Принимать ребенка таким, какой он есть.</a:t>
            </a:r>
          </a:p>
          <a:p>
            <a:pPr marL="109728" indent="0">
              <a:buNone/>
            </a:pPr>
            <a:r>
              <a:rPr lang="ru-RU" sz="2000" dirty="0"/>
              <a:t>2. Исходить из интересов ребенка.</a:t>
            </a:r>
          </a:p>
          <a:p>
            <a:pPr marL="109728" indent="0">
              <a:buNone/>
            </a:pPr>
            <a:r>
              <a:rPr lang="ru-RU" sz="2000" dirty="0"/>
              <a:t>3. Строго придерживаться </a:t>
            </a:r>
            <a:r>
              <a:rPr lang="ru-RU" sz="2000" dirty="0" smtClean="0"/>
              <a:t>режима </a:t>
            </a:r>
            <a:r>
              <a:rPr lang="ru-RU" sz="2000" dirty="0"/>
              <a:t>и ритма жизни ребенка.</a:t>
            </a:r>
          </a:p>
          <a:p>
            <a:pPr marL="109728" indent="0">
              <a:buNone/>
            </a:pPr>
            <a:r>
              <a:rPr lang="ru-RU" sz="2000" dirty="0"/>
              <a:t>4. Соблюдать ежедневные ритуалы (они обеспечивают безопасность ребенка).</a:t>
            </a:r>
          </a:p>
          <a:p>
            <a:pPr marL="109728" indent="0">
              <a:buNone/>
            </a:pPr>
            <a:r>
              <a:rPr lang="ru-RU" sz="2000" dirty="0"/>
              <a:t>5. У</a:t>
            </a:r>
            <a:r>
              <a:rPr lang="ru-RU" sz="2000" dirty="0" smtClean="0"/>
              <a:t>лавливать </a:t>
            </a:r>
            <a:r>
              <a:rPr lang="ru-RU" sz="2000" dirty="0"/>
              <a:t>малейшие вербальные и невербальные сигналы ребенка, свидетельствующие о его дискомфорте.</a:t>
            </a:r>
          </a:p>
          <a:p>
            <a:pPr marL="109728" indent="0">
              <a:buNone/>
            </a:pPr>
            <a:r>
              <a:rPr lang="ru-RU" sz="2000" dirty="0"/>
              <a:t>6. Как можно чаще разговаривать с ребенком.</a:t>
            </a:r>
          </a:p>
          <a:p>
            <a:pPr marL="109728" indent="0">
              <a:buNone/>
            </a:pPr>
            <a:r>
              <a:rPr lang="ru-RU" sz="2000" dirty="0"/>
              <a:t>7. Обеспечить комфортную обстановку для общения и обучения.</a:t>
            </a:r>
          </a:p>
          <a:p>
            <a:pPr marL="109728" indent="0">
              <a:buNone/>
            </a:pPr>
            <a:r>
              <a:rPr lang="ru-RU" sz="2000" dirty="0"/>
              <a:t>8. Терпеливо объяснять ребенку смысл его деятельности, используя четкую наглядную информацию (схемы, </a:t>
            </a:r>
            <a:r>
              <a:rPr lang="ru-RU" sz="2000" dirty="0" smtClean="0"/>
              <a:t>карты…)</a:t>
            </a:r>
            <a:endParaRPr lang="ru-RU" sz="2000" dirty="0"/>
          </a:p>
          <a:p>
            <a:pPr marL="109728" indent="0">
              <a:buNone/>
            </a:pPr>
            <a:r>
              <a:rPr lang="ru-RU" sz="2000" dirty="0"/>
              <a:t>9. Избегать переутомления ребенка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170853432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10191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65760" indent="-256032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Century Schoolbook" pitchFamily="18" charset="0"/>
              </a:rPr>
              <a:t>Благодарю за внимание!</a:t>
            </a:r>
            <a:endParaRPr lang="ru-RU" sz="36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212976"/>
            <a:ext cx="3096344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7769290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ГИПЕРАКТИВНЫЕ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ДЕТИ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i="1" dirty="0"/>
              <a:t>Основные проявления </a:t>
            </a:r>
            <a:r>
              <a:rPr lang="ru-RU" i="1" dirty="0" err="1"/>
              <a:t>гиперактивности</a:t>
            </a:r>
            <a:r>
              <a:rPr lang="ru-RU" i="1" dirty="0"/>
              <a:t> можно разделить на три блока: </a:t>
            </a:r>
            <a:endParaRPr lang="ru-RU" i="1" dirty="0" smtClean="0"/>
          </a:p>
          <a:p>
            <a:pPr marL="109728" indent="0">
              <a:buNone/>
            </a:pPr>
            <a:endParaRPr lang="ru-RU" i="1" dirty="0" smtClean="0"/>
          </a:p>
          <a:p>
            <a:pPr marL="109728" indent="0">
              <a:buNone/>
            </a:pPr>
            <a:endParaRPr lang="ru-RU" i="1" dirty="0"/>
          </a:p>
          <a:p>
            <a:pPr marL="109728" indent="0">
              <a:buNone/>
            </a:pPr>
            <a:endParaRPr lang="ru-RU" i="1" dirty="0" smtClean="0"/>
          </a:p>
          <a:p>
            <a:pPr marL="109728" indent="0">
              <a:buNone/>
            </a:pPr>
            <a:endParaRPr lang="ru-RU" i="1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3847215197"/>
              </p:ext>
            </p:extLst>
          </p:nvPr>
        </p:nvGraphicFramePr>
        <p:xfrm>
          <a:off x="467544" y="2348880"/>
          <a:ext cx="7848872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8865131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>
                <a:solidFill>
                  <a:srgbClr val="002060"/>
                </a:solidFill>
              </a:rPr>
              <a:t>Дефицит активного внимания: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smtClean="0"/>
              <a:t>Непоследователен, трудно </a:t>
            </a:r>
            <a:r>
              <a:rPr lang="ru-RU" dirty="0"/>
              <a:t>долго удерживать внимание.</a:t>
            </a:r>
          </a:p>
          <a:p>
            <a:pPr marL="109728" indent="0">
              <a:buNone/>
            </a:pPr>
            <a:r>
              <a:rPr lang="ru-RU" dirty="0"/>
              <a:t>2. Не слушает, когда к нему обращаются.</a:t>
            </a:r>
          </a:p>
          <a:p>
            <a:pPr marL="109728" indent="0">
              <a:buNone/>
            </a:pPr>
            <a:r>
              <a:rPr lang="ru-RU" dirty="0"/>
              <a:t>3. С большим энтузиазмом берется за задание, но так и не заканчивает его.</a:t>
            </a:r>
          </a:p>
          <a:p>
            <a:pPr marL="109728" indent="0">
              <a:buNone/>
            </a:pPr>
            <a:r>
              <a:rPr lang="ru-RU" dirty="0"/>
              <a:t>4. Испытывает трудности в организации.</a:t>
            </a:r>
          </a:p>
          <a:p>
            <a:pPr marL="109728" indent="0">
              <a:buNone/>
            </a:pPr>
            <a:r>
              <a:rPr lang="ru-RU" dirty="0"/>
              <a:t>5. Часто теряет вещи.</a:t>
            </a:r>
          </a:p>
          <a:p>
            <a:pPr marL="109728" indent="0">
              <a:buNone/>
            </a:pPr>
            <a:r>
              <a:rPr lang="ru-RU" dirty="0"/>
              <a:t>6. Избегает скучных и требующих умственных усилий заданий.</a:t>
            </a:r>
          </a:p>
          <a:p>
            <a:pPr marL="109728" indent="0">
              <a:buNone/>
            </a:pPr>
            <a:r>
              <a:rPr lang="ru-RU" dirty="0"/>
              <a:t>7. Часто бывает забывчив.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171883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>
                <a:solidFill>
                  <a:srgbClr val="002060"/>
                </a:solidFill>
                <a:effectLst/>
              </a:rPr>
              <a:t>Двигательная расторможенность</a:t>
            </a:r>
            <a:r>
              <a:rPr lang="ru-RU" dirty="0">
                <a:solidFill>
                  <a:srgbClr val="002060"/>
                </a:solidFill>
                <a:effectLst/>
              </a:rPr>
              <a:t/>
            </a:r>
            <a:br>
              <a:rPr lang="ru-RU" dirty="0">
                <a:solidFill>
                  <a:srgbClr val="002060"/>
                </a:solidFill>
                <a:effectLst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spcBef>
                <a:spcPts val="1200"/>
              </a:spcBef>
              <a:buNone/>
            </a:pPr>
            <a:r>
              <a:rPr lang="ru-RU" dirty="0" smtClean="0"/>
              <a:t>1. Постоянно </a:t>
            </a:r>
            <a:r>
              <a:rPr lang="ru-RU" dirty="0"/>
              <a:t>ерзает.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ru-RU" dirty="0"/>
              <a:t>2. Проявляет признаки беспокойства (барабанит пальцами, двигается в кресле, бегает, забирается куда-либо).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ru-RU" dirty="0"/>
              <a:t>3. Спит намного меньше, чем другие дети, даже во младенчестве.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ru-RU" dirty="0"/>
              <a:t>4. Очень говорлив.</a:t>
            </a:r>
          </a:p>
          <a:p>
            <a:pPr>
              <a:spcBef>
                <a:spcPts val="1200"/>
              </a:spcBef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898602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>
                <a:solidFill>
                  <a:srgbClr val="002060"/>
                </a:solidFill>
              </a:rPr>
              <a:t>Импульсивность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dirty="0" smtClean="0"/>
              <a:t>1</a:t>
            </a:r>
            <a:r>
              <a:rPr lang="ru-RU" dirty="0"/>
              <a:t>. Начинает отвечать, не дослушав вопроса.</a:t>
            </a:r>
          </a:p>
          <a:p>
            <a:pPr marL="109728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dirty="0"/>
              <a:t>2. Не способен дождаться своей очереди, часто вмешивается, прерывает.</a:t>
            </a:r>
          </a:p>
          <a:p>
            <a:pPr marL="109728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dirty="0"/>
              <a:t>3. Плохо сосредоточивает внимание.</a:t>
            </a:r>
          </a:p>
          <a:p>
            <a:pPr marL="109728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dirty="0"/>
              <a:t>4. Не может дожидаться вознаграждения (если между действием и вознаграждением есть пауза).</a:t>
            </a:r>
          </a:p>
          <a:p>
            <a:pPr marL="109728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dirty="0"/>
              <a:t>5. Не может контролировать и регулировать свои действия. Поведение слабо управляемо правилами.</a:t>
            </a:r>
          </a:p>
          <a:p>
            <a:pPr marL="109728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dirty="0"/>
              <a:t>6. При выполнении заданий ведет себя по-разному и показывает очень разные результаты. (На некоторых занятиях ребенок спокоен, на других — нет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183038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АГРЕССИВНЫЕ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ДЕТИ</a:t>
            </a:r>
            <a:endParaRPr lang="ru-RU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u="sng" dirty="0" smtClean="0"/>
              <a:t>Критерии </a:t>
            </a:r>
            <a:r>
              <a:rPr lang="ru-RU" i="1" u="sng" dirty="0"/>
              <a:t>определения </a:t>
            </a:r>
            <a:r>
              <a:rPr lang="ru-RU" i="1" u="sng" dirty="0" smtClean="0"/>
              <a:t>агрессивности</a:t>
            </a:r>
            <a:r>
              <a:rPr lang="ru-RU" i="1" dirty="0"/>
              <a:t>.</a:t>
            </a:r>
            <a:r>
              <a:rPr lang="ru-RU" i="1" dirty="0" smtClean="0"/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Ребенок</a:t>
            </a:r>
            <a:r>
              <a:rPr lang="ru-RU" dirty="0"/>
              <a:t>: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1. Часто теряет контроль над собой.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2. Часто спорит, ругается со взрослыми.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3. Часто отказывается выполнять правила.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4. Часто специально раздражает людей.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5. Часто винит других в своих ошибках.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6. Часто сердится и отказывается сделать что-либо.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7. Часто завистлив, мстителен.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8. Чувствителен, очень быстро реагирует на различные действия окружающих (детей и взрослых), которые нередко раздражают его.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075298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Правила </a:t>
            </a:r>
            <a:r>
              <a:rPr lang="ru-RU" sz="3600" i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работы </a:t>
            </a:r>
            <a:r>
              <a:rPr lang="ru-RU" sz="3600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ru-RU" sz="3600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</a:br>
            <a:r>
              <a:rPr lang="ru-RU" sz="3600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с </a:t>
            </a:r>
            <a:r>
              <a:rPr lang="ru-RU" sz="3600" i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агрессивными детьми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000" dirty="0" smtClean="0"/>
              <a:t>1</a:t>
            </a:r>
            <a:r>
              <a:rPr lang="ru-RU" sz="2000" dirty="0"/>
              <a:t>. Быть внимательным к нуждам и потребностям ребенка.</a:t>
            </a:r>
          </a:p>
          <a:p>
            <a:pPr marL="109728" indent="0">
              <a:buNone/>
            </a:pPr>
            <a:r>
              <a:rPr lang="ru-RU" sz="2000" dirty="0"/>
              <a:t>2. Демонстрировать модель неагрессивного поведения.</a:t>
            </a:r>
          </a:p>
          <a:p>
            <a:pPr marL="109728" indent="0">
              <a:buNone/>
            </a:pPr>
            <a:r>
              <a:rPr lang="ru-RU" sz="2000" dirty="0"/>
              <a:t>3. Быть последовательным в наказаниях ребенка, наказывать за конкретные поступки.</a:t>
            </a:r>
          </a:p>
          <a:p>
            <a:pPr marL="109728" indent="0">
              <a:buNone/>
            </a:pPr>
            <a:r>
              <a:rPr lang="ru-RU" sz="2000" dirty="0"/>
              <a:t>4. Наказания не должны унижать ребенка.</a:t>
            </a:r>
          </a:p>
          <a:p>
            <a:pPr marL="109728" indent="0">
              <a:buNone/>
            </a:pPr>
            <a:r>
              <a:rPr lang="ru-RU" sz="2000" dirty="0"/>
              <a:t>5. Обучать приемлемым способам выражения гнева.</a:t>
            </a:r>
          </a:p>
          <a:p>
            <a:pPr marL="109728" indent="0">
              <a:buNone/>
            </a:pPr>
            <a:r>
              <a:rPr lang="ru-RU" sz="2000" dirty="0"/>
              <a:t>6. Давать ребенку возможность проявлять гнев непосредственно после </a:t>
            </a:r>
            <a:r>
              <a:rPr lang="ru-RU" sz="2000" dirty="0" err="1"/>
              <a:t>фрустрирующего</a:t>
            </a:r>
            <a:r>
              <a:rPr lang="ru-RU" sz="2000" dirty="0"/>
              <a:t> события.</a:t>
            </a:r>
          </a:p>
          <a:p>
            <a:pPr marL="109728" indent="0">
              <a:buNone/>
            </a:pPr>
            <a:r>
              <a:rPr lang="ru-RU" sz="2000" dirty="0"/>
              <a:t>7. Обучать распознаванию собственного эмоционального состояния и состояния окружающих людей.</a:t>
            </a:r>
          </a:p>
          <a:p>
            <a:pPr marL="109728" indent="0">
              <a:buNone/>
            </a:pPr>
            <a:r>
              <a:rPr lang="ru-RU" sz="2000" dirty="0"/>
              <a:t>8. Развивать способность к </a:t>
            </a:r>
            <a:r>
              <a:rPr lang="ru-RU" sz="2000" dirty="0" err="1"/>
              <a:t>эмпатии</a:t>
            </a:r>
            <a:r>
              <a:rPr lang="ru-RU" sz="2000" dirty="0"/>
              <a:t>.</a:t>
            </a:r>
          </a:p>
          <a:p>
            <a:pPr marL="109728" indent="0">
              <a:buNone/>
            </a:pPr>
            <a:r>
              <a:rPr lang="ru-RU" sz="2000" dirty="0"/>
              <a:t>9. Расширять поведенческий репертуар ребенка.</a:t>
            </a:r>
          </a:p>
          <a:p>
            <a:pPr marL="109728" indent="0">
              <a:buNone/>
            </a:pPr>
            <a:r>
              <a:rPr lang="ru-RU" sz="2000" dirty="0"/>
              <a:t>10. Отрабатывать </a:t>
            </a:r>
            <a:r>
              <a:rPr lang="ru-RU" sz="2000" dirty="0" smtClean="0"/>
              <a:t>реагирование </a:t>
            </a:r>
            <a:r>
              <a:rPr lang="ru-RU" sz="2000" dirty="0"/>
              <a:t>в конфликтных ситуациях.</a:t>
            </a:r>
          </a:p>
          <a:p>
            <a:pPr marL="109728" indent="0">
              <a:buNone/>
            </a:pPr>
            <a:r>
              <a:rPr lang="ru-RU" sz="2000" dirty="0"/>
              <a:t>11. Учить брать ответственность на себя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7000355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ТРЕВОЖНЫЕ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ДЕТИ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/>
              <a:t>Критерии определения тревожности у ребенка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1. Постоянное беспокойство.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2. Трудность, иногда невозможность сконцентрироваться на чем-либо.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3. Мышечное напряжение (например, в области лица, шеи).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4. Раздражительность.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5. Нарушения сна.</a:t>
            </a:r>
          </a:p>
          <a:p>
            <a:pPr marL="109728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/>
              <a:t>Можно предположить, что ребенок тревожен, если хотя бы один из </a:t>
            </a:r>
            <a:r>
              <a:rPr lang="ru-RU" dirty="0" smtClean="0"/>
              <a:t>указанных критериев постоянно </a:t>
            </a:r>
            <a:r>
              <a:rPr lang="ru-RU" dirty="0"/>
              <a:t>проявляется в его поведении.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267538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П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равила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работы с тревожными детьми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ru-RU" dirty="0" smtClean="0"/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1</a:t>
            </a:r>
            <a:r>
              <a:rPr lang="ru-RU" dirty="0"/>
              <a:t>. Избегайте состязаний и каких-либо видов </a:t>
            </a:r>
            <a:r>
              <a:rPr lang="ru-RU" dirty="0" smtClean="0"/>
              <a:t>работ</a:t>
            </a:r>
            <a:r>
              <a:rPr lang="ru-RU" dirty="0"/>
              <a:t>, учитывающих скорость.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2. Не сравнивайте ребенка с окружающими.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3. Чаще используйте телесный контакт, упражнения на релаксацию.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4. Способствуйте повышению самооценки ребенка, чаще хвалите его, но так, чтобы он знал, за что.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5. Чаще обращайтесь к ребенку по имени.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6. Демонстрируете образцы уверенного </a:t>
            </a:r>
            <a:r>
              <a:rPr lang="ru-RU" dirty="0" smtClean="0"/>
              <a:t>поведения.</a:t>
            </a:r>
            <a:endParaRPr lang="ru-RU" dirty="0"/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7. Не предъявляйте к ребенку завышенных требований.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8. Будьте </a:t>
            </a:r>
            <a:r>
              <a:rPr lang="ru-RU" dirty="0" smtClean="0"/>
              <a:t>последовательны.</a:t>
            </a:r>
            <a:endParaRPr lang="ru-RU" dirty="0"/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9. Старайтесь делать ребенку как можно меньше замечаний.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10. Используйте наказание лишь в крайних случаях.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11. Не унижайте ребенка, наказывая его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412022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403</TotalTime>
  <Words>952</Words>
  <Application>Microsoft Office PowerPoint</Application>
  <PresentationFormat>Экран (4:3)</PresentationFormat>
  <Paragraphs>107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Поведение детей дошкольного возраста с интеллектуальными нарушениями</vt:lpstr>
      <vt:lpstr>ГИПЕРАКТИВНЫЕ ДЕТИ</vt:lpstr>
      <vt:lpstr>Дефицит активного внимания: </vt:lpstr>
      <vt:lpstr>Двигательная расторможенность </vt:lpstr>
      <vt:lpstr>Импульсивность</vt:lpstr>
      <vt:lpstr>АГРЕССИВНЫЕ ДЕТИ</vt:lpstr>
      <vt:lpstr>Правила работы  с агрессивными детьми</vt:lpstr>
      <vt:lpstr>ТРЕВОЖНЫЕ ДЕТИ</vt:lpstr>
      <vt:lpstr>Правила работы с тревожными детьми</vt:lpstr>
      <vt:lpstr>АУТИЧНЫЕ ДЕТИ</vt:lpstr>
      <vt:lpstr>Правила работы  с аутичными детьми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Дети с нарушением поведения и общения</dc:title>
  <dc:creator>SONY</dc:creator>
  <cp:lastModifiedBy>User</cp:lastModifiedBy>
  <cp:revision>34</cp:revision>
  <dcterms:created xsi:type="dcterms:W3CDTF">2014-05-13T10:10:28Z</dcterms:created>
  <dcterms:modified xsi:type="dcterms:W3CDTF">2022-11-02T03:52:52Z</dcterms:modified>
</cp:coreProperties>
</file>