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sldIdLst>
    <p:sldId id="256" r:id="rId2"/>
    <p:sldId id="257" r:id="rId3"/>
    <p:sldId id="275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00B2BB-3C19-44A3-8C2A-A40ABE2F5553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7309C1C-7E00-4E8A-9B5A-3834B7F66555}">
      <dgm:prSet/>
      <dgm:spPr/>
      <dgm:t>
        <a:bodyPr/>
        <a:lstStyle/>
        <a:p>
          <a:r>
            <a:rPr lang="ru-RU"/>
            <a:t>учить различать и называть геометрические фигуры;</a:t>
          </a:r>
          <a:endParaRPr lang="en-US"/>
        </a:p>
      </dgm:t>
    </dgm:pt>
    <dgm:pt modelId="{2D825FA3-52F2-4471-9687-07E9ECD3AE18}" type="parTrans" cxnId="{A1890492-11A7-4746-A412-632522DD019D}">
      <dgm:prSet/>
      <dgm:spPr/>
      <dgm:t>
        <a:bodyPr/>
        <a:lstStyle/>
        <a:p>
          <a:endParaRPr lang="en-US"/>
        </a:p>
      </dgm:t>
    </dgm:pt>
    <dgm:pt modelId="{635D8CB3-17E0-4BAD-8C9F-16E70F4C2FCA}" type="sibTrans" cxnId="{A1890492-11A7-4746-A412-632522DD019D}">
      <dgm:prSet/>
      <dgm:spPr/>
      <dgm:t>
        <a:bodyPr/>
        <a:lstStyle/>
        <a:p>
          <a:endParaRPr lang="en-US"/>
        </a:p>
      </dgm:t>
    </dgm:pt>
    <dgm:pt modelId="{472FDBD7-CD15-4EE2-91AE-028A8C8F1CB2}">
      <dgm:prSet/>
      <dgm:spPr/>
      <dgm:t>
        <a:bodyPr/>
        <a:lstStyle/>
        <a:p>
          <a:r>
            <a:rPr lang="ru-RU"/>
            <a:t>учить группировать фигуры по разным признакам (объемные, плоскостные, имеющие углы и округлые);</a:t>
          </a:r>
          <a:endParaRPr lang="en-US"/>
        </a:p>
      </dgm:t>
    </dgm:pt>
    <dgm:pt modelId="{07384F88-55EE-4198-A5DE-10A02BA73EA3}" type="parTrans" cxnId="{895DD661-34EE-49D0-B379-5B15D5FC04AE}">
      <dgm:prSet/>
      <dgm:spPr/>
      <dgm:t>
        <a:bodyPr/>
        <a:lstStyle/>
        <a:p>
          <a:endParaRPr lang="en-US"/>
        </a:p>
      </dgm:t>
    </dgm:pt>
    <dgm:pt modelId="{BDD14ABD-750C-43C3-AA22-598CB5289B95}" type="sibTrans" cxnId="{895DD661-34EE-49D0-B379-5B15D5FC04AE}">
      <dgm:prSet/>
      <dgm:spPr/>
      <dgm:t>
        <a:bodyPr/>
        <a:lstStyle/>
        <a:p>
          <a:endParaRPr lang="en-US"/>
        </a:p>
      </dgm:t>
    </dgm:pt>
    <dgm:pt modelId="{0A46683E-F88A-40AA-8763-D22796567F39}">
      <dgm:prSet/>
      <dgm:spPr/>
      <dgm:t>
        <a:bodyPr/>
        <a:lstStyle/>
        <a:p>
          <a:r>
            <a:rPr lang="ru-RU"/>
            <a:t>учить сравнивать предметы по форме, понимать зависимость формы от других качеств, признаков;</a:t>
          </a:r>
          <a:endParaRPr lang="en-US"/>
        </a:p>
      </dgm:t>
    </dgm:pt>
    <dgm:pt modelId="{96EF65C4-9E48-4C2E-9F46-710C11B7080D}" type="parTrans" cxnId="{92C844A5-5E09-4E21-90A0-AEFEFEE2D4D7}">
      <dgm:prSet/>
      <dgm:spPr/>
      <dgm:t>
        <a:bodyPr/>
        <a:lstStyle/>
        <a:p>
          <a:endParaRPr lang="en-US"/>
        </a:p>
      </dgm:t>
    </dgm:pt>
    <dgm:pt modelId="{5BB74C93-E0C3-44B2-BB90-4D350978ED87}" type="sibTrans" cxnId="{92C844A5-5E09-4E21-90A0-AEFEFEE2D4D7}">
      <dgm:prSet/>
      <dgm:spPr/>
      <dgm:t>
        <a:bodyPr/>
        <a:lstStyle/>
        <a:p>
          <a:endParaRPr lang="en-US"/>
        </a:p>
      </dgm:t>
    </dgm:pt>
    <dgm:pt modelId="{7EB4C159-9F61-4DA3-A43A-6E740CAFA33E}">
      <dgm:prSet/>
      <dgm:spPr/>
      <dgm:t>
        <a:bodyPr/>
        <a:lstStyle/>
        <a:p>
          <a:r>
            <a:rPr lang="ru-RU"/>
            <a:t>учить называть и показывать элементы геометрических фигур (стороны, углы, вершины, основания, боковая поверхность);</a:t>
          </a:r>
          <a:endParaRPr lang="en-US"/>
        </a:p>
      </dgm:t>
    </dgm:pt>
    <dgm:pt modelId="{7CA3941C-02BF-49E0-88B2-FA5E9253F19F}" type="parTrans" cxnId="{11541C18-8228-4D16-A6BB-0FD8D734FE47}">
      <dgm:prSet/>
      <dgm:spPr/>
      <dgm:t>
        <a:bodyPr/>
        <a:lstStyle/>
        <a:p>
          <a:endParaRPr lang="en-US"/>
        </a:p>
      </dgm:t>
    </dgm:pt>
    <dgm:pt modelId="{AB55BFA7-CE41-4834-B79C-C6D4DE2E6E66}" type="sibTrans" cxnId="{11541C18-8228-4D16-A6BB-0FD8D734FE47}">
      <dgm:prSet/>
      <dgm:spPr/>
      <dgm:t>
        <a:bodyPr/>
        <a:lstStyle/>
        <a:p>
          <a:endParaRPr lang="en-US"/>
        </a:p>
      </dgm:t>
    </dgm:pt>
    <dgm:pt modelId="{03B3237B-A670-4908-B094-D3EE264A4F59}">
      <dgm:prSet/>
      <dgm:spPr/>
      <dgm:t>
        <a:bodyPr/>
        <a:lstStyle/>
        <a:p>
          <a:r>
            <a:rPr lang="ru-RU"/>
            <a:t>учить воссоздавать и трансформировать фигуры (рисовать, вычерчивать, выкладывать, делить на две-четыре части и др.);</a:t>
          </a:r>
          <a:endParaRPr lang="en-US"/>
        </a:p>
      </dgm:t>
    </dgm:pt>
    <dgm:pt modelId="{860C6D41-CF0D-4314-99DC-00AB5B010C56}" type="parTrans" cxnId="{C8AE5852-4CEF-4E63-A22C-C499AA503B0A}">
      <dgm:prSet/>
      <dgm:spPr/>
      <dgm:t>
        <a:bodyPr/>
        <a:lstStyle/>
        <a:p>
          <a:endParaRPr lang="en-US"/>
        </a:p>
      </dgm:t>
    </dgm:pt>
    <dgm:pt modelId="{ACBC1964-E7E4-482D-84D0-0ED80DAE178A}" type="sibTrans" cxnId="{C8AE5852-4CEF-4E63-A22C-C499AA503B0A}">
      <dgm:prSet/>
      <dgm:spPr/>
      <dgm:t>
        <a:bodyPr/>
        <a:lstStyle/>
        <a:p>
          <a:endParaRPr lang="en-US"/>
        </a:p>
      </dgm:t>
    </dgm:pt>
    <dgm:pt modelId="{97078E20-B3A4-4878-AA3E-4AE6F9BDE93F}">
      <dgm:prSet/>
      <dgm:spPr/>
      <dgm:t>
        <a:bodyPr/>
        <a:lstStyle/>
        <a:p>
          <a:r>
            <a:rPr lang="ru-RU"/>
            <a:t>знать особенности геометрических фигур как эталонов при определении формы предметов;</a:t>
          </a:r>
          <a:endParaRPr lang="en-US"/>
        </a:p>
      </dgm:t>
    </dgm:pt>
    <dgm:pt modelId="{F00BE05F-617F-4885-BFB2-18BA89DF2889}" type="parTrans" cxnId="{9A55E575-BAE2-4B43-AD1E-07D2B03DA198}">
      <dgm:prSet/>
      <dgm:spPr/>
      <dgm:t>
        <a:bodyPr/>
        <a:lstStyle/>
        <a:p>
          <a:endParaRPr lang="en-US"/>
        </a:p>
      </dgm:t>
    </dgm:pt>
    <dgm:pt modelId="{876B12F0-CEAD-4BD9-9D49-EFFBAF7D8067}" type="sibTrans" cxnId="{9A55E575-BAE2-4B43-AD1E-07D2B03DA198}">
      <dgm:prSet/>
      <dgm:spPr/>
      <dgm:t>
        <a:bodyPr/>
        <a:lstStyle/>
        <a:p>
          <a:endParaRPr lang="en-US"/>
        </a:p>
      </dgm:t>
    </dgm:pt>
    <dgm:pt modelId="{C3550374-F808-4B88-BD5A-354149553E5C}">
      <dgm:prSet/>
      <dgm:spPr/>
      <dgm:t>
        <a:bodyPr/>
        <a:lstStyle/>
        <a:p>
          <a:r>
            <a:rPr lang="ru-RU"/>
            <a:t>владеть разными способами сравнения предметов по форме, находя общее и различное;</a:t>
          </a:r>
          <a:endParaRPr lang="en-US"/>
        </a:p>
      </dgm:t>
    </dgm:pt>
    <dgm:pt modelId="{084B7B23-CCC1-49C5-8484-E58267C59CDC}" type="parTrans" cxnId="{242EB273-C8F8-470A-BF95-4A0826EA4440}">
      <dgm:prSet/>
      <dgm:spPr/>
      <dgm:t>
        <a:bodyPr/>
        <a:lstStyle/>
        <a:p>
          <a:endParaRPr lang="en-US"/>
        </a:p>
      </dgm:t>
    </dgm:pt>
    <dgm:pt modelId="{8913E347-F458-474E-BA8C-193CF39261BF}" type="sibTrans" cxnId="{242EB273-C8F8-470A-BF95-4A0826EA4440}">
      <dgm:prSet/>
      <dgm:spPr/>
      <dgm:t>
        <a:bodyPr/>
        <a:lstStyle/>
        <a:p>
          <a:endParaRPr lang="en-US"/>
        </a:p>
      </dgm:t>
    </dgm:pt>
    <dgm:pt modelId="{78771F3C-4237-46A3-8CD3-40A7B0610F0F}">
      <dgm:prSet/>
      <dgm:spPr/>
      <dgm:t>
        <a:bodyPr/>
        <a:lstStyle/>
        <a:p>
          <a:r>
            <a:rPr lang="ru-RU"/>
            <a:t>развивать глазомер.</a:t>
          </a:r>
          <a:endParaRPr lang="en-US"/>
        </a:p>
      </dgm:t>
    </dgm:pt>
    <dgm:pt modelId="{A9AF6F32-EA6D-48C2-A0C4-79CC09EDD01E}" type="parTrans" cxnId="{A086E4E6-E693-4E9A-A9F1-EA397288D75F}">
      <dgm:prSet/>
      <dgm:spPr/>
      <dgm:t>
        <a:bodyPr/>
        <a:lstStyle/>
        <a:p>
          <a:endParaRPr lang="en-US"/>
        </a:p>
      </dgm:t>
    </dgm:pt>
    <dgm:pt modelId="{467848CB-3510-4C02-9066-6C75F18C5863}" type="sibTrans" cxnId="{A086E4E6-E693-4E9A-A9F1-EA397288D75F}">
      <dgm:prSet/>
      <dgm:spPr/>
      <dgm:t>
        <a:bodyPr/>
        <a:lstStyle/>
        <a:p>
          <a:endParaRPr lang="en-US"/>
        </a:p>
      </dgm:t>
    </dgm:pt>
    <dgm:pt modelId="{6504C544-3737-4391-926D-986EEFD8A0C0}" type="pres">
      <dgm:prSet presAssocID="{EA00B2BB-3C19-44A3-8C2A-A40ABE2F5553}" presName="diagram" presStyleCnt="0">
        <dgm:presLayoutVars>
          <dgm:dir/>
          <dgm:resizeHandles val="exact"/>
        </dgm:presLayoutVars>
      </dgm:prSet>
      <dgm:spPr/>
    </dgm:pt>
    <dgm:pt modelId="{881AD2EA-E45E-4F0E-93F8-47B19E55DA42}" type="pres">
      <dgm:prSet presAssocID="{27309C1C-7E00-4E8A-9B5A-3834B7F66555}" presName="node" presStyleLbl="node1" presStyleIdx="0" presStyleCnt="8">
        <dgm:presLayoutVars>
          <dgm:bulletEnabled val="1"/>
        </dgm:presLayoutVars>
      </dgm:prSet>
      <dgm:spPr/>
    </dgm:pt>
    <dgm:pt modelId="{C0863D45-EB9B-4468-92B8-0975A1AE0A51}" type="pres">
      <dgm:prSet presAssocID="{635D8CB3-17E0-4BAD-8C9F-16E70F4C2FCA}" presName="sibTrans" presStyleCnt="0"/>
      <dgm:spPr/>
    </dgm:pt>
    <dgm:pt modelId="{C51E2860-46E5-47E8-B9F1-080B24FF22AA}" type="pres">
      <dgm:prSet presAssocID="{472FDBD7-CD15-4EE2-91AE-028A8C8F1CB2}" presName="node" presStyleLbl="node1" presStyleIdx="1" presStyleCnt="8">
        <dgm:presLayoutVars>
          <dgm:bulletEnabled val="1"/>
        </dgm:presLayoutVars>
      </dgm:prSet>
      <dgm:spPr/>
    </dgm:pt>
    <dgm:pt modelId="{29B8F97E-E335-4CB8-AEDE-FF2471B03520}" type="pres">
      <dgm:prSet presAssocID="{BDD14ABD-750C-43C3-AA22-598CB5289B95}" presName="sibTrans" presStyleCnt="0"/>
      <dgm:spPr/>
    </dgm:pt>
    <dgm:pt modelId="{44E834F2-4899-452E-9CB1-76C4203862A9}" type="pres">
      <dgm:prSet presAssocID="{0A46683E-F88A-40AA-8763-D22796567F39}" presName="node" presStyleLbl="node1" presStyleIdx="2" presStyleCnt="8">
        <dgm:presLayoutVars>
          <dgm:bulletEnabled val="1"/>
        </dgm:presLayoutVars>
      </dgm:prSet>
      <dgm:spPr/>
    </dgm:pt>
    <dgm:pt modelId="{491855FF-7430-42AF-8FE6-30F05EC3AFE6}" type="pres">
      <dgm:prSet presAssocID="{5BB74C93-E0C3-44B2-BB90-4D350978ED87}" presName="sibTrans" presStyleCnt="0"/>
      <dgm:spPr/>
    </dgm:pt>
    <dgm:pt modelId="{369276AC-54EA-4364-A673-2F03EF96FA90}" type="pres">
      <dgm:prSet presAssocID="{7EB4C159-9F61-4DA3-A43A-6E740CAFA33E}" presName="node" presStyleLbl="node1" presStyleIdx="3" presStyleCnt="8">
        <dgm:presLayoutVars>
          <dgm:bulletEnabled val="1"/>
        </dgm:presLayoutVars>
      </dgm:prSet>
      <dgm:spPr/>
    </dgm:pt>
    <dgm:pt modelId="{A5C0799A-A852-4760-BF34-8D77B1B9351B}" type="pres">
      <dgm:prSet presAssocID="{AB55BFA7-CE41-4834-B79C-C6D4DE2E6E66}" presName="sibTrans" presStyleCnt="0"/>
      <dgm:spPr/>
    </dgm:pt>
    <dgm:pt modelId="{A5B03C32-DFA1-40BA-8515-B74269227E38}" type="pres">
      <dgm:prSet presAssocID="{03B3237B-A670-4908-B094-D3EE264A4F59}" presName="node" presStyleLbl="node1" presStyleIdx="4" presStyleCnt="8">
        <dgm:presLayoutVars>
          <dgm:bulletEnabled val="1"/>
        </dgm:presLayoutVars>
      </dgm:prSet>
      <dgm:spPr/>
    </dgm:pt>
    <dgm:pt modelId="{C9DE18FE-906A-47F7-AAF2-4F5B06330978}" type="pres">
      <dgm:prSet presAssocID="{ACBC1964-E7E4-482D-84D0-0ED80DAE178A}" presName="sibTrans" presStyleCnt="0"/>
      <dgm:spPr/>
    </dgm:pt>
    <dgm:pt modelId="{3E8A6CEB-6ECE-4EC6-BF8B-F6AD62EBABCE}" type="pres">
      <dgm:prSet presAssocID="{97078E20-B3A4-4878-AA3E-4AE6F9BDE93F}" presName="node" presStyleLbl="node1" presStyleIdx="5" presStyleCnt="8">
        <dgm:presLayoutVars>
          <dgm:bulletEnabled val="1"/>
        </dgm:presLayoutVars>
      </dgm:prSet>
      <dgm:spPr/>
    </dgm:pt>
    <dgm:pt modelId="{02426942-061A-46E9-9971-D9D03BE19AFF}" type="pres">
      <dgm:prSet presAssocID="{876B12F0-CEAD-4BD9-9D49-EFFBAF7D8067}" presName="sibTrans" presStyleCnt="0"/>
      <dgm:spPr/>
    </dgm:pt>
    <dgm:pt modelId="{E0198BA9-A9B7-4F5B-8D3B-E752E4EDFF35}" type="pres">
      <dgm:prSet presAssocID="{C3550374-F808-4B88-BD5A-354149553E5C}" presName="node" presStyleLbl="node1" presStyleIdx="6" presStyleCnt="8">
        <dgm:presLayoutVars>
          <dgm:bulletEnabled val="1"/>
        </dgm:presLayoutVars>
      </dgm:prSet>
      <dgm:spPr/>
    </dgm:pt>
    <dgm:pt modelId="{BD72372A-D564-4366-9A08-5F25A9309BEE}" type="pres">
      <dgm:prSet presAssocID="{8913E347-F458-474E-BA8C-193CF39261BF}" presName="sibTrans" presStyleCnt="0"/>
      <dgm:spPr/>
    </dgm:pt>
    <dgm:pt modelId="{F0CB0467-D28E-4FE1-BD7C-22637D381BF1}" type="pres">
      <dgm:prSet presAssocID="{78771F3C-4237-46A3-8CD3-40A7B0610F0F}" presName="node" presStyleLbl="node1" presStyleIdx="7" presStyleCnt="8">
        <dgm:presLayoutVars>
          <dgm:bulletEnabled val="1"/>
        </dgm:presLayoutVars>
      </dgm:prSet>
      <dgm:spPr/>
    </dgm:pt>
  </dgm:ptLst>
  <dgm:cxnLst>
    <dgm:cxn modelId="{1974FF00-884A-488C-8E8C-AC25E64D3966}" type="presOf" srcId="{7EB4C159-9F61-4DA3-A43A-6E740CAFA33E}" destId="{369276AC-54EA-4364-A673-2F03EF96FA90}" srcOrd="0" destOrd="0" presId="urn:microsoft.com/office/officeart/2005/8/layout/default"/>
    <dgm:cxn modelId="{9EA68F13-054D-4409-A277-BACADA618704}" type="presOf" srcId="{EA00B2BB-3C19-44A3-8C2A-A40ABE2F5553}" destId="{6504C544-3737-4391-926D-986EEFD8A0C0}" srcOrd="0" destOrd="0" presId="urn:microsoft.com/office/officeart/2005/8/layout/default"/>
    <dgm:cxn modelId="{11541C18-8228-4D16-A6BB-0FD8D734FE47}" srcId="{EA00B2BB-3C19-44A3-8C2A-A40ABE2F5553}" destId="{7EB4C159-9F61-4DA3-A43A-6E740CAFA33E}" srcOrd="3" destOrd="0" parTransId="{7CA3941C-02BF-49E0-88B2-FA5E9253F19F}" sibTransId="{AB55BFA7-CE41-4834-B79C-C6D4DE2E6E66}"/>
    <dgm:cxn modelId="{94A73623-1279-44D5-921A-7398EEA6BC27}" type="presOf" srcId="{97078E20-B3A4-4878-AA3E-4AE6F9BDE93F}" destId="{3E8A6CEB-6ECE-4EC6-BF8B-F6AD62EBABCE}" srcOrd="0" destOrd="0" presId="urn:microsoft.com/office/officeart/2005/8/layout/default"/>
    <dgm:cxn modelId="{54E86525-9322-4757-869A-8432D74FCA0B}" type="presOf" srcId="{78771F3C-4237-46A3-8CD3-40A7B0610F0F}" destId="{F0CB0467-D28E-4FE1-BD7C-22637D381BF1}" srcOrd="0" destOrd="0" presId="urn:microsoft.com/office/officeart/2005/8/layout/default"/>
    <dgm:cxn modelId="{895DD661-34EE-49D0-B379-5B15D5FC04AE}" srcId="{EA00B2BB-3C19-44A3-8C2A-A40ABE2F5553}" destId="{472FDBD7-CD15-4EE2-91AE-028A8C8F1CB2}" srcOrd="1" destOrd="0" parTransId="{07384F88-55EE-4198-A5DE-10A02BA73EA3}" sibTransId="{BDD14ABD-750C-43C3-AA22-598CB5289B95}"/>
    <dgm:cxn modelId="{C8AE5852-4CEF-4E63-A22C-C499AA503B0A}" srcId="{EA00B2BB-3C19-44A3-8C2A-A40ABE2F5553}" destId="{03B3237B-A670-4908-B094-D3EE264A4F59}" srcOrd="4" destOrd="0" parTransId="{860C6D41-CF0D-4314-99DC-00AB5B010C56}" sibTransId="{ACBC1964-E7E4-482D-84D0-0ED80DAE178A}"/>
    <dgm:cxn modelId="{242EB273-C8F8-470A-BF95-4A0826EA4440}" srcId="{EA00B2BB-3C19-44A3-8C2A-A40ABE2F5553}" destId="{C3550374-F808-4B88-BD5A-354149553E5C}" srcOrd="6" destOrd="0" parTransId="{084B7B23-CCC1-49C5-8484-E58267C59CDC}" sibTransId="{8913E347-F458-474E-BA8C-193CF39261BF}"/>
    <dgm:cxn modelId="{9A55E575-BAE2-4B43-AD1E-07D2B03DA198}" srcId="{EA00B2BB-3C19-44A3-8C2A-A40ABE2F5553}" destId="{97078E20-B3A4-4878-AA3E-4AE6F9BDE93F}" srcOrd="5" destOrd="0" parTransId="{F00BE05F-617F-4885-BFB2-18BA89DF2889}" sibTransId="{876B12F0-CEAD-4BD9-9D49-EFFBAF7D8067}"/>
    <dgm:cxn modelId="{1EB6D859-DD8B-4736-9F72-6896823C2767}" type="presOf" srcId="{03B3237B-A670-4908-B094-D3EE264A4F59}" destId="{A5B03C32-DFA1-40BA-8515-B74269227E38}" srcOrd="0" destOrd="0" presId="urn:microsoft.com/office/officeart/2005/8/layout/default"/>
    <dgm:cxn modelId="{5884A683-7B7B-411B-88AB-6323C3F7334A}" type="presOf" srcId="{0A46683E-F88A-40AA-8763-D22796567F39}" destId="{44E834F2-4899-452E-9CB1-76C4203862A9}" srcOrd="0" destOrd="0" presId="urn:microsoft.com/office/officeart/2005/8/layout/default"/>
    <dgm:cxn modelId="{A1890492-11A7-4746-A412-632522DD019D}" srcId="{EA00B2BB-3C19-44A3-8C2A-A40ABE2F5553}" destId="{27309C1C-7E00-4E8A-9B5A-3834B7F66555}" srcOrd="0" destOrd="0" parTransId="{2D825FA3-52F2-4471-9687-07E9ECD3AE18}" sibTransId="{635D8CB3-17E0-4BAD-8C9F-16E70F4C2FCA}"/>
    <dgm:cxn modelId="{65179998-5B76-47B0-8932-E2CB45AC7B76}" type="presOf" srcId="{C3550374-F808-4B88-BD5A-354149553E5C}" destId="{E0198BA9-A9B7-4F5B-8D3B-E752E4EDFF35}" srcOrd="0" destOrd="0" presId="urn:microsoft.com/office/officeart/2005/8/layout/default"/>
    <dgm:cxn modelId="{92C844A5-5E09-4E21-90A0-AEFEFEE2D4D7}" srcId="{EA00B2BB-3C19-44A3-8C2A-A40ABE2F5553}" destId="{0A46683E-F88A-40AA-8763-D22796567F39}" srcOrd="2" destOrd="0" parTransId="{96EF65C4-9E48-4C2E-9F46-710C11B7080D}" sibTransId="{5BB74C93-E0C3-44B2-BB90-4D350978ED87}"/>
    <dgm:cxn modelId="{D18B48CF-4C0A-4912-828E-3316BF52949B}" type="presOf" srcId="{472FDBD7-CD15-4EE2-91AE-028A8C8F1CB2}" destId="{C51E2860-46E5-47E8-B9F1-080B24FF22AA}" srcOrd="0" destOrd="0" presId="urn:microsoft.com/office/officeart/2005/8/layout/default"/>
    <dgm:cxn modelId="{5BAE20D0-1E4A-463D-A85F-675FAF9FA11C}" type="presOf" srcId="{27309C1C-7E00-4E8A-9B5A-3834B7F66555}" destId="{881AD2EA-E45E-4F0E-93F8-47B19E55DA42}" srcOrd="0" destOrd="0" presId="urn:microsoft.com/office/officeart/2005/8/layout/default"/>
    <dgm:cxn modelId="{A086E4E6-E693-4E9A-A9F1-EA397288D75F}" srcId="{EA00B2BB-3C19-44A3-8C2A-A40ABE2F5553}" destId="{78771F3C-4237-46A3-8CD3-40A7B0610F0F}" srcOrd="7" destOrd="0" parTransId="{A9AF6F32-EA6D-48C2-A0C4-79CC09EDD01E}" sibTransId="{467848CB-3510-4C02-9066-6C75F18C5863}"/>
    <dgm:cxn modelId="{F8BBDA7B-84B6-41B6-BCFB-654A6040D83B}" type="presParOf" srcId="{6504C544-3737-4391-926D-986EEFD8A0C0}" destId="{881AD2EA-E45E-4F0E-93F8-47B19E55DA42}" srcOrd="0" destOrd="0" presId="urn:microsoft.com/office/officeart/2005/8/layout/default"/>
    <dgm:cxn modelId="{3A085FE6-DAF8-49A3-BD93-76422128DFD8}" type="presParOf" srcId="{6504C544-3737-4391-926D-986EEFD8A0C0}" destId="{C0863D45-EB9B-4468-92B8-0975A1AE0A51}" srcOrd="1" destOrd="0" presId="urn:microsoft.com/office/officeart/2005/8/layout/default"/>
    <dgm:cxn modelId="{32701A6A-A2B7-427F-851B-9E0747E47212}" type="presParOf" srcId="{6504C544-3737-4391-926D-986EEFD8A0C0}" destId="{C51E2860-46E5-47E8-B9F1-080B24FF22AA}" srcOrd="2" destOrd="0" presId="urn:microsoft.com/office/officeart/2005/8/layout/default"/>
    <dgm:cxn modelId="{3B7E37A7-5192-43E5-9642-746BE97AE134}" type="presParOf" srcId="{6504C544-3737-4391-926D-986EEFD8A0C0}" destId="{29B8F97E-E335-4CB8-AEDE-FF2471B03520}" srcOrd="3" destOrd="0" presId="urn:microsoft.com/office/officeart/2005/8/layout/default"/>
    <dgm:cxn modelId="{CDDFC47B-CA3F-4148-9F1A-771498EEC0BF}" type="presParOf" srcId="{6504C544-3737-4391-926D-986EEFD8A0C0}" destId="{44E834F2-4899-452E-9CB1-76C4203862A9}" srcOrd="4" destOrd="0" presId="urn:microsoft.com/office/officeart/2005/8/layout/default"/>
    <dgm:cxn modelId="{4C162248-AF8A-4857-B7FB-C589F82E4C7B}" type="presParOf" srcId="{6504C544-3737-4391-926D-986EEFD8A0C0}" destId="{491855FF-7430-42AF-8FE6-30F05EC3AFE6}" srcOrd="5" destOrd="0" presId="urn:microsoft.com/office/officeart/2005/8/layout/default"/>
    <dgm:cxn modelId="{F4459279-7873-4E5B-BB20-771144772CF0}" type="presParOf" srcId="{6504C544-3737-4391-926D-986EEFD8A0C0}" destId="{369276AC-54EA-4364-A673-2F03EF96FA90}" srcOrd="6" destOrd="0" presId="urn:microsoft.com/office/officeart/2005/8/layout/default"/>
    <dgm:cxn modelId="{5EEE67DC-3EF9-48EB-B317-8CCC8677638D}" type="presParOf" srcId="{6504C544-3737-4391-926D-986EEFD8A0C0}" destId="{A5C0799A-A852-4760-BF34-8D77B1B9351B}" srcOrd="7" destOrd="0" presId="urn:microsoft.com/office/officeart/2005/8/layout/default"/>
    <dgm:cxn modelId="{E0488800-1D3F-412B-841E-797E84AF9F26}" type="presParOf" srcId="{6504C544-3737-4391-926D-986EEFD8A0C0}" destId="{A5B03C32-DFA1-40BA-8515-B74269227E38}" srcOrd="8" destOrd="0" presId="urn:microsoft.com/office/officeart/2005/8/layout/default"/>
    <dgm:cxn modelId="{14130F75-91DE-467E-BF07-7D6F3C0C36AA}" type="presParOf" srcId="{6504C544-3737-4391-926D-986EEFD8A0C0}" destId="{C9DE18FE-906A-47F7-AAF2-4F5B06330978}" srcOrd="9" destOrd="0" presId="urn:microsoft.com/office/officeart/2005/8/layout/default"/>
    <dgm:cxn modelId="{F7D3F8D3-64BF-48E0-A1BF-67064A7EDE03}" type="presParOf" srcId="{6504C544-3737-4391-926D-986EEFD8A0C0}" destId="{3E8A6CEB-6ECE-4EC6-BF8B-F6AD62EBABCE}" srcOrd="10" destOrd="0" presId="urn:microsoft.com/office/officeart/2005/8/layout/default"/>
    <dgm:cxn modelId="{5334006A-1AE7-4C93-B360-9B161C14D0CE}" type="presParOf" srcId="{6504C544-3737-4391-926D-986EEFD8A0C0}" destId="{02426942-061A-46E9-9971-D9D03BE19AFF}" srcOrd="11" destOrd="0" presId="urn:microsoft.com/office/officeart/2005/8/layout/default"/>
    <dgm:cxn modelId="{7C3A29B0-4653-4F6E-A8D3-D439028DBDD1}" type="presParOf" srcId="{6504C544-3737-4391-926D-986EEFD8A0C0}" destId="{E0198BA9-A9B7-4F5B-8D3B-E752E4EDFF35}" srcOrd="12" destOrd="0" presId="urn:microsoft.com/office/officeart/2005/8/layout/default"/>
    <dgm:cxn modelId="{230DCC9B-B006-4D98-A2B3-96E7168AC637}" type="presParOf" srcId="{6504C544-3737-4391-926D-986EEFD8A0C0}" destId="{BD72372A-D564-4366-9A08-5F25A9309BEE}" srcOrd="13" destOrd="0" presId="urn:microsoft.com/office/officeart/2005/8/layout/default"/>
    <dgm:cxn modelId="{EB46213A-21FA-401D-806E-5A2AA73F74BE}" type="presParOf" srcId="{6504C544-3737-4391-926D-986EEFD8A0C0}" destId="{F0CB0467-D28E-4FE1-BD7C-22637D381BF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5264E5-A8CF-4D52-9C53-F793DE70FB59}" type="doc">
      <dgm:prSet loTypeId="urn:microsoft.com/office/officeart/2016/7/layout/BasicProcessNew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C36C8ED-2762-4811-8D60-3A70A2DC82AB}">
      <dgm:prSet/>
      <dgm:spPr/>
      <dgm:t>
        <a:bodyPr/>
        <a:lstStyle/>
        <a:p>
          <a:r>
            <a:rPr lang="ru-RU" dirty="0"/>
            <a:t>ощупывание предметов с различной поверхностью с открытыми глазами, в дальнейшем с закрытыми; обучение специальным обследующим движениям (поглаживание, разминание, постукивание, сжимание и др.), обозначение отдельными словами свойств и качеств используемых материалов, признаков предмета;</a:t>
          </a:r>
          <a:endParaRPr lang="en-US" dirty="0"/>
        </a:p>
      </dgm:t>
    </dgm:pt>
    <dgm:pt modelId="{9B7438E1-9ACB-48DC-8162-836108300794}" type="parTrans" cxnId="{742ABEED-D790-49A9-85C6-4359F89B50E0}">
      <dgm:prSet/>
      <dgm:spPr/>
      <dgm:t>
        <a:bodyPr/>
        <a:lstStyle/>
        <a:p>
          <a:endParaRPr lang="en-US"/>
        </a:p>
      </dgm:t>
    </dgm:pt>
    <dgm:pt modelId="{8381EC94-4441-442B-94DE-3C89B6024147}" type="sibTrans" cxnId="{742ABEED-D790-49A9-85C6-4359F89B50E0}">
      <dgm:prSet/>
      <dgm:spPr/>
      <dgm:t>
        <a:bodyPr/>
        <a:lstStyle/>
        <a:p>
          <a:endParaRPr lang="en-US"/>
        </a:p>
      </dgm:t>
    </dgm:pt>
    <dgm:pt modelId="{4A1B6096-A274-4561-9DAE-9B028BDB38A9}">
      <dgm:prSet/>
      <dgm:spPr/>
      <dgm:t>
        <a:bodyPr/>
        <a:lstStyle/>
        <a:p>
          <a:r>
            <a:rPr lang="ru-RU"/>
            <a:t>нахождение на ощупь необходимого объемного предмета по описанию свойств и качеств материала, из которого он изготовлен (выбор сначала из 2 предметов, а затем из 3-5 предметов);</a:t>
          </a:r>
          <a:endParaRPr lang="en-US"/>
        </a:p>
      </dgm:t>
    </dgm:pt>
    <dgm:pt modelId="{C33F818B-7972-4680-A40E-ADC5A524E7BE}" type="parTrans" cxnId="{FC411BB8-D478-4F0D-B18F-FB7BA056BBE8}">
      <dgm:prSet/>
      <dgm:spPr/>
      <dgm:t>
        <a:bodyPr/>
        <a:lstStyle/>
        <a:p>
          <a:endParaRPr lang="en-US"/>
        </a:p>
      </dgm:t>
    </dgm:pt>
    <dgm:pt modelId="{C8515602-2701-4484-BAD4-FAAFDC410232}" type="sibTrans" cxnId="{FC411BB8-D478-4F0D-B18F-FB7BA056BBE8}">
      <dgm:prSet/>
      <dgm:spPr/>
      <dgm:t>
        <a:bodyPr/>
        <a:lstStyle/>
        <a:p>
          <a:endParaRPr lang="en-US"/>
        </a:p>
      </dgm:t>
    </dgm:pt>
    <dgm:pt modelId="{465F5098-DBF9-4698-B836-0732564DD402}">
      <dgm:prSet/>
      <dgm:spPr/>
      <dgm:t>
        <a:bodyPr/>
        <a:lstStyle/>
        <a:p>
          <a:r>
            <a:rPr lang="ru-RU"/>
            <a:t>нахождение контура предложенного предмета из нескольких (3-4 предметов);</a:t>
          </a:r>
          <a:endParaRPr lang="en-US"/>
        </a:p>
      </dgm:t>
    </dgm:pt>
    <dgm:pt modelId="{38889FF8-82B3-45EC-AF57-291A34DFEABA}" type="parTrans" cxnId="{5F8823AE-1F92-4568-93E7-5BC570A0F408}">
      <dgm:prSet/>
      <dgm:spPr/>
      <dgm:t>
        <a:bodyPr/>
        <a:lstStyle/>
        <a:p>
          <a:endParaRPr lang="en-US"/>
        </a:p>
      </dgm:t>
    </dgm:pt>
    <dgm:pt modelId="{593E55C7-F347-495E-A1FD-8DBDF59558C8}" type="sibTrans" cxnId="{5F8823AE-1F92-4568-93E7-5BC570A0F408}">
      <dgm:prSet/>
      <dgm:spPr/>
      <dgm:t>
        <a:bodyPr/>
        <a:lstStyle/>
        <a:p>
          <a:endParaRPr lang="en-US"/>
        </a:p>
      </dgm:t>
    </dgm:pt>
    <dgm:pt modelId="{5029C4C6-3306-4F68-A961-CD92AA7972B8}">
      <dgm:prSet/>
      <dgm:spPr/>
      <dgm:t>
        <a:bodyPr/>
        <a:lstStyle/>
        <a:p>
          <a:r>
            <a:rPr lang="ru-RU"/>
            <a:t>определение по контуру с закрытыми (завязанными) глазами самого предмета;</a:t>
          </a:r>
          <a:endParaRPr lang="en-US"/>
        </a:p>
      </dgm:t>
    </dgm:pt>
    <dgm:pt modelId="{7DB89608-81FC-48FD-B059-6385B4AF6652}" type="parTrans" cxnId="{40200770-72F4-47EA-B754-7ECD8D1F5A06}">
      <dgm:prSet/>
      <dgm:spPr/>
      <dgm:t>
        <a:bodyPr/>
        <a:lstStyle/>
        <a:p>
          <a:endParaRPr lang="en-US"/>
        </a:p>
      </dgm:t>
    </dgm:pt>
    <dgm:pt modelId="{7FFA22FE-0532-4779-B553-DFCF86BABB62}" type="sibTrans" cxnId="{40200770-72F4-47EA-B754-7ECD8D1F5A06}">
      <dgm:prSet/>
      <dgm:spPr/>
      <dgm:t>
        <a:bodyPr/>
        <a:lstStyle/>
        <a:p>
          <a:endParaRPr lang="en-US"/>
        </a:p>
      </dgm:t>
    </dgm:pt>
    <dgm:pt modelId="{ED06DB8D-FAF4-449E-BC96-80E5AA045A58}">
      <dgm:prSet/>
      <dgm:spPr/>
      <dgm:t>
        <a:bodyPr/>
        <a:lstStyle/>
        <a:p>
          <a:r>
            <a:rPr lang="ru-RU"/>
            <a:t>нахождение двух одинаковых контуров предмета из нескольких предложенных с закрытыми (завязанными) глазами.</a:t>
          </a:r>
          <a:endParaRPr lang="en-US"/>
        </a:p>
      </dgm:t>
    </dgm:pt>
    <dgm:pt modelId="{04220795-401A-4CB5-9648-AF45C40A6935}" type="parTrans" cxnId="{16795244-1C07-49F1-AF5B-BCA4875BB4F2}">
      <dgm:prSet/>
      <dgm:spPr/>
      <dgm:t>
        <a:bodyPr/>
        <a:lstStyle/>
        <a:p>
          <a:endParaRPr lang="en-US"/>
        </a:p>
      </dgm:t>
    </dgm:pt>
    <dgm:pt modelId="{9BE38A28-FD38-4D8B-83B3-54C2EE4BCB65}" type="sibTrans" cxnId="{16795244-1C07-49F1-AF5B-BCA4875BB4F2}">
      <dgm:prSet/>
      <dgm:spPr/>
      <dgm:t>
        <a:bodyPr/>
        <a:lstStyle/>
        <a:p>
          <a:endParaRPr lang="en-US"/>
        </a:p>
      </dgm:t>
    </dgm:pt>
    <dgm:pt modelId="{2873E8AF-2F66-4B19-8E00-26EEF7560014}" type="pres">
      <dgm:prSet presAssocID="{BF5264E5-A8CF-4D52-9C53-F793DE70FB59}" presName="Name0" presStyleCnt="0">
        <dgm:presLayoutVars>
          <dgm:dir/>
          <dgm:resizeHandles val="exact"/>
        </dgm:presLayoutVars>
      </dgm:prSet>
      <dgm:spPr/>
    </dgm:pt>
    <dgm:pt modelId="{81E14A5B-2186-41F4-9C4E-307A4D30B40E}" type="pres">
      <dgm:prSet presAssocID="{2C36C8ED-2762-4811-8D60-3A70A2DC82AB}" presName="node" presStyleLbl="node1" presStyleIdx="0" presStyleCnt="9">
        <dgm:presLayoutVars>
          <dgm:bulletEnabled val="1"/>
        </dgm:presLayoutVars>
      </dgm:prSet>
      <dgm:spPr/>
    </dgm:pt>
    <dgm:pt modelId="{A7550580-C42F-4300-A8BF-4DB862C48E19}" type="pres">
      <dgm:prSet presAssocID="{8381EC94-4441-442B-94DE-3C89B6024147}" presName="sibTransSpacerBeforeConnector" presStyleCnt="0"/>
      <dgm:spPr/>
    </dgm:pt>
    <dgm:pt modelId="{4646DF6A-C440-4EF2-BF8A-4AF636F02832}" type="pres">
      <dgm:prSet presAssocID="{8381EC94-4441-442B-94DE-3C89B6024147}" presName="sibTrans" presStyleLbl="node1" presStyleIdx="1" presStyleCnt="9"/>
      <dgm:spPr/>
    </dgm:pt>
    <dgm:pt modelId="{D9656B04-E5F2-4423-89CA-E5DE5D11413F}" type="pres">
      <dgm:prSet presAssocID="{8381EC94-4441-442B-94DE-3C89B6024147}" presName="sibTransSpacerAfterConnector" presStyleCnt="0"/>
      <dgm:spPr/>
    </dgm:pt>
    <dgm:pt modelId="{7A6BFE27-C6B4-4135-A820-2903269EAE62}" type="pres">
      <dgm:prSet presAssocID="{4A1B6096-A274-4561-9DAE-9B028BDB38A9}" presName="node" presStyleLbl="node1" presStyleIdx="2" presStyleCnt="9">
        <dgm:presLayoutVars>
          <dgm:bulletEnabled val="1"/>
        </dgm:presLayoutVars>
      </dgm:prSet>
      <dgm:spPr/>
    </dgm:pt>
    <dgm:pt modelId="{4FD649A1-ED79-4090-8204-0FD352A826A1}" type="pres">
      <dgm:prSet presAssocID="{C8515602-2701-4484-BAD4-FAAFDC410232}" presName="sibTransSpacerBeforeConnector" presStyleCnt="0"/>
      <dgm:spPr/>
    </dgm:pt>
    <dgm:pt modelId="{1EDE8D7B-EB15-431E-9936-A2EC061C7F03}" type="pres">
      <dgm:prSet presAssocID="{C8515602-2701-4484-BAD4-FAAFDC410232}" presName="sibTrans" presStyleLbl="node1" presStyleIdx="3" presStyleCnt="9"/>
      <dgm:spPr/>
    </dgm:pt>
    <dgm:pt modelId="{0E2E7314-EF43-49D8-B21F-CB261FF6BEFA}" type="pres">
      <dgm:prSet presAssocID="{C8515602-2701-4484-BAD4-FAAFDC410232}" presName="sibTransSpacerAfterConnector" presStyleCnt="0"/>
      <dgm:spPr/>
    </dgm:pt>
    <dgm:pt modelId="{0C73BFBC-B8B3-485A-A8E9-EEA2B394BB6D}" type="pres">
      <dgm:prSet presAssocID="{465F5098-DBF9-4698-B836-0732564DD402}" presName="node" presStyleLbl="node1" presStyleIdx="4" presStyleCnt="9">
        <dgm:presLayoutVars>
          <dgm:bulletEnabled val="1"/>
        </dgm:presLayoutVars>
      </dgm:prSet>
      <dgm:spPr/>
    </dgm:pt>
    <dgm:pt modelId="{1306D50D-7E8A-4B55-97C2-4E32C7714F7F}" type="pres">
      <dgm:prSet presAssocID="{593E55C7-F347-495E-A1FD-8DBDF59558C8}" presName="sibTransSpacerBeforeConnector" presStyleCnt="0"/>
      <dgm:spPr/>
    </dgm:pt>
    <dgm:pt modelId="{E04B56FD-EEAF-4288-B7AA-CF879FAA3D34}" type="pres">
      <dgm:prSet presAssocID="{593E55C7-F347-495E-A1FD-8DBDF59558C8}" presName="sibTrans" presStyleLbl="node1" presStyleIdx="5" presStyleCnt="9"/>
      <dgm:spPr/>
    </dgm:pt>
    <dgm:pt modelId="{8C28C92E-6305-45C1-8A48-CFFE1D657E8D}" type="pres">
      <dgm:prSet presAssocID="{593E55C7-F347-495E-A1FD-8DBDF59558C8}" presName="sibTransSpacerAfterConnector" presStyleCnt="0"/>
      <dgm:spPr/>
    </dgm:pt>
    <dgm:pt modelId="{28A799B0-3507-41AB-B94F-5238F21551E1}" type="pres">
      <dgm:prSet presAssocID="{5029C4C6-3306-4F68-A961-CD92AA7972B8}" presName="node" presStyleLbl="node1" presStyleIdx="6" presStyleCnt="9">
        <dgm:presLayoutVars>
          <dgm:bulletEnabled val="1"/>
        </dgm:presLayoutVars>
      </dgm:prSet>
      <dgm:spPr/>
    </dgm:pt>
    <dgm:pt modelId="{12641FDD-7A39-44A1-A648-A2F648808509}" type="pres">
      <dgm:prSet presAssocID="{7FFA22FE-0532-4779-B553-DFCF86BABB62}" presName="sibTransSpacerBeforeConnector" presStyleCnt="0"/>
      <dgm:spPr/>
    </dgm:pt>
    <dgm:pt modelId="{B95C89D9-B739-4256-9A93-6AC6FB398461}" type="pres">
      <dgm:prSet presAssocID="{7FFA22FE-0532-4779-B553-DFCF86BABB62}" presName="sibTrans" presStyleLbl="node1" presStyleIdx="7" presStyleCnt="9"/>
      <dgm:spPr/>
    </dgm:pt>
    <dgm:pt modelId="{361D8EF1-4DFB-4139-9FC4-BEE1B245C9C6}" type="pres">
      <dgm:prSet presAssocID="{7FFA22FE-0532-4779-B553-DFCF86BABB62}" presName="sibTransSpacerAfterConnector" presStyleCnt="0"/>
      <dgm:spPr/>
    </dgm:pt>
    <dgm:pt modelId="{0CFAD59E-04E0-4778-81BE-7CBF577B7EC1}" type="pres">
      <dgm:prSet presAssocID="{ED06DB8D-FAF4-449E-BC96-80E5AA045A58}" presName="node" presStyleLbl="node1" presStyleIdx="8" presStyleCnt="9">
        <dgm:presLayoutVars>
          <dgm:bulletEnabled val="1"/>
        </dgm:presLayoutVars>
      </dgm:prSet>
      <dgm:spPr/>
    </dgm:pt>
  </dgm:ptLst>
  <dgm:cxnLst>
    <dgm:cxn modelId="{E93BC60E-9847-4E14-A402-11B5796598B8}" type="presOf" srcId="{C8515602-2701-4484-BAD4-FAAFDC410232}" destId="{1EDE8D7B-EB15-431E-9936-A2EC061C7F03}" srcOrd="0" destOrd="0" presId="urn:microsoft.com/office/officeart/2016/7/layout/BasicProcessNew"/>
    <dgm:cxn modelId="{31991030-D2BC-489D-889A-36BC951E97C6}" type="presOf" srcId="{5029C4C6-3306-4F68-A961-CD92AA7972B8}" destId="{28A799B0-3507-41AB-B94F-5238F21551E1}" srcOrd="0" destOrd="0" presId="urn:microsoft.com/office/officeart/2016/7/layout/BasicProcessNew"/>
    <dgm:cxn modelId="{BE809A3B-ED61-423E-A727-7FFEB498C04F}" type="presOf" srcId="{ED06DB8D-FAF4-449E-BC96-80E5AA045A58}" destId="{0CFAD59E-04E0-4778-81BE-7CBF577B7EC1}" srcOrd="0" destOrd="0" presId="urn:microsoft.com/office/officeart/2016/7/layout/BasicProcessNew"/>
    <dgm:cxn modelId="{8370A141-68A4-4404-89EA-0AAF977F966E}" type="presOf" srcId="{465F5098-DBF9-4698-B836-0732564DD402}" destId="{0C73BFBC-B8B3-485A-A8E9-EEA2B394BB6D}" srcOrd="0" destOrd="0" presId="urn:microsoft.com/office/officeart/2016/7/layout/BasicProcessNew"/>
    <dgm:cxn modelId="{16795244-1C07-49F1-AF5B-BCA4875BB4F2}" srcId="{BF5264E5-A8CF-4D52-9C53-F793DE70FB59}" destId="{ED06DB8D-FAF4-449E-BC96-80E5AA045A58}" srcOrd="4" destOrd="0" parTransId="{04220795-401A-4CB5-9648-AF45C40A6935}" sibTransId="{9BE38A28-FD38-4D8B-83B3-54C2EE4BCB65}"/>
    <dgm:cxn modelId="{DD67004A-2178-4627-87AE-A734C5C227B2}" type="presOf" srcId="{8381EC94-4441-442B-94DE-3C89B6024147}" destId="{4646DF6A-C440-4EF2-BF8A-4AF636F02832}" srcOrd="0" destOrd="0" presId="urn:microsoft.com/office/officeart/2016/7/layout/BasicProcessNew"/>
    <dgm:cxn modelId="{6901C14D-DE43-4455-8034-0FECEBA8D52F}" type="presOf" srcId="{7FFA22FE-0532-4779-B553-DFCF86BABB62}" destId="{B95C89D9-B739-4256-9A93-6AC6FB398461}" srcOrd="0" destOrd="0" presId="urn:microsoft.com/office/officeart/2016/7/layout/BasicProcessNew"/>
    <dgm:cxn modelId="{40200770-72F4-47EA-B754-7ECD8D1F5A06}" srcId="{BF5264E5-A8CF-4D52-9C53-F793DE70FB59}" destId="{5029C4C6-3306-4F68-A961-CD92AA7972B8}" srcOrd="3" destOrd="0" parTransId="{7DB89608-81FC-48FD-B059-6385B4AF6652}" sibTransId="{7FFA22FE-0532-4779-B553-DFCF86BABB62}"/>
    <dgm:cxn modelId="{0FF88B77-0337-465F-BAAB-784E0537E91B}" type="presOf" srcId="{BF5264E5-A8CF-4D52-9C53-F793DE70FB59}" destId="{2873E8AF-2F66-4B19-8E00-26EEF7560014}" srcOrd="0" destOrd="0" presId="urn:microsoft.com/office/officeart/2016/7/layout/BasicProcessNew"/>
    <dgm:cxn modelId="{C15E7393-9FD6-45B9-A936-919D4790AAD4}" type="presOf" srcId="{593E55C7-F347-495E-A1FD-8DBDF59558C8}" destId="{E04B56FD-EEAF-4288-B7AA-CF879FAA3D34}" srcOrd="0" destOrd="0" presId="urn:microsoft.com/office/officeart/2016/7/layout/BasicProcessNew"/>
    <dgm:cxn modelId="{5F8823AE-1F92-4568-93E7-5BC570A0F408}" srcId="{BF5264E5-A8CF-4D52-9C53-F793DE70FB59}" destId="{465F5098-DBF9-4698-B836-0732564DD402}" srcOrd="2" destOrd="0" parTransId="{38889FF8-82B3-45EC-AF57-291A34DFEABA}" sibTransId="{593E55C7-F347-495E-A1FD-8DBDF59558C8}"/>
    <dgm:cxn modelId="{FC411BB8-D478-4F0D-B18F-FB7BA056BBE8}" srcId="{BF5264E5-A8CF-4D52-9C53-F793DE70FB59}" destId="{4A1B6096-A274-4561-9DAE-9B028BDB38A9}" srcOrd="1" destOrd="0" parTransId="{C33F818B-7972-4680-A40E-ADC5A524E7BE}" sibTransId="{C8515602-2701-4484-BAD4-FAAFDC410232}"/>
    <dgm:cxn modelId="{FEFE4EC3-FC58-41EF-A227-AB7B95AAB75D}" type="presOf" srcId="{2C36C8ED-2762-4811-8D60-3A70A2DC82AB}" destId="{81E14A5B-2186-41F4-9C4E-307A4D30B40E}" srcOrd="0" destOrd="0" presId="urn:microsoft.com/office/officeart/2016/7/layout/BasicProcessNew"/>
    <dgm:cxn modelId="{4067D7EB-83FB-48CF-B4D8-13DDC74EA4B1}" type="presOf" srcId="{4A1B6096-A274-4561-9DAE-9B028BDB38A9}" destId="{7A6BFE27-C6B4-4135-A820-2903269EAE62}" srcOrd="0" destOrd="0" presId="urn:microsoft.com/office/officeart/2016/7/layout/BasicProcessNew"/>
    <dgm:cxn modelId="{742ABEED-D790-49A9-85C6-4359F89B50E0}" srcId="{BF5264E5-A8CF-4D52-9C53-F793DE70FB59}" destId="{2C36C8ED-2762-4811-8D60-3A70A2DC82AB}" srcOrd="0" destOrd="0" parTransId="{9B7438E1-9ACB-48DC-8162-836108300794}" sibTransId="{8381EC94-4441-442B-94DE-3C89B6024147}"/>
    <dgm:cxn modelId="{933EF480-1B34-4E90-82E6-64EEC1E1D9D2}" type="presParOf" srcId="{2873E8AF-2F66-4B19-8E00-26EEF7560014}" destId="{81E14A5B-2186-41F4-9C4E-307A4D30B40E}" srcOrd="0" destOrd="0" presId="urn:microsoft.com/office/officeart/2016/7/layout/BasicProcessNew"/>
    <dgm:cxn modelId="{E35F1932-3AE3-4B13-9200-AFB506061AC5}" type="presParOf" srcId="{2873E8AF-2F66-4B19-8E00-26EEF7560014}" destId="{A7550580-C42F-4300-A8BF-4DB862C48E19}" srcOrd="1" destOrd="0" presId="urn:microsoft.com/office/officeart/2016/7/layout/BasicProcessNew"/>
    <dgm:cxn modelId="{833C5DFC-08F3-4159-A762-4DC4F1D776C6}" type="presParOf" srcId="{2873E8AF-2F66-4B19-8E00-26EEF7560014}" destId="{4646DF6A-C440-4EF2-BF8A-4AF636F02832}" srcOrd="2" destOrd="0" presId="urn:microsoft.com/office/officeart/2016/7/layout/BasicProcessNew"/>
    <dgm:cxn modelId="{288DF926-6AEB-4EA1-BB84-FDDDD5BE5FE2}" type="presParOf" srcId="{2873E8AF-2F66-4B19-8E00-26EEF7560014}" destId="{D9656B04-E5F2-4423-89CA-E5DE5D11413F}" srcOrd="3" destOrd="0" presId="urn:microsoft.com/office/officeart/2016/7/layout/BasicProcessNew"/>
    <dgm:cxn modelId="{D6BC3D14-FDE5-4A07-BCFE-36B70243C37D}" type="presParOf" srcId="{2873E8AF-2F66-4B19-8E00-26EEF7560014}" destId="{7A6BFE27-C6B4-4135-A820-2903269EAE62}" srcOrd="4" destOrd="0" presId="urn:microsoft.com/office/officeart/2016/7/layout/BasicProcessNew"/>
    <dgm:cxn modelId="{33150A0F-0313-4BEE-AE09-DEC848B25D94}" type="presParOf" srcId="{2873E8AF-2F66-4B19-8E00-26EEF7560014}" destId="{4FD649A1-ED79-4090-8204-0FD352A826A1}" srcOrd="5" destOrd="0" presId="urn:microsoft.com/office/officeart/2016/7/layout/BasicProcessNew"/>
    <dgm:cxn modelId="{83E722C0-E2A3-438A-BC22-ECA325B050E6}" type="presParOf" srcId="{2873E8AF-2F66-4B19-8E00-26EEF7560014}" destId="{1EDE8D7B-EB15-431E-9936-A2EC061C7F03}" srcOrd="6" destOrd="0" presId="urn:microsoft.com/office/officeart/2016/7/layout/BasicProcessNew"/>
    <dgm:cxn modelId="{406C7F3F-F36C-45C1-9A3B-99A26803DEAB}" type="presParOf" srcId="{2873E8AF-2F66-4B19-8E00-26EEF7560014}" destId="{0E2E7314-EF43-49D8-B21F-CB261FF6BEFA}" srcOrd="7" destOrd="0" presId="urn:microsoft.com/office/officeart/2016/7/layout/BasicProcessNew"/>
    <dgm:cxn modelId="{271EDA58-BCC2-420E-8401-28C2B7344610}" type="presParOf" srcId="{2873E8AF-2F66-4B19-8E00-26EEF7560014}" destId="{0C73BFBC-B8B3-485A-A8E9-EEA2B394BB6D}" srcOrd="8" destOrd="0" presId="urn:microsoft.com/office/officeart/2016/7/layout/BasicProcessNew"/>
    <dgm:cxn modelId="{1B0CDC2A-DCA5-4965-8FD9-4DD4D6A51CBF}" type="presParOf" srcId="{2873E8AF-2F66-4B19-8E00-26EEF7560014}" destId="{1306D50D-7E8A-4B55-97C2-4E32C7714F7F}" srcOrd="9" destOrd="0" presId="urn:microsoft.com/office/officeart/2016/7/layout/BasicProcessNew"/>
    <dgm:cxn modelId="{C3E44C2B-6CF7-4037-B5AA-DDA88708F7B0}" type="presParOf" srcId="{2873E8AF-2F66-4B19-8E00-26EEF7560014}" destId="{E04B56FD-EEAF-4288-B7AA-CF879FAA3D34}" srcOrd="10" destOrd="0" presId="urn:microsoft.com/office/officeart/2016/7/layout/BasicProcessNew"/>
    <dgm:cxn modelId="{D328F297-BD76-43D1-B68A-3EC3ADA6BEF4}" type="presParOf" srcId="{2873E8AF-2F66-4B19-8E00-26EEF7560014}" destId="{8C28C92E-6305-45C1-8A48-CFFE1D657E8D}" srcOrd="11" destOrd="0" presId="urn:microsoft.com/office/officeart/2016/7/layout/BasicProcessNew"/>
    <dgm:cxn modelId="{51470E40-DB5F-419B-9434-7306AA7FEFA4}" type="presParOf" srcId="{2873E8AF-2F66-4B19-8E00-26EEF7560014}" destId="{28A799B0-3507-41AB-B94F-5238F21551E1}" srcOrd="12" destOrd="0" presId="urn:microsoft.com/office/officeart/2016/7/layout/BasicProcessNew"/>
    <dgm:cxn modelId="{5F2FE873-5767-4F1B-BE06-10F16B89B865}" type="presParOf" srcId="{2873E8AF-2F66-4B19-8E00-26EEF7560014}" destId="{12641FDD-7A39-44A1-A648-A2F648808509}" srcOrd="13" destOrd="0" presId="urn:microsoft.com/office/officeart/2016/7/layout/BasicProcessNew"/>
    <dgm:cxn modelId="{8DCC4D5A-7332-4ED4-8B85-CBD9C55C3456}" type="presParOf" srcId="{2873E8AF-2F66-4B19-8E00-26EEF7560014}" destId="{B95C89D9-B739-4256-9A93-6AC6FB398461}" srcOrd="14" destOrd="0" presId="urn:microsoft.com/office/officeart/2016/7/layout/BasicProcessNew"/>
    <dgm:cxn modelId="{3F54754D-722A-47E4-8299-CE97E8091EFD}" type="presParOf" srcId="{2873E8AF-2F66-4B19-8E00-26EEF7560014}" destId="{361D8EF1-4DFB-4139-9FC4-BEE1B245C9C6}" srcOrd="15" destOrd="0" presId="urn:microsoft.com/office/officeart/2016/7/layout/BasicProcessNew"/>
    <dgm:cxn modelId="{D5147B8C-2940-4025-BE06-25D18EE2DD3F}" type="presParOf" srcId="{2873E8AF-2F66-4B19-8E00-26EEF7560014}" destId="{0CFAD59E-04E0-4778-81BE-7CBF577B7EC1}" srcOrd="16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AD2EA-E45E-4F0E-93F8-47B19E55DA42}">
      <dsp:nvSpPr>
        <dsp:cNvPr id="0" name=""/>
        <dsp:cNvSpPr/>
      </dsp:nvSpPr>
      <dsp:spPr>
        <a:xfrm>
          <a:off x="3170" y="130347"/>
          <a:ext cx="2514897" cy="15089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учить различать и называть геометрические фигуры;</a:t>
          </a:r>
          <a:endParaRPr lang="en-US" sz="1500" kern="1200"/>
        </a:p>
      </dsp:txBody>
      <dsp:txXfrm>
        <a:off x="3170" y="130347"/>
        <a:ext cx="2514897" cy="1508938"/>
      </dsp:txXfrm>
    </dsp:sp>
    <dsp:sp modelId="{C51E2860-46E5-47E8-B9F1-080B24FF22AA}">
      <dsp:nvSpPr>
        <dsp:cNvPr id="0" name=""/>
        <dsp:cNvSpPr/>
      </dsp:nvSpPr>
      <dsp:spPr>
        <a:xfrm>
          <a:off x="2769557" y="130347"/>
          <a:ext cx="2514897" cy="150893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учить группировать фигуры по разным признакам (объемные, плоскостные, имеющие углы и округлые);</a:t>
          </a:r>
          <a:endParaRPr lang="en-US" sz="1500" kern="1200"/>
        </a:p>
      </dsp:txBody>
      <dsp:txXfrm>
        <a:off x="2769557" y="130347"/>
        <a:ext cx="2514897" cy="1508938"/>
      </dsp:txXfrm>
    </dsp:sp>
    <dsp:sp modelId="{44E834F2-4899-452E-9CB1-76C4203862A9}">
      <dsp:nvSpPr>
        <dsp:cNvPr id="0" name=""/>
        <dsp:cNvSpPr/>
      </dsp:nvSpPr>
      <dsp:spPr>
        <a:xfrm>
          <a:off x="5535944" y="130347"/>
          <a:ext cx="2514897" cy="150893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учить сравнивать предметы по форме, понимать зависимость формы от других качеств, признаков;</a:t>
          </a:r>
          <a:endParaRPr lang="en-US" sz="1500" kern="1200"/>
        </a:p>
      </dsp:txBody>
      <dsp:txXfrm>
        <a:off x="5535944" y="130347"/>
        <a:ext cx="2514897" cy="1508938"/>
      </dsp:txXfrm>
    </dsp:sp>
    <dsp:sp modelId="{369276AC-54EA-4364-A673-2F03EF96FA90}">
      <dsp:nvSpPr>
        <dsp:cNvPr id="0" name=""/>
        <dsp:cNvSpPr/>
      </dsp:nvSpPr>
      <dsp:spPr>
        <a:xfrm>
          <a:off x="8302332" y="130347"/>
          <a:ext cx="2514897" cy="150893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учить называть и показывать элементы геометрических фигур (стороны, углы, вершины, основания, боковая поверхность);</a:t>
          </a:r>
          <a:endParaRPr lang="en-US" sz="1500" kern="1200"/>
        </a:p>
      </dsp:txBody>
      <dsp:txXfrm>
        <a:off x="8302332" y="130347"/>
        <a:ext cx="2514897" cy="1508938"/>
      </dsp:txXfrm>
    </dsp:sp>
    <dsp:sp modelId="{A5B03C32-DFA1-40BA-8515-B74269227E38}">
      <dsp:nvSpPr>
        <dsp:cNvPr id="0" name=""/>
        <dsp:cNvSpPr/>
      </dsp:nvSpPr>
      <dsp:spPr>
        <a:xfrm>
          <a:off x="3170" y="1890775"/>
          <a:ext cx="2514897" cy="150893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учить воссоздавать и трансформировать фигуры (рисовать, вычерчивать, выкладывать, делить на две-четыре части и др.);</a:t>
          </a:r>
          <a:endParaRPr lang="en-US" sz="1500" kern="1200"/>
        </a:p>
      </dsp:txBody>
      <dsp:txXfrm>
        <a:off x="3170" y="1890775"/>
        <a:ext cx="2514897" cy="1508938"/>
      </dsp:txXfrm>
    </dsp:sp>
    <dsp:sp modelId="{3E8A6CEB-6ECE-4EC6-BF8B-F6AD62EBABCE}">
      <dsp:nvSpPr>
        <dsp:cNvPr id="0" name=""/>
        <dsp:cNvSpPr/>
      </dsp:nvSpPr>
      <dsp:spPr>
        <a:xfrm>
          <a:off x="2769557" y="1890775"/>
          <a:ext cx="2514897" cy="15089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знать особенности геометрических фигур как эталонов при определении формы предметов;</a:t>
          </a:r>
          <a:endParaRPr lang="en-US" sz="1500" kern="1200"/>
        </a:p>
      </dsp:txBody>
      <dsp:txXfrm>
        <a:off x="2769557" y="1890775"/>
        <a:ext cx="2514897" cy="1508938"/>
      </dsp:txXfrm>
    </dsp:sp>
    <dsp:sp modelId="{E0198BA9-A9B7-4F5B-8D3B-E752E4EDFF35}">
      <dsp:nvSpPr>
        <dsp:cNvPr id="0" name=""/>
        <dsp:cNvSpPr/>
      </dsp:nvSpPr>
      <dsp:spPr>
        <a:xfrm>
          <a:off x="5535944" y="1890775"/>
          <a:ext cx="2514897" cy="150893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владеть разными способами сравнения предметов по форме, находя общее и различное;</a:t>
          </a:r>
          <a:endParaRPr lang="en-US" sz="1500" kern="1200"/>
        </a:p>
      </dsp:txBody>
      <dsp:txXfrm>
        <a:off x="5535944" y="1890775"/>
        <a:ext cx="2514897" cy="1508938"/>
      </dsp:txXfrm>
    </dsp:sp>
    <dsp:sp modelId="{F0CB0467-D28E-4FE1-BD7C-22637D381BF1}">
      <dsp:nvSpPr>
        <dsp:cNvPr id="0" name=""/>
        <dsp:cNvSpPr/>
      </dsp:nvSpPr>
      <dsp:spPr>
        <a:xfrm>
          <a:off x="8302332" y="1890775"/>
          <a:ext cx="2514897" cy="150893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развивать глазомер.</a:t>
          </a:r>
          <a:endParaRPr lang="en-US" sz="1500" kern="1200"/>
        </a:p>
      </dsp:txBody>
      <dsp:txXfrm>
        <a:off x="8302332" y="1890775"/>
        <a:ext cx="2514897" cy="1508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14A5B-2186-41F4-9C4E-307A4D30B40E}">
      <dsp:nvSpPr>
        <dsp:cNvPr id="0" name=""/>
        <dsp:cNvSpPr/>
      </dsp:nvSpPr>
      <dsp:spPr>
        <a:xfrm>
          <a:off x="3518" y="104753"/>
          <a:ext cx="1935713" cy="330354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ощупывание предметов с различной поверхностью с открытыми глазами, в дальнейшем с закрытыми; обучение специальным обследующим движениям (поглаживание, разминание, постукивание, сжимание и др.), обозначение отдельными словами свойств и качеств используемых материалов, признаков предмета;</a:t>
          </a:r>
          <a:endParaRPr lang="en-US" sz="1100" kern="1200" dirty="0"/>
        </a:p>
      </dsp:txBody>
      <dsp:txXfrm>
        <a:off x="3518" y="104753"/>
        <a:ext cx="1935713" cy="3303540"/>
      </dsp:txXfrm>
    </dsp:sp>
    <dsp:sp modelId="{4646DF6A-C440-4EF2-BF8A-4AF636F02832}">
      <dsp:nvSpPr>
        <dsp:cNvPr id="0" name=""/>
        <dsp:cNvSpPr/>
      </dsp:nvSpPr>
      <dsp:spPr>
        <a:xfrm>
          <a:off x="1967550" y="1635024"/>
          <a:ext cx="290357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6BFE27-C6B4-4135-A820-2903269EAE62}">
      <dsp:nvSpPr>
        <dsp:cNvPr id="0" name=""/>
        <dsp:cNvSpPr/>
      </dsp:nvSpPr>
      <dsp:spPr>
        <a:xfrm>
          <a:off x="2286225" y="104753"/>
          <a:ext cx="1935713" cy="330354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нахождение на ощупь необходимого объемного предмета по описанию свойств и качеств материала, из которого он изготовлен (выбор сначала из 2 предметов, а затем из 3-5 предметов);</a:t>
          </a:r>
          <a:endParaRPr lang="en-US" sz="1100" kern="1200"/>
        </a:p>
      </dsp:txBody>
      <dsp:txXfrm>
        <a:off x="2286225" y="104753"/>
        <a:ext cx="1935713" cy="3303540"/>
      </dsp:txXfrm>
    </dsp:sp>
    <dsp:sp modelId="{1EDE8D7B-EB15-431E-9936-A2EC061C7F03}">
      <dsp:nvSpPr>
        <dsp:cNvPr id="0" name=""/>
        <dsp:cNvSpPr/>
      </dsp:nvSpPr>
      <dsp:spPr>
        <a:xfrm>
          <a:off x="4250258" y="1635024"/>
          <a:ext cx="290357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73BFBC-B8B3-485A-A8E9-EEA2B394BB6D}">
      <dsp:nvSpPr>
        <dsp:cNvPr id="0" name=""/>
        <dsp:cNvSpPr/>
      </dsp:nvSpPr>
      <dsp:spPr>
        <a:xfrm>
          <a:off x="4568933" y="104753"/>
          <a:ext cx="1935713" cy="330354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нахождение контура предложенного предмета из нескольких (3-4 предметов);</a:t>
          </a:r>
          <a:endParaRPr lang="en-US" sz="1100" kern="1200"/>
        </a:p>
      </dsp:txBody>
      <dsp:txXfrm>
        <a:off x="4568933" y="104753"/>
        <a:ext cx="1935713" cy="3303540"/>
      </dsp:txXfrm>
    </dsp:sp>
    <dsp:sp modelId="{E04B56FD-EEAF-4288-B7AA-CF879FAA3D34}">
      <dsp:nvSpPr>
        <dsp:cNvPr id="0" name=""/>
        <dsp:cNvSpPr/>
      </dsp:nvSpPr>
      <dsp:spPr>
        <a:xfrm>
          <a:off x="6532965" y="1635024"/>
          <a:ext cx="290357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A799B0-3507-41AB-B94F-5238F21551E1}">
      <dsp:nvSpPr>
        <dsp:cNvPr id="0" name=""/>
        <dsp:cNvSpPr/>
      </dsp:nvSpPr>
      <dsp:spPr>
        <a:xfrm>
          <a:off x="6851641" y="104753"/>
          <a:ext cx="1935713" cy="330354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определение по контуру с закрытыми (завязанными) глазами самого предмета;</a:t>
          </a:r>
          <a:endParaRPr lang="en-US" sz="1100" kern="1200"/>
        </a:p>
      </dsp:txBody>
      <dsp:txXfrm>
        <a:off x="6851641" y="104753"/>
        <a:ext cx="1935713" cy="3303540"/>
      </dsp:txXfrm>
    </dsp:sp>
    <dsp:sp modelId="{B95C89D9-B739-4256-9A93-6AC6FB398461}">
      <dsp:nvSpPr>
        <dsp:cNvPr id="0" name=""/>
        <dsp:cNvSpPr/>
      </dsp:nvSpPr>
      <dsp:spPr>
        <a:xfrm>
          <a:off x="8815673" y="1635024"/>
          <a:ext cx="290357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FAD59E-04E0-4778-81BE-7CBF577B7EC1}">
      <dsp:nvSpPr>
        <dsp:cNvPr id="0" name=""/>
        <dsp:cNvSpPr/>
      </dsp:nvSpPr>
      <dsp:spPr>
        <a:xfrm>
          <a:off x="9134348" y="104753"/>
          <a:ext cx="1935713" cy="330354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/>
            <a:t>нахождение двух одинаковых контуров предмета из нескольких предложенных с закрытыми (завязанными) глазами.</a:t>
          </a:r>
          <a:endParaRPr lang="en-US" sz="1100" kern="1200"/>
        </a:p>
      </dsp:txBody>
      <dsp:txXfrm>
        <a:off x="9134348" y="104753"/>
        <a:ext cx="1935713" cy="3303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9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04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94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7627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577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16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560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797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707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3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36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53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62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88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46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26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7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0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01A64-8C5F-4356-81C5-58A0BF642EFE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5DFB2-C90E-4948-A13C-8991826B38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19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  <p:sldLayoutId id="2147483981" r:id="rId17"/>
    <p:sldLayoutId id="2147483982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9CD9ACDE-8038-488C-AB0C-5FD1A373C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4450" y="965200"/>
            <a:ext cx="8337550" cy="3536332"/>
          </a:xfrm>
        </p:spPr>
        <p:txBody>
          <a:bodyPr>
            <a:normAutofit fontScale="90000"/>
          </a:bodyPr>
          <a:lstStyle/>
          <a:p>
            <a:r>
              <a:rPr lang="ru-RU" sz="5100" dirty="0"/>
              <a:t>Особенности сенсорного развития  детей дошкольного возраста с интеллектуальными нарушениями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4450" y="4503906"/>
            <a:ext cx="7372350" cy="1388892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Выполнила:</a:t>
            </a:r>
          </a:p>
          <a:p>
            <a:pPr algn="r"/>
            <a:r>
              <a:rPr lang="ru-RU" dirty="0"/>
              <a:t>Сафиуллина Р.Р.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A6C2449-5F66-4753-AAA3-4AD81E57A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6" name="Picture 11">
            <a:extLst>
              <a:ext uri="{FF2B5EF4-FFF2-40B4-BE49-F238E27FC236}">
                <a16:creationId xmlns:a16="http://schemas.microsoft.com/office/drawing/2014/main" id="{D6574459-C046-4C49-8130-7114EBC68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/>
          <a:stretch/>
        </p:blipFill>
        <p:spPr>
          <a:xfrm rot="16200000">
            <a:off x="-1265219" y="2188762"/>
            <a:ext cx="6860373" cy="248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78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84FA60-56E6-4C39-B1D1-F8DA36DE1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596657-B904-4480-A3AC-E64518707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 b="12276"/>
          <a:stretch/>
        </p:blipFill>
        <p:spPr>
          <a:xfrm rot="16200000">
            <a:off x="7672787" y="2341160"/>
            <a:ext cx="6860373" cy="21780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486" y="4771908"/>
            <a:ext cx="9845190" cy="1293028"/>
          </a:xfrm>
        </p:spPr>
        <p:txBody>
          <a:bodyPr>
            <a:normAutofit/>
          </a:bodyPr>
          <a:lstStyle/>
          <a:p>
            <a:pPr algn="l"/>
            <a:r>
              <a:rPr lang="ru-RU"/>
              <a:t>Этапы ознакомления с величиной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334" y="630827"/>
            <a:ext cx="9222535" cy="3845311"/>
          </a:xfrm>
        </p:spPr>
        <p:txBody>
          <a:bodyPr anchor="ctr">
            <a:normAutofit/>
          </a:bodyPr>
          <a:lstStyle/>
          <a:p>
            <a:r>
              <a:rPr lang="ru-RU" sz="2000"/>
              <a:t>1-й этап - выделение определенного параметра величины;</a:t>
            </a:r>
          </a:p>
          <a:p>
            <a:r>
              <a:rPr lang="ru-RU" sz="2000"/>
              <a:t>2-й этап - непосредственное сравнение предметов по выделенному параметру;</a:t>
            </a:r>
          </a:p>
          <a:p>
            <a:r>
              <a:rPr lang="ru-RU" sz="2000"/>
              <a:t>3-й этап - одновременное установление относительной величины разных параметров сравниваемых предметов;</a:t>
            </a:r>
          </a:p>
          <a:p>
            <a:r>
              <a:rPr lang="ru-RU" sz="2000"/>
              <a:t>4-й этап - формирование умения строить ряд величин;</a:t>
            </a:r>
          </a:p>
          <a:p>
            <a:r>
              <a:rPr lang="ru-RU" sz="2000"/>
              <a:t>5-й этап - опосредованное сравнение величин предметов с использованием меры.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3994915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ru-RU" dirty="0"/>
              <a:t>Знакомство с цветом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6C8DBA-D7B5-4A9A-845B-43FBEA62A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/>
          <a:stretch/>
        </p:blipFill>
        <p:spPr>
          <a:xfrm rot="16200000">
            <a:off x="-1266906" y="2188762"/>
            <a:ext cx="6860373" cy="248285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7385" y="1950475"/>
            <a:ext cx="8396460" cy="4637138"/>
          </a:xfrm>
        </p:spPr>
        <p:txBody>
          <a:bodyPr>
            <a:normAutofit fontScale="92500"/>
          </a:bodyPr>
          <a:lstStyle/>
          <a:p>
            <a:pPr lvl="0"/>
            <a:r>
              <a:rPr lang="ru-RU" sz="1600" dirty="0"/>
              <a:t>Игры и упражнения на выбор по образцу знакомых предметов, резко различающихся по цвету - доминантному признаку. Понятие цвета дается на примере двух-трех контрастных цветов.</a:t>
            </a:r>
          </a:p>
          <a:p>
            <a:pPr lvl="0"/>
            <a:r>
              <a:rPr lang="ru-RU" sz="1600" dirty="0"/>
              <a:t>Задания, основанные на </a:t>
            </a:r>
            <a:r>
              <a:rPr lang="ru-RU" sz="1600" dirty="0" err="1"/>
              <a:t>примеривании</a:t>
            </a:r>
            <a:r>
              <a:rPr lang="ru-RU" sz="1600" dirty="0"/>
              <a:t> (зрительном сближении) предметов по цвету, которое позволяет увидеть наличие или отсутствие цветового перепада между двумя цветами. Действуя с цветом, дети запоминают сначала сами цвета, потом названия основных цветов (желтый, красный, синий, зеленый), а также белый и черный. В дальнейшем дошкольникам становится доступно усвоение названий дополнительных цветов и оттенков.</a:t>
            </a:r>
          </a:p>
          <a:p>
            <a:pPr lvl="0"/>
            <a:r>
              <a:rPr lang="ru-RU" sz="1600" dirty="0"/>
              <a:t>Представления о цвете закрепляются в слове-названии; вырабатывается представление о том, что цвет - одно из свойств предмета. Происходит уточнение представлений о постоянных цветах (снег белый и пр.).</a:t>
            </a:r>
          </a:p>
          <a:p>
            <a:pPr lvl="0"/>
            <a:r>
              <a:rPr lang="ru-RU" sz="1600" dirty="0"/>
              <a:t>Формирование понятие эталона (образца основных цветов, с которыми они начинают сопоставлять цвет окружающих предметов) в процессе выполнения практических заданий.</a:t>
            </a:r>
          </a:p>
          <a:p>
            <a:pPr lvl="0"/>
            <a:r>
              <a:rPr lang="ru-RU" sz="1600" dirty="0"/>
              <a:t>Формирование цветовых мысленных образов и оперирование ими в повседневной жизни подчеркивают факт усвоения данного сенсорного эталона.</a:t>
            </a:r>
          </a:p>
          <a:p>
            <a:pPr lvl="0"/>
            <a:r>
              <a:rPr lang="ru-RU" sz="1600" dirty="0"/>
              <a:t>Формирование умений сопоставлять цвета, их сочетания и оттенки, подбирать необходимые цветовые сочетания, создавать их по собственному замыслу.</a:t>
            </a:r>
          </a:p>
        </p:txBody>
      </p:sp>
    </p:spTree>
    <p:extLst>
      <p:ext uri="{BB962C8B-B14F-4D97-AF65-F5344CB8AC3E}">
        <p14:creationId xmlns:p14="http://schemas.microsoft.com/office/powerpoint/2010/main" val="3087698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ru-RU" dirty="0"/>
              <a:t>Развитие осязания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1E4B8995-240C-3087-6833-F9386FE990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054297"/>
              </p:ext>
            </p:extLst>
          </p:nvPr>
        </p:nvGraphicFramePr>
        <p:xfrm>
          <a:off x="432619" y="2458065"/>
          <a:ext cx="11073581" cy="3513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6482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6184FA60-56E6-4C39-B1D1-F8DA36DE1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9">
            <a:extLst>
              <a:ext uri="{FF2B5EF4-FFF2-40B4-BE49-F238E27FC236}">
                <a16:creationId xmlns:a16="http://schemas.microsoft.com/office/drawing/2014/main" id="{FA596657-B904-4480-A3AC-E64518707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 b="12276"/>
          <a:stretch/>
        </p:blipFill>
        <p:spPr>
          <a:xfrm rot="16200000">
            <a:off x="7672787" y="2341160"/>
            <a:ext cx="6860373" cy="21780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486" y="4771908"/>
            <a:ext cx="9845190" cy="1293028"/>
          </a:xfrm>
        </p:spPr>
        <p:txBody>
          <a:bodyPr>
            <a:normAutofit/>
          </a:bodyPr>
          <a:lstStyle/>
          <a:p>
            <a:pPr algn="l"/>
            <a:r>
              <a:rPr lang="ru-RU" sz="2800"/>
              <a:t>детские виды деятельности, способствующие развитию осязательного восприятия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644" y="337154"/>
            <a:ext cx="10974711" cy="4138708"/>
          </a:xfrm>
        </p:spPr>
        <p:txBody>
          <a:bodyPr anchor="ctr">
            <a:normAutofit lnSpcReduction="10000"/>
          </a:bodyPr>
          <a:lstStyle/>
          <a:p>
            <a:pPr lvl="0"/>
            <a:r>
              <a:rPr lang="ru-RU" sz="1600" dirty="0"/>
              <a:t>лепка и аппликация из глины, пластилина, теста;</a:t>
            </a:r>
          </a:p>
          <a:p>
            <a:pPr lvl="0"/>
            <a:r>
              <a:rPr lang="ru-RU" sz="1600" dirty="0"/>
              <a:t>аппликация из разного материала (бумага, ткань, пух, вата, фольга);</a:t>
            </a:r>
          </a:p>
          <a:p>
            <a:pPr lvl="0"/>
            <a:r>
              <a:rPr lang="ru-RU" sz="1600" dirty="0"/>
              <a:t>конструирование из бумаги (оригами);</a:t>
            </a:r>
          </a:p>
          <a:p>
            <a:pPr lvl="0"/>
            <a:r>
              <a:rPr lang="ru-RU" sz="1600" dirty="0"/>
              <a:t>плетение, макраме (плетение из ниток, веревок);</a:t>
            </a:r>
          </a:p>
          <a:p>
            <a:pPr lvl="0"/>
            <a:r>
              <a:rPr lang="ru-RU" sz="1600" dirty="0"/>
              <a:t>рисование пальцами, кусочком ваты, бумажной «кисточкой»;</a:t>
            </a:r>
          </a:p>
          <a:p>
            <a:pPr lvl="0"/>
            <a:r>
              <a:rPr lang="ru-RU" sz="1600" dirty="0"/>
              <a:t>игры с крупной и мелкой мозаикой, конструктором (металлическим, пластмассовым, кнопочным);</a:t>
            </a:r>
          </a:p>
          <a:p>
            <a:pPr lvl="0"/>
            <a:r>
              <a:rPr lang="ru-RU" sz="1600" dirty="0"/>
              <a:t>собирание </a:t>
            </a:r>
            <a:r>
              <a:rPr lang="ru-RU" sz="1600" dirty="0" err="1"/>
              <a:t>пазлов</a:t>
            </a:r>
            <a:r>
              <a:rPr lang="ru-RU" sz="1600" dirty="0"/>
              <a:t>;</a:t>
            </a:r>
          </a:p>
          <a:p>
            <a:pPr lvl="0"/>
            <a:r>
              <a:rPr lang="ru-RU" sz="1600" dirty="0"/>
              <a:t>сортировка мелких предметов (камушки, пуговицы, желуди, бусинки, фишки, ракушки), разных по величине, форме, материалу;</a:t>
            </a:r>
          </a:p>
          <a:p>
            <a:pPr lvl="0"/>
            <a:r>
              <a:rPr lang="ru-RU" sz="1600" dirty="0"/>
              <a:t>пальчиковая гимнастика;</a:t>
            </a:r>
          </a:p>
          <a:p>
            <a:pPr lvl="0"/>
            <a:r>
              <a:rPr lang="ru-RU" sz="1600" dirty="0"/>
              <a:t> элементы массажа и самомассажа </a:t>
            </a:r>
          </a:p>
          <a:p>
            <a:r>
              <a:rPr lang="ru-RU" sz="1600" dirty="0"/>
              <a:t>использование природного материала: игр с водой разной температуры, камушками, песком, шишками, мхом и др.</a:t>
            </a:r>
          </a:p>
        </p:txBody>
      </p:sp>
    </p:spTree>
    <p:extLst>
      <p:ext uri="{BB962C8B-B14F-4D97-AF65-F5344CB8AC3E}">
        <p14:creationId xmlns:p14="http://schemas.microsoft.com/office/powerpoint/2010/main" val="862314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84FA60-56E6-4C39-B1D1-F8DA36DE1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596657-B904-4480-A3AC-E64518707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 b="12276"/>
          <a:stretch/>
        </p:blipFill>
        <p:spPr>
          <a:xfrm rot="16200000">
            <a:off x="7672787" y="2341160"/>
            <a:ext cx="6860373" cy="21780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1486" y="4771908"/>
            <a:ext cx="9845190" cy="1293028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Формы организации сенсорного воспитания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334" y="630827"/>
            <a:ext cx="9222535" cy="3845311"/>
          </a:xfrm>
        </p:spPr>
        <p:txBody>
          <a:bodyPr anchor="ctr">
            <a:normAutofit/>
          </a:bodyPr>
          <a:lstStyle/>
          <a:p>
            <a:r>
              <a:rPr lang="ru-RU" sz="2000"/>
              <a:t>Основная форма организации коррекционно-развивающего обучения детей – </a:t>
            </a:r>
            <a:r>
              <a:rPr lang="ru-RU" sz="2000" b="1" i="1"/>
              <a:t>коррекционное занятие</a:t>
            </a:r>
            <a:r>
              <a:rPr lang="ru-RU" sz="2000"/>
              <a:t>. </a:t>
            </a:r>
          </a:p>
          <a:p>
            <a:r>
              <a:rPr lang="ru-RU" sz="2000"/>
              <a:t>На начальном этапе обучения (или в случае существенного снижения интеллектуальных способностей ребенка) целесообразно избрать индивидуальную форму работы как наиболее действенную и эффективную, поскольку именно она создает возможности установления наиболее тесного эмоционального контакта между ребенком и педагогом, а также отработать под контролем педагога определенный навык. </a:t>
            </a:r>
          </a:p>
          <a:p>
            <a:r>
              <a:rPr lang="ru-RU" sz="2000"/>
              <a:t>В последующей работе целесообразен переход к работе в малой группе (2-3 ребенка), а затем - в подгруппе (5-6 детей).</a:t>
            </a:r>
          </a:p>
        </p:txBody>
      </p:sp>
    </p:spTree>
    <p:extLst>
      <p:ext uri="{BB962C8B-B14F-4D97-AF65-F5344CB8AC3E}">
        <p14:creationId xmlns:p14="http://schemas.microsoft.com/office/powerpoint/2010/main" val="2570199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1DE4D3E-80C7-48B7-B8E5-B1B5A62C9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40B952-EBA0-441F-01B9-91D784D11E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ru-RU" dirty="0"/>
              <a:t>Дополнительные формы сенсорного воспитания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98C1D7-B3E7-45FC-BC11-C49DA8C1F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799" y="2194560"/>
            <a:ext cx="11329219" cy="43930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700" dirty="0"/>
              <a:t>Кроме того, сенсорное воспитание должно осуществляться:</a:t>
            </a:r>
          </a:p>
          <a:p>
            <a:r>
              <a:rPr lang="ru-RU" sz="1700" dirty="0"/>
              <a:t>в условиях повседневной жизни детей</a:t>
            </a:r>
          </a:p>
          <a:p>
            <a:r>
              <a:rPr lang="ru-RU" sz="1700" dirty="0"/>
              <a:t>в ходе игр</a:t>
            </a:r>
          </a:p>
          <a:p>
            <a:r>
              <a:rPr lang="ru-RU" sz="1700" dirty="0"/>
              <a:t>в процессе труда, </a:t>
            </a:r>
          </a:p>
          <a:p>
            <a:pPr marL="0" indent="0">
              <a:buNone/>
            </a:pPr>
            <a:r>
              <a:rPr lang="ru-RU" sz="1700" dirty="0"/>
              <a:t>	Это способствует обогащению чувственного опыта ребенка через восприятие целого комплекса различных свойств и сторон явлений общественной жизни, природы, мира вещей. </a:t>
            </a:r>
          </a:p>
          <a:p>
            <a:pPr marL="0" indent="0">
              <a:buNone/>
            </a:pPr>
            <a:r>
              <a:rPr lang="ru-RU" sz="1700" dirty="0"/>
              <a:t>	При этом решаются задачи развития восприятия (преимущественно целостного):</a:t>
            </a:r>
          </a:p>
          <a:p>
            <a:r>
              <a:rPr lang="ru-RU" sz="1700" dirty="0"/>
              <a:t>через освоение предметного мира (сведения о названии и назначении предметов, испытания ощущений от соприкосновения с ними - тяжести, характера поверхности предметов); </a:t>
            </a:r>
          </a:p>
          <a:p>
            <a:r>
              <a:rPr lang="ru-RU" sz="1700" dirty="0"/>
              <a:t>через освоение пространства (групповой-комнаты, здания дошкольной образовательной организации, детской площадки); </a:t>
            </a:r>
          </a:p>
          <a:p>
            <a:r>
              <a:rPr lang="ru-RU" sz="1700" dirty="0"/>
              <a:t>через эстетику быта (рабочего места, групповой комнаты);</a:t>
            </a:r>
          </a:p>
          <a:p>
            <a:r>
              <a:rPr lang="ru-RU" sz="1700" dirty="0"/>
              <a:t>через ознакомление с природой (свойства воды, земли); </a:t>
            </a:r>
          </a:p>
          <a:p>
            <a:r>
              <a:rPr lang="ru-RU" sz="1700" dirty="0"/>
              <a:t>в ходе подвижных игр и развлечений.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454360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3514" y="2098423"/>
            <a:ext cx="11298486" cy="4174558"/>
          </a:xfrm>
        </p:spPr>
        <p:txBody>
          <a:bodyPr>
            <a:normAutofit/>
          </a:bodyPr>
          <a:lstStyle/>
          <a:p>
            <a:r>
              <a:rPr lang="ru-RU" dirty="0"/>
              <a:t>Целенаправленная системная работа по сенсорному воспитанию, по средством игровой деятельности позволяет сдвинуть сроки и увеличить темп сенсорного развития ребенка с ОВЗ, преодолев многие отклонения в развитии восприятия, значительно приблизив его к нормативному уровню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Работа по сенсорному воспитанию оказывает существенное воздействие на весь ход психического развития ребенка, стимулирует развитие деятельности, мышления и речи.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754063"/>
            <a:ext cx="10820400" cy="2801937"/>
          </a:xfrm>
        </p:spPr>
        <p:txBody>
          <a:bodyPr/>
          <a:lstStyle/>
          <a:p>
            <a:pPr algn="ctr"/>
            <a:r>
              <a:rPr lang="ru-RU" sz="5400" b="1" i="1" dirty="0"/>
              <a:t> 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63288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D25211A-4CA0-4B53-82BB-1EE7C7F3C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51379" y="0"/>
            <a:ext cx="72406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Рука, скоро исходящийся на солнце">
            <a:extLst>
              <a:ext uri="{FF2B5EF4-FFF2-40B4-BE49-F238E27FC236}">
                <a16:creationId xmlns:a16="http://schemas.microsoft.com/office/drawing/2014/main" id="{463B140C-64D1-80C8-AE79-9D01CE811E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548" r="14066" b="2"/>
          <a:stretch/>
        </p:blipFill>
        <p:spPr>
          <a:xfrm>
            <a:off x="6430296" y="10"/>
            <a:ext cx="5761704" cy="685799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213" y="2153177"/>
            <a:ext cx="5875799" cy="4572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/>
              <a:t>Познание человеком окружающей действительности начинается с ощущения, Это простейший познавательный процесс, который состоит в отражении отдельных свойств предметов и явлений окружающей среды, при их непосредственном воздействии на органы чувств. </a:t>
            </a:r>
          </a:p>
          <a:p>
            <a:pPr marL="0" indent="0">
              <a:buNone/>
            </a:pPr>
            <a:r>
              <a:rPr lang="ru-RU" sz="1600" dirty="0"/>
              <a:t>Ощущения - важнейший источник информации о внешнем мире и собственном теле человека. Традиционно выделяют четыре вида ощущений:</a:t>
            </a:r>
          </a:p>
          <a:p>
            <a:pPr lvl="0"/>
            <a:r>
              <a:rPr lang="ru-RU" sz="1600" dirty="0"/>
              <a:t>слуховые ощущения - ощущение звука;</a:t>
            </a:r>
          </a:p>
          <a:p>
            <a:pPr lvl="0"/>
            <a:r>
              <a:rPr lang="ru-RU" sz="1600" dirty="0"/>
              <a:t>обоняние - ощущение запаха;</a:t>
            </a:r>
          </a:p>
          <a:p>
            <a:pPr lvl="0"/>
            <a:r>
              <a:rPr lang="ru-RU" sz="1600" dirty="0"/>
              <a:t>вкусовые ощущения - человек ощущает 4 модальности: сладкое, солёное, кислое, горькое. Все остальные ощущения вкуса представляют собой разнообразные их сочетания.</a:t>
            </a:r>
          </a:p>
          <a:p>
            <a:pPr lvl="0"/>
            <a:r>
              <a:rPr lang="ru-RU" sz="1600" dirty="0"/>
              <a:t>осязание - тактильные ощущения или кожная чувствительность - ощущения давления, боли, тепла и холода.</a:t>
            </a:r>
          </a:p>
          <a:p>
            <a:pPr marL="0" indent="0">
              <a:buNone/>
            </a:pPr>
            <a:endParaRPr lang="ru-RU" sz="11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832" y="552977"/>
            <a:ext cx="6046492" cy="1600200"/>
          </a:xfrm>
        </p:spPr>
        <p:txBody>
          <a:bodyPr anchor="b">
            <a:normAutofit/>
          </a:bodyPr>
          <a:lstStyle/>
          <a:p>
            <a:pPr algn="l"/>
            <a:r>
              <a:rPr lang="ru-RU" sz="3200" dirty="0"/>
              <a:t>Как мы познаем мир?</a:t>
            </a:r>
          </a:p>
        </p:txBody>
      </p:sp>
    </p:spTree>
    <p:extLst>
      <p:ext uri="{BB962C8B-B14F-4D97-AF65-F5344CB8AC3E}">
        <p14:creationId xmlns:p14="http://schemas.microsoft.com/office/powerpoint/2010/main" val="947851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2063552" y="744811"/>
            <a:ext cx="8136904" cy="8839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Теоретические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основы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сенсорного</a:t>
            </a:r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развития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85530" y="2044651"/>
            <a:ext cx="11232843" cy="3933362"/>
          </a:xfrm>
        </p:spPr>
        <p:txBody>
          <a:bodyPr/>
          <a:lstStyle/>
          <a:p>
            <a:pPr marL="45720" indent="0">
              <a:buNone/>
            </a:pPr>
            <a:r>
              <a:rPr lang="ru-RU" b="1" dirty="0"/>
              <a:t>Сенсорное развитие ребенка это:</a:t>
            </a:r>
          </a:p>
          <a:p>
            <a:pPr marL="45720" indent="0">
              <a:buNone/>
            </a:pPr>
            <a:endParaRPr lang="ru-RU" b="1" dirty="0"/>
          </a:p>
          <a:p>
            <a:r>
              <a:rPr lang="ru-RU" dirty="0"/>
              <a:t>развитие его восприятия и формирование представлений о внешних свойствах предметов: их форме, цвете, величине,  количестве, положении в пространстве, запахе, вкусе и т.д. </a:t>
            </a:r>
          </a:p>
          <a:p>
            <a:r>
              <a:rPr lang="ru-RU" dirty="0"/>
              <a:t>Сенсорное развитие является условием успешного овладения любой практической деятельностью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566" y="1473198"/>
            <a:ext cx="10734866" cy="1083189"/>
          </a:xfrm>
        </p:spPr>
        <p:txBody>
          <a:bodyPr/>
          <a:lstStyle/>
          <a:p>
            <a:pPr algn="ctr"/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Значение сенсорного развития состоит в том что: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52566" y="2828528"/>
            <a:ext cx="11226479" cy="3696816"/>
          </a:xfrm>
        </p:spPr>
        <p:txBody>
          <a:bodyPr>
            <a:normAutofit fontScale="25000" lnSpcReduction="20000"/>
          </a:bodyPr>
          <a:lstStyle/>
          <a:p>
            <a:r>
              <a:rPr lang="ru-RU" sz="8800" dirty="0"/>
              <a:t>Является основой для интеллектуального развития</a:t>
            </a:r>
          </a:p>
          <a:p>
            <a:r>
              <a:rPr lang="ru-RU" sz="8800" dirty="0"/>
              <a:t>Готовности к реальной жизни</a:t>
            </a:r>
          </a:p>
          <a:p>
            <a:r>
              <a:rPr lang="ru-RU" sz="8800" dirty="0"/>
              <a:t>Развивает наблюдательность</a:t>
            </a:r>
          </a:p>
          <a:p>
            <a:r>
              <a:rPr lang="ru-RU" sz="8800" dirty="0"/>
              <a:t>Развивает внимание влияет на развитие памяти</a:t>
            </a:r>
          </a:p>
          <a:p>
            <a:r>
              <a:rPr lang="ru-RU" sz="8800" dirty="0"/>
              <a:t>Влияет на расширение словарного запаса ребенка</a:t>
            </a:r>
          </a:p>
          <a:p>
            <a:r>
              <a:rPr lang="ru-RU" sz="8800" dirty="0"/>
              <a:t>Является основой для развития воображения</a:t>
            </a:r>
          </a:p>
          <a:p>
            <a:r>
              <a:rPr lang="ru-RU" sz="8800" dirty="0"/>
              <a:t>Дает ребенку возможность овладеть новыми способами предметно-познавательной деятельности</a:t>
            </a:r>
          </a:p>
          <a:p>
            <a:r>
              <a:rPr lang="ru-RU" sz="8800" dirty="0"/>
              <a:t>Способствует усвоению сенсорных эталонов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ounded Rectangle 14">
            <a:extLst>
              <a:ext uri="{FF2B5EF4-FFF2-40B4-BE49-F238E27FC236}">
                <a16:creationId xmlns:a16="http://schemas.microsoft.com/office/drawing/2014/main" id="{934B872D-6FE9-472A-9E92-342E41DA7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0"/>
            <a:ext cx="7555992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488DEBA6-2ED2-4FED-8AAB-2F855348D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ABDD070-1412-490C-9218-37051EE80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640"/>
          <a:stretch/>
        </p:blipFill>
        <p:spPr>
          <a:xfrm>
            <a:off x="0" y="4038601"/>
            <a:ext cx="4636008" cy="2819400"/>
          </a:xfrm>
          <a:prstGeom prst="rect">
            <a:avLst/>
          </a:prstGeo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43466" y="804334"/>
            <a:ext cx="3471333" cy="5249333"/>
          </a:xfrm>
        </p:spPr>
        <p:txBody>
          <a:bodyPr>
            <a:normAutofit/>
          </a:bodyPr>
          <a:lstStyle/>
          <a:p>
            <a:r>
              <a:rPr lang="ru-RU" sz="3400">
                <a:solidFill>
                  <a:srgbClr val="FFFFFF"/>
                </a:solidFill>
              </a:rPr>
              <a:t>Как развивается восприятие?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5234722" y="804334"/>
            <a:ext cx="6271477" cy="524933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>
                <a:solidFill>
                  <a:schemeClr val="tx2"/>
                </a:solidFill>
              </a:rPr>
              <a:t>В онтогенетическом развитии происходит </a:t>
            </a:r>
            <a:r>
              <a:rPr lang="ru-RU" b="1" i="1">
                <a:solidFill>
                  <a:schemeClr val="tx2"/>
                </a:solidFill>
              </a:rPr>
              <a:t>овладение обследованием предмета</a:t>
            </a:r>
            <a:r>
              <a:rPr lang="ru-RU">
                <a:solidFill>
                  <a:schemeClr val="tx2"/>
                </a:solidFill>
              </a:rPr>
              <a:t>, способами ориентирования, выделения определенных свойств (способами рассматривания, выслушивания, ощупывания), а также </a:t>
            </a:r>
            <a:r>
              <a:rPr lang="ru-RU" b="1" i="1">
                <a:solidFill>
                  <a:schemeClr val="tx2"/>
                </a:solidFill>
              </a:rPr>
              <a:t>усвоение систем сенсорных эталонов</a:t>
            </a:r>
            <a:r>
              <a:rPr lang="ru-RU">
                <a:solidFill>
                  <a:schemeClr val="tx2"/>
                </a:solidFill>
              </a:rPr>
              <a:t>, через которые индивид усваивает общественный сенсорный опыт</a:t>
            </a:r>
          </a:p>
        </p:txBody>
      </p:sp>
    </p:spTree>
    <p:extLst>
      <p:ext uri="{BB962C8B-B14F-4D97-AF65-F5344CB8AC3E}">
        <p14:creationId xmlns:p14="http://schemas.microsoft.com/office/powerpoint/2010/main" val="8592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7720" y="95779"/>
            <a:ext cx="7434070" cy="1432289"/>
          </a:xfrm>
        </p:spPr>
        <p:txBody>
          <a:bodyPr>
            <a:normAutofit/>
          </a:bodyPr>
          <a:lstStyle/>
          <a:p>
            <a:r>
              <a:rPr lang="ru-RU" sz="3700" dirty="0"/>
              <a:t>Что входит в содержание программы?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6C8DBA-D7B5-4A9A-845B-43FBEA62A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/>
          <a:stretch/>
        </p:blipFill>
        <p:spPr>
          <a:xfrm rot="16200000">
            <a:off x="-1266906" y="2188762"/>
            <a:ext cx="6860373" cy="248285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0452" y="1406013"/>
            <a:ext cx="8465574" cy="52209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dirty="0"/>
              <a:t>В наиболее общем виде содержание сенсорного воспитания дошкольников можно представить следующим образом:</a:t>
            </a:r>
          </a:p>
          <a:p>
            <a:pPr lvl="0"/>
            <a:r>
              <a:rPr lang="ru-RU" sz="1600" dirty="0"/>
              <a:t>цвет (семицветный спектр цветов - радуга);</a:t>
            </a:r>
          </a:p>
          <a:p>
            <a:pPr lvl="0"/>
            <a:r>
              <a:rPr lang="ru-RU" sz="1600" dirty="0"/>
              <a:t>величина (большой, средний, маленький и т.д.);</a:t>
            </a:r>
          </a:p>
          <a:p>
            <a:pPr lvl="0"/>
            <a:r>
              <a:rPr lang="ru-RU" sz="1600" dirty="0"/>
              <a:t>форма (круг, квадрат, треугольник, овал, прямоугольник, шестиугольник);</a:t>
            </a:r>
          </a:p>
          <a:p>
            <a:pPr lvl="0"/>
            <a:r>
              <a:rPr lang="ru-RU" sz="1600" dirty="0"/>
              <a:t>вкусовые ощущения (кислый, сладкий, солёный, горький);</a:t>
            </a:r>
          </a:p>
          <a:p>
            <a:pPr lvl="0"/>
            <a:r>
              <a:rPr lang="ru-RU" sz="1600" dirty="0"/>
              <a:t>запах;</a:t>
            </a:r>
          </a:p>
          <a:p>
            <a:pPr lvl="0"/>
            <a:r>
              <a:rPr lang="ru-RU" sz="1600" dirty="0"/>
              <a:t>фактура (пушистый, гладкий, шершавый, мягкий, твёрдый, тёплый, холодный и т.д.);</a:t>
            </a:r>
          </a:p>
          <a:p>
            <a:pPr lvl="0"/>
            <a:r>
              <a:rPr lang="ru-RU" sz="1600" dirty="0"/>
              <a:t>тяжесть предметов (лёгкий - тяжёлый);</a:t>
            </a:r>
          </a:p>
          <a:p>
            <a:pPr lvl="0"/>
            <a:r>
              <a:rPr lang="ru-RU" sz="1600" dirty="0"/>
              <a:t>звучание предметов (высокий звук, низкий, громкий, тихий и т.д.).</a:t>
            </a:r>
          </a:p>
          <a:p>
            <a:pPr lvl="0"/>
            <a:r>
              <a:rPr lang="ru-RU" sz="1600" dirty="0"/>
              <a:t>ориентирование во времени (первоначально - утро, день, вечер, ночь, в дальнейшем – временные интервалы времени - минута, 5 минут, 10 минут, час, знакомство с часами);</a:t>
            </a:r>
          </a:p>
          <a:p>
            <a:pPr lvl="0"/>
            <a:r>
              <a:rPr lang="ru-RU" sz="1600" dirty="0"/>
              <a:t>речевой слух (звуки родного языка - гласные и согласные, дифференцировка парных звуков и обобщать в слова);</a:t>
            </a:r>
          </a:p>
          <a:p>
            <a:pPr lvl="0"/>
            <a:r>
              <a:rPr lang="ru-RU" sz="1600" dirty="0"/>
              <a:t>музыкальный слух (умение различать звуки по высоте, тембру, ритмическому рисунку, мелодии);</a:t>
            </a:r>
          </a:p>
          <a:p>
            <a:pPr lvl="0"/>
            <a:r>
              <a:rPr lang="ru-RU" sz="1600" dirty="0"/>
              <a:t>восприятие пространства (снизу - сверху, близко - далеко, справа - слева и т.д.).</a:t>
            </a:r>
          </a:p>
          <a:p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2780670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ru-RU" sz="3700"/>
              <a:t>Как руководить развитием восприятия ребенка?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36C8DBA-D7B5-4A9A-845B-43FBEA62A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/>
          <a:stretch/>
        </p:blipFill>
        <p:spPr>
          <a:xfrm rot="16200000">
            <a:off x="-1266906" y="2188762"/>
            <a:ext cx="6860373" cy="248285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5085" y="2628900"/>
            <a:ext cx="8111612" cy="3589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700"/>
              <a:t>Для полноценного сенсорного развития ребенка необходимо руководство со стороны взрослого, который включает ребенка в деятельность и формирует действия восприятия, в частности:</a:t>
            </a:r>
          </a:p>
          <a:p>
            <a:pPr lvl="0"/>
            <a:r>
              <a:rPr lang="ru-RU" sz="1700"/>
              <a:t>выделяет эталоны словом; слово обобщает, т. е. вносит то, что дает чувственный опыт, и что сам ребенок не может выделить в предмете, явлении.</a:t>
            </a:r>
          </a:p>
          <a:p>
            <a:pPr lvl="0"/>
            <a:r>
              <a:rPr lang="ru-RU" sz="1700"/>
              <a:t>учит обследовать объект по-разному в зависимости от целей обследования и самих обследуемых качеств, но при этом стремится обратить внимание детей: на целостный облик предмета; на вычленение основных частей предмета и определенные их свойства (величина, форма и т. д.); на определение пространственных взаимоотношений частей относительно друг друга (справа, слева, выше, ниже и т. д.).</a:t>
            </a:r>
          </a:p>
          <a:p>
            <a:endParaRPr lang="ru-RU" sz="1700"/>
          </a:p>
        </p:txBody>
      </p:sp>
    </p:spTree>
    <p:extLst>
      <p:ext uri="{BB962C8B-B14F-4D97-AF65-F5344CB8AC3E}">
        <p14:creationId xmlns:p14="http://schemas.microsoft.com/office/powerpoint/2010/main" val="2845340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184FA60-56E6-4C39-B1D1-F8DA36DE1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A596657-B904-4480-A3AC-E64518707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30" b="12276"/>
          <a:stretch/>
        </p:blipFill>
        <p:spPr>
          <a:xfrm rot="16200000">
            <a:off x="7672787" y="2341160"/>
            <a:ext cx="6860373" cy="21780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0982" y="5332347"/>
            <a:ext cx="9845190" cy="1293028"/>
          </a:xfrm>
        </p:spPr>
        <p:txBody>
          <a:bodyPr>
            <a:normAutofit/>
          </a:bodyPr>
          <a:lstStyle/>
          <a:p>
            <a:pPr algn="l"/>
            <a:r>
              <a:rPr lang="ru-RU" sz="3100" dirty="0"/>
              <a:t>Какие игрушки и пособия использовать для развития восприятия?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334" y="630827"/>
            <a:ext cx="10071838" cy="4904734"/>
          </a:xfrm>
        </p:spPr>
        <p:txBody>
          <a:bodyPr anchor="ctr">
            <a:normAutofit/>
          </a:bodyPr>
          <a:lstStyle/>
          <a:p>
            <a:r>
              <a:rPr lang="ru-RU" sz="1600" dirty="0"/>
              <a:t>игрушки для нанизывания (кольца, втулки, шары, кубы, полусферы, имеющие отверстия для нанизывания и предназначенные для сбора пирамид);</a:t>
            </a:r>
          </a:p>
          <a:p>
            <a:r>
              <a:rPr lang="ru-RU" sz="1600" dirty="0"/>
              <a:t>геометрические тела (шары, кубы, призмы, параллелепипеды и пр., предназначенные для прокатывания, проталкивания в отверстия, для выполнения действий по группировке и соотнесению их по цвету, форме и величине);</a:t>
            </a:r>
          </a:p>
          <a:p>
            <a:r>
              <a:rPr lang="ru-RU" sz="1600" dirty="0"/>
              <a:t>дидактические игрушки, состоящие из геометрических фигур-вкладышей (кубы, конусы, цилиндры, полусферы, предназначенные для вкладывания и накладывания, подбору по цвету и форме);</a:t>
            </a:r>
          </a:p>
          <a:p>
            <a:r>
              <a:rPr lang="ru-RU" sz="1600" dirty="0"/>
              <a:t>народные сборно-разборные дидактические игрушки (матрешки, </a:t>
            </a:r>
            <a:r>
              <a:rPr lang="ru-RU" sz="1600" dirty="0" err="1"/>
              <a:t>бочата</a:t>
            </a:r>
            <a:r>
              <a:rPr lang="ru-RU" sz="1600" dirty="0"/>
              <a:t>, яйца и пр., которые применяются для вкладывания, ознакомления детей с величиной предметов, а при подборе их по цвету и величине - для закрепления навыка группировки);</a:t>
            </a:r>
          </a:p>
          <a:p>
            <a:r>
              <a:rPr lang="ru-RU" sz="1600" dirty="0"/>
              <a:t>небольшие по размеру сюжетные игрушки (машинки, елочки, грибочки, фигурки животных) и предметы, подобранные по определенным признакам (коробочки, чашечки и пр.).</a:t>
            </a:r>
          </a:p>
          <a:p>
            <a:r>
              <a:rPr lang="ru-RU" sz="1600" dirty="0"/>
              <a:t>модификации досок </a:t>
            </a:r>
            <a:r>
              <a:rPr lang="ru-RU" sz="1600" dirty="0" err="1"/>
              <a:t>Сегена</a:t>
            </a:r>
            <a:r>
              <a:rPr lang="ru-RU" sz="1600" dirty="0"/>
              <a:t>, «дары» </a:t>
            </a:r>
            <a:r>
              <a:rPr lang="ru-RU" sz="1600" dirty="0" err="1"/>
              <a:t>Фрёбеля</a:t>
            </a:r>
            <a:r>
              <a:rPr lang="ru-RU" sz="1600" dirty="0"/>
              <a:t>, а также дидактический материал М. Монтессори для проведения игр и упражнений по сенсорному развитию.</a:t>
            </a:r>
          </a:p>
        </p:txBody>
      </p:sp>
    </p:spTree>
    <p:extLst>
      <p:ext uri="{BB962C8B-B14F-4D97-AF65-F5344CB8AC3E}">
        <p14:creationId xmlns:p14="http://schemas.microsoft.com/office/powerpoint/2010/main" val="1308016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</p:spPr>
        <p:txBody>
          <a:bodyPr>
            <a:normAutofit/>
          </a:bodyPr>
          <a:lstStyle/>
          <a:p>
            <a:r>
              <a:rPr lang="ru-RU" dirty="0"/>
              <a:t>Задачи ознакомления с формой</a:t>
            </a: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3861B1C-9B8F-C45D-FCC0-6FD8C14466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294094"/>
              </p:ext>
            </p:extLst>
          </p:nvPr>
        </p:nvGraphicFramePr>
        <p:xfrm>
          <a:off x="685800" y="2441051"/>
          <a:ext cx="108204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3379969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88</TotalTime>
  <Words>1643</Words>
  <Application>Microsoft Office PowerPoint</Application>
  <PresentationFormat>Широкоэкранный</PresentationFormat>
  <Paragraphs>112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Century Gothic</vt:lpstr>
      <vt:lpstr>След самолета</vt:lpstr>
      <vt:lpstr>Особенности сенсорного развития  детей дошкольного возраста с интеллектуальными нарушениями</vt:lpstr>
      <vt:lpstr>Как мы познаем мир?</vt:lpstr>
      <vt:lpstr>Теоретические основы сенсорного развития</vt:lpstr>
      <vt:lpstr>Значение сенсорного развития состоит в том что:</vt:lpstr>
      <vt:lpstr>Как развивается восприятие?</vt:lpstr>
      <vt:lpstr>Что входит в содержание программы?</vt:lpstr>
      <vt:lpstr>Как руководить развитием восприятия ребенка?</vt:lpstr>
      <vt:lpstr>Какие игрушки и пособия использовать для развития восприятия?</vt:lpstr>
      <vt:lpstr>Задачи ознакомления с формой</vt:lpstr>
      <vt:lpstr>Этапы ознакомления с величиной</vt:lpstr>
      <vt:lpstr>Знакомство с цветом</vt:lpstr>
      <vt:lpstr>Развитие осязания</vt:lpstr>
      <vt:lpstr>детские виды деятельности, способствующие развитию осязательного восприятия</vt:lpstr>
      <vt:lpstr>Формы организации сенсорного воспитания</vt:lpstr>
      <vt:lpstr>Дополнительные формы сенсорного воспитания</vt:lpstr>
      <vt:lpstr>Презентация PowerPoint</vt:lpstr>
      <vt:lpstr>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Сенсорное воспитание детей с интеллектуальной недостаточностью</dc:title>
  <dc:creator>Елена</dc:creator>
  <cp:lastModifiedBy>Ата Мохамед Гамал Эльсайед Мохамед</cp:lastModifiedBy>
  <cp:revision>9</cp:revision>
  <dcterms:created xsi:type="dcterms:W3CDTF">2014-10-28T05:17:21Z</dcterms:created>
  <dcterms:modified xsi:type="dcterms:W3CDTF">2022-10-31T13:22:33Z</dcterms:modified>
</cp:coreProperties>
</file>