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9" r:id="rId12"/>
    <p:sldId id="271" r:id="rId13"/>
    <p:sldId id="282" r:id="rId14"/>
    <p:sldId id="281" r:id="rId15"/>
    <p:sldId id="280" r:id="rId16"/>
    <p:sldId id="279" r:id="rId17"/>
    <p:sldId id="278" r:id="rId18"/>
    <p:sldId id="277" r:id="rId19"/>
    <p:sldId id="276" r:id="rId20"/>
    <p:sldId id="275" r:id="rId21"/>
    <p:sldId id="26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924127-0495-4B93-8EDA-D1FE5E589180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EBC1-F4AE-4533-A26E-2D17928E1E8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453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2D44A4-402C-4658-955B-873D5ECE9F08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8026-60DA-41D5-890F-8BCD3364CFF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3851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2D44A4-402C-4658-955B-873D5ECE9F08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8026-60DA-41D5-890F-8BCD3364CFF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5977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2D44A4-402C-4658-955B-873D5ECE9F08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8026-60DA-41D5-890F-8BCD3364CFF1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496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2D44A4-402C-4658-955B-873D5ECE9F08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8026-60DA-41D5-890F-8BCD3364CFF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6277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2D44A4-402C-4658-955B-873D5ECE9F08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8026-60DA-41D5-890F-8BCD3364CFF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570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2D44A4-402C-4658-955B-873D5ECE9F08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8026-60DA-41D5-890F-8BCD3364CFF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74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82B60-D7C5-42BA-A9A8-1055D694068B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6FAD-A671-49BE-BDB1-05F92F03E1C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281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2E57E5-6924-47FD-B5E5-1CA8901AA244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A7E8-38A6-4B55-8DB6-2072BDC33D3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437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A93E1-3C89-453F-8627-AE19159C3397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10E6-5587-46E8-ADBA-780C6ED22CE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680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C6C96D-4948-47E8-9F23-6D3BEE7AB83D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4C44-3278-47D9-B79A-9AA9C16862C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565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00B9DB-1EC1-453B-AE4D-5D6624FCCF2E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7BDA-68CE-4774-8B0E-0D1DCF63821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147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F41DCA-8707-4D7E-9D74-D8063BA7D046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51668-9B6D-4C2A-B0E4-EF7B01840E5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8568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1AB311-17DE-494D-8A09-129B1F13ABF5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8E99-D15E-4FF9-986D-5A64FBF76A5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4970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942676-FFD8-4A88-B28F-673815B04175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5983-0166-440B-9CB6-7E95701A0EA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2472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E8B29C-859D-4295-A97F-813C829099C3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711E-AD14-44C7-B237-B971195AF08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191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2546F-33EA-4500-B76F-71D668C0ABFF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8E0EC-1F53-44F8-A183-68A9A211580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4149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9F2D44A4-402C-4658-955B-873D5ECE9F08}" type="datetimeFigureOut">
              <a:rPr lang="ru-RU" smtClean="0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C8026-60DA-41D5-890F-8BCD3364CFF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4703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  <p:sldLayoutId id="214748373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357188"/>
            <a:ext cx="7407275" cy="5929312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/>
              <a:t>Становление инклюзивного образования  за рубежом и в России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3200" dirty="0" smtClean="0"/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/>
              <a:t> 1. </a:t>
            </a:r>
            <a:r>
              <a:rPr lang="ru-RU" sz="2800" b="1" i="1" dirty="0" smtClean="0"/>
              <a:t>Периодизация отношения общества и государства к людям с ОВЗ.</a:t>
            </a:r>
            <a:endParaRPr lang="ru-RU" sz="2800" i="1" dirty="0" smtClean="0"/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i="1" dirty="0" smtClean="0"/>
              <a:t>2. Современное состояние инклюзии в нашей стране. Факторы и условия развития инклюзивного образования.</a:t>
            </a:r>
            <a:r>
              <a:rPr lang="ru-RU" sz="2800" i="1" dirty="0" smtClean="0"/>
              <a:t>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 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2254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Периодизация отношения общества и государства к людям с ОВЗ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642938" y="714375"/>
            <a:ext cx="8291512" cy="5857875"/>
          </a:xfrm>
        </p:spPr>
        <p:txBody>
          <a:bodyPr>
            <a:normAutofit fontScale="92500" lnSpcReduction="10000"/>
          </a:bodyPr>
          <a:lstStyle/>
          <a:p>
            <a:pPr marL="0" indent="276225"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b="1" smtClean="0"/>
              <a:t>Понятие «инклюзивное образование» рассматривается в зарубежной литературе с различных позиций</a:t>
            </a:r>
            <a:r>
              <a:rPr lang="ru-RU" altLang="ru-RU" sz="1900" smtClean="0"/>
              <a:t>: </a:t>
            </a:r>
          </a:p>
          <a:p>
            <a:pPr marL="0" indent="276225"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- как философская категория, фундаментальной основой которой является признание обществом и школой уникальности и ценности каждого ребенка независимо от их индивидуальных различий (A. Renzaglia); </a:t>
            </a:r>
          </a:p>
          <a:p>
            <a:pPr marL="0" indent="276225"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- как полноценное и адекватное взаимодействие между учащимися с ограниченными возможностями здоровья и их сверстниками, а также учителями в процессе обучения и во внеурочной деятельности в общеобразовательной школе (D.L.Voltz); </a:t>
            </a:r>
          </a:p>
          <a:p>
            <a:pPr marL="0" indent="276225"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- как процесс и практика совместного обучения в общеобразовательных школах, расположенных рядом с местом проживания, с предоставлением необходимой поддержки (R.Arends, C.A. Kochar, L.L.West, J.M. Taymans, Y.R.Shemesh);</a:t>
            </a:r>
          </a:p>
          <a:p>
            <a:pPr marL="0" indent="276225"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-  как единая естественная образовательная среда, в условиях которой все дети обучаются по одной образовательной программе, необходимая помощь и поддержка оказывается детям с ограниченными возможностями здоровья непосредственно в общем классе, все дети признаются уникальными и принимаются друг другом, планирование и реализация образовательных стратегий осуществляется командой педагогов (D.L.Ryndak, L.Jackson, F.Bilingsley);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3973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Периодизация отношения общества и государства к людям с ОВЗ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857250"/>
            <a:ext cx="7862887" cy="5715000"/>
          </a:xfrm>
        </p:spPr>
        <p:txBody>
          <a:bodyPr>
            <a:normAutofit/>
          </a:bodyPr>
          <a:lstStyle/>
          <a:p>
            <a:pPr marL="0" indent="276225"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 smtClean="0"/>
              <a:t>как неотъемлемый компонент современной образовательной парадигмы, имеющий свою миссию, философию, ценности, методы и мероприятия, который понимается в качестве </a:t>
            </a:r>
            <a:r>
              <a:rPr lang="ru-RU" dirty="0" err="1" smtClean="0"/>
              <a:t>системообразующего</a:t>
            </a:r>
            <a:r>
              <a:rPr lang="ru-RU" dirty="0" smtClean="0"/>
              <a:t> стержня </a:t>
            </a:r>
            <a:r>
              <a:rPr lang="ru-RU" dirty="0" err="1" smtClean="0"/>
              <a:t>внутришкольной</a:t>
            </a:r>
            <a:r>
              <a:rPr lang="ru-RU" dirty="0" smtClean="0"/>
              <a:t> организации, ее целей, системы установок и повседневных мероприятий (H. </a:t>
            </a:r>
            <a:r>
              <a:rPr lang="ru-RU" dirty="0" err="1" smtClean="0"/>
              <a:t>Levin</a:t>
            </a:r>
            <a:r>
              <a:rPr lang="ru-RU" dirty="0" smtClean="0"/>
              <a:t>); </a:t>
            </a:r>
          </a:p>
          <a:p>
            <a:pPr marL="0" indent="276225"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 smtClean="0"/>
              <a:t>как оптимизированная и широко развитая интеграция детей с ограниченными возможностями здоровья в общеобразовательные школы, в процессе которой различия не рассматриваются больше как барьер, а являются отправной точкой и целью всей педагогической деятельности (A. </a:t>
            </a:r>
            <a:r>
              <a:rPr lang="ru-RU" dirty="0" err="1" smtClean="0"/>
              <a:t>Sander</a:t>
            </a:r>
            <a:r>
              <a:rPr lang="ru-RU" dirty="0" smtClean="0"/>
              <a:t>);</a:t>
            </a:r>
          </a:p>
          <a:p>
            <a:pPr marL="0" indent="276225"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 smtClean="0"/>
              <a:t> «инклюзия» и «интеграция» являются двумя фазами одного процесса, в котором особые образовательные потребности становятся фундаментом, на котором строится вся педагогика (Т.Бут).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214313"/>
            <a:ext cx="80772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Современное состояние инклюзии. Факторы и условия развития инклюзивного образования.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071563"/>
            <a:ext cx="7862887" cy="5500687"/>
          </a:xfrm>
        </p:spPr>
        <p:txBody>
          <a:bodyPr>
            <a:normAutofit/>
          </a:bodyPr>
          <a:lstStyle/>
          <a:p>
            <a:pPr marL="0" indent="276225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Интеграция</a:t>
            </a:r>
            <a:r>
              <a:rPr lang="ru-RU" dirty="0" smtClean="0"/>
              <a:t> в переводе с латинского языка (</a:t>
            </a:r>
            <a:r>
              <a:rPr lang="ru-RU" dirty="0" err="1" smtClean="0"/>
              <a:t>inteder</a:t>
            </a:r>
            <a:r>
              <a:rPr lang="ru-RU" dirty="0" smtClean="0"/>
              <a:t> – целый) – процесс воссоединения, объединения в целое ранее разрозненных частей и элементов.</a:t>
            </a:r>
          </a:p>
          <a:p>
            <a:pPr marL="0" indent="276225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Термин «интеграция» для использования в социальных науках был заимствован из математики, физики и биологии. Возникновение термина «социальная интеграция» изначально связано с попытками решения проблем расовых и этнических меньшинств, которым создавались определенные социально-культурные условия. Зарождение этого понятия проходило главным образом в социологии и английской школе социальной антропологии. Позднее (в 1940–1950 гг.) его стали применять в США специалисты по социальной работе при организации работы с детьми эмигрантов. Но уже с 1960-х гг. употребление термина распространяется на категорию лиц с ОВЗ.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214313"/>
            <a:ext cx="8077200" cy="50006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Современное состояние инклюзии. Факторы и условия развития инклюзивного образования.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714375" y="785813"/>
            <a:ext cx="8220075" cy="5786437"/>
          </a:xfrm>
        </p:spPr>
        <p:txBody>
          <a:bodyPr>
            <a:normAutofit fontScale="92500" lnSpcReduction="10000"/>
          </a:bodyPr>
          <a:lstStyle/>
          <a:p>
            <a:pPr marL="0" indent="276225"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2300" b="1" i="1" smtClean="0"/>
              <a:t>Н.М. Назарова</a:t>
            </a:r>
            <a:r>
              <a:rPr lang="ru-RU" altLang="ru-RU" sz="2300" smtClean="0"/>
              <a:t> определяет это понятие как процесс и результат предоставления ребенку с особыми образовательными потребностями и ограниченной трудоспособностью прав и реальных возможностей участвовать во всех видах и формах социальной жизни (включая и образование) наравне и вместе с остальными членами общества в условиях, компенсирующих такому ребенку отклонения в развитии и ограничения возможностей. </a:t>
            </a:r>
          </a:p>
          <a:p>
            <a:pPr marL="0" indent="276225"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2300" b="1" i="1" smtClean="0"/>
              <a:t>М.И. Никитина </a:t>
            </a:r>
            <a:r>
              <a:rPr lang="ru-RU" altLang="ru-RU" sz="2300" smtClean="0"/>
              <a:t>определяет понятие «интеграция» как процесс включения лиц с ограниченными возможностями здоровья во все сферы жизни общества как равноправных его членов, освоение ими достижений науки, культуры, экономики, образования. </a:t>
            </a:r>
          </a:p>
          <a:p>
            <a:pPr marL="0" indent="276225"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2300" b="1" i="1" smtClean="0"/>
              <a:t>Н.Н. Малофеев и Н.Д. Шматко </a:t>
            </a:r>
            <a:r>
              <a:rPr lang="ru-RU" altLang="ru-RU" sz="2300" smtClean="0"/>
              <a:t>определяют интеграцию детей с особыми образовательными потребностями как включение этих детей в обычные образовательные учреждения.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214313"/>
            <a:ext cx="80772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Современное состояние инклюзии. Факторы и условия развития инклюзивного образования.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071563"/>
            <a:ext cx="7862887" cy="5500687"/>
          </a:xfrm>
        </p:spPr>
        <p:txBody>
          <a:bodyPr>
            <a:normAutofit/>
          </a:bodyPr>
          <a:lstStyle/>
          <a:p>
            <a:pPr marL="0" indent="620713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К</a:t>
            </a:r>
            <a:r>
              <a:rPr lang="ru-RU" b="1" dirty="0" smtClean="0"/>
              <a:t> внешним условиям, </a:t>
            </a:r>
            <a:r>
              <a:rPr lang="ru-RU" dirty="0" smtClean="0"/>
              <a:t>которые обеспечивают эффективную интеграцию детей с особыми образовательными потребностями, относятся</a:t>
            </a:r>
            <a:r>
              <a:rPr lang="ru-RU" b="1" dirty="0" smtClean="0"/>
              <a:t>:</a:t>
            </a:r>
            <a:endParaRPr lang="ru-RU" dirty="0" smtClean="0"/>
          </a:p>
          <a:p>
            <a:pPr marL="0" indent="620713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раннее выявление нарушений (на первом году жизни) и проведение коррекционной работы с первых месяцев жизни;</a:t>
            </a:r>
          </a:p>
          <a:p>
            <a:pPr marL="0" indent="620713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желание родителей обучать ребенка вместе со здоровыми детьми и их стремление и готовность помогать ему в процессе обучения;</a:t>
            </a:r>
          </a:p>
          <a:p>
            <a:pPr marL="0" indent="620713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наличие возможностей оказывать интегрированному ребенку квалифицированную помощь</a:t>
            </a:r>
          </a:p>
          <a:p>
            <a:pPr marL="0" indent="620713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создание условий для реализации вариативных моделей интегрированного обучения.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214313"/>
            <a:ext cx="80772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Современное состояние инклюзии. Факторы и условия развития инклюзивного образования.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071563"/>
            <a:ext cx="7862887" cy="5500687"/>
          </a:xfrm>
        </p:spPr>
        <p:txBody>
          <a:bodyPr>
            <a:normAutofit/>
          </a:bodyPr>
          <a:lstStyle/>
          <a:p>
            <a:pPr marL="0" indent="276225" algn="just" fontAlgn="auto">
              <a:spcAft>
                <a:spcPts val="0"/>
              </a:spcAft>
              <a:buFont typeface="Wingdings 2"/>
              <a:buNone/>
              <a:tabLst>
                <a:tab pos="0" algn="l"/>
              </a:tabLst>
              <a:defRPr/>
            </a:pPr>
            <a:r>
              <a:rPr lang="ru-RU" dirty="0" smtClean="0"/>
              <a:t>К </a:t>
            </a:r>
            <a:r>
              <a:rPr lang="ru-RU" b="1" dirty="0" smtClean="0"/>
              <a:t>внутренним условиям</a:t>
            </a:r>
            <a:r>
              <a:rPr lang="ru-RU" dirty="0" smtClean="0"/>
              <a:t> или показателям способствующим эффективной интеграции, относятся:</a:t>
            </a:r>
          </a:p>
          <a:p>
            <a:pPr marL="0" indent="276225" algn="just" fontAlgn="auto">
              <a:spcAft>
                <a:spcPts val="0"/>
              </a:spcAft>
              <a:buFont typeface="Wingdings" pitchFamily="2" charset="2"/>
              <a:buChar char="Ø"/>
              <a:tabLst>
                <a:tab pos="0" algn="l"/>
              </a:tabLst>
              <a:defRPr/>
            </a:pPr>
            <a:r>
              <a:rPr lang="ru-RU" dirty="0" smtClean="0"/>
              <a:t>уровень психического и речевого развития, соответствующий возрастной норме или близкий к ней;</a:t>
            </a:r>
          </a:p>
          <a:p>
            <a:pPr marL="0" indent="276225" algn="just" fontAlgn="auto">
              <a:spcAft>
                <a:spcPts val="0"/>
              </a:spcAft>
              <a:buFont typeface="Wingdings" pitchFamily="2" charset="2"/>
              <a:buChar char="Ø"/>
              <a:tabLst>
                <a:tab pos="0" algn="l"/>
              </a:tabLst>
              <a:defRPr/>
            </a:pPr>
            <a:r>
              <a:rPr lang="ru-RU" dirty="0" smtClean="0"/>
              <a:t>возможность овладения общим образовательным стандартом в предусмотренные для нормально развивающихся детей сроки;</a:t>
            </a:r>
          </a:p>
          <a:p>
            <a:pPr marL="0" indent="276225" algn="just" fontAlgn="auto">
              <a:spcAft>
                <a:spcPts val="0"/>
              </a:spcAft>
              <a:buFont typeface="Wingdings" pitchFamily="2" charset="2"/>
              <a:buChar char="Ø"/>
              <a:tabLst>
                <a:tab pos="0" algn="l"/>
              </a:tabLst>
              <a:defRPr/>
            </a:pPr>
            <a:r>
              <a:rPr lang="ru-RU" dirty="0" smtClean="0"/>
              <a:t>психологическая готовность ребенка к интегрированному обучению.</a:t>
            </a:r>
          </a:p>
          <a:p>
            <a:pPr marL="0" indent="276225" algn="just" fontAlgn="auto">
              <a:spcAft>
                <a:spcPts val="0"/>
              </a:spcAft>
              <a:buFont typeface="Wingdings 2"/>
              <a:buNone/>
              <a:tabLst>
                <a:tab pos="0" algn="l"/>
              </a:tabLs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214313"/>
            <a:ext cx="80772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Современное состояние инклюзии. Факторы и условия развития инклюзивного образования.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071563"/>
            <a:ext cx="7862887" cy="5500687"/>
          </a:xfrm>
        </p:spPr>
        <p:txBody>
          <a:bodyPr>
            <a:normAutofit/>
          </a:bodyPr>
          <a:lstStyle/>
          <a:p>
            <a:pPr marL="0" indent="36195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Инклюзия</a:t>
            </a:r>
            <a:r>
              <a:rPr lang="ru-RU" dirty="0" smtClean="0"/>
              <a:t> (от </a:t>
            </a:r>
            <a:r>
              <a:rPr lang="ru-RU" dirty="0" err="1" smtClean="0"/>
              <a:t>inclusion</a:t>
            </a:r>
            <a:r>
              <a:rPr lang="ru-RU" dirty="0" smtClean="0"/>
              <a:t> - включение) – процесс увеличения степени участия всех граждан в социуме, и в первую очередь, имеющих трудности в физическом развитии. Он предполагает разработку и применение таких конкретных решений, которые смогут позволить каждому человеку равноправно участвовать в академической и общественной жизни. При инклюзии все заинтересованные стороны должны принимать активное участие для получения желаемого результата.</a:t>
            </a:r>
          </a:p>
          <a:p>
            <a:pPr marL="365760" indent="-283464" algn="just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214313"/>
            <a:ext cx="80772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Современное состояние инклюзии. Факторы и условия развития инклюзивного образования.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071563"/>
            <a:ext cx="7862887" cy="5500687"/>
          </a:xfrm>
        </p:spPr>
        <p:txBody>
          <a:bodyPr>
            <a:normAutofit fontScale="92500" lnSpcReduction="20000"/>
          </a:bodyPr>
          <a:lstStyle/>
          <a:p>
            <a:pPr marL="85725" indent="276225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u="sng" dirty="0" smtClean="0"/>
              <a:t>Отличие интеграции от инклюзии в образовании заключается в следующем:</a:t>
            </a:r>
            <a:endParaRPr lang="ru-RU" dirty="0" smtClean="0"/>
          </a:p>
          <a:p>
            <a:pPr marL="85725" indent="276225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Интегративное </a:t>
            </a:r>
            <a:r>
              <a:rPr lang="ru-RU" dirty="0" smtClean="0"/>
              <a:t>образование подразумевает обеспечение доступности обычной образовательной программы внутри школьных стен для обучающихся с ОВЗ, прежде всего, – с ограниченными возможностями передвижения.</a:t>
            </a:r>
          </a:p>
          <a:p>
            <a:pPr marL="85725" indent="276225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Инклюзивное</a:t>
            </a:r>
            <a:r>
              <a:rPr lang="ru-RU" dirty="0" smtClean="0"/>
              <a:t> образование – создание и поддержание условий для совместного обучения в классе обычных детей и  детей с ООП по разным образовательным программам.</a:t>
            </a:r>
          </a:p>
          <a:p>
            <a:pPr marL="85725" indent="276225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Инклюзия - это процесс реального включения инвалидов в активную общественную жизнь и в одинаковой степени необходима для всех членов общества.</a:t>
            </a:r>
          </a:p>
          <a:p>
            <a:pPr marL="85725" indent="276225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u="sng" dirty="0" smtClean="0"/>
              <a:t>При инклюзивном образовании  </a:t>
            </a:r>
            <a:r>
              <a:rPr lang="ru-RU" dirty="0" smtClean="0"/>
              <a:t>все дети, независимо от их физических, психических, интеллектуальных, культурно-этнических, языковых и иных особенностей, включены в общую систему образования и обучаются по месту жительства вместе со своими сверстниками без инвалидности  в одном классе, а не в специальном. Школа учитывает их особые образовательные потребности и оказывают своим ученикам необходимую специальную поддержку.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214313"/>
            <a:ext cx="80772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Современное состояние инклюзии. Факторы и условия развития инклюзивного образования.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071563"/>
            <a:ext cx="7862887" cy="5500687"/>
          </a:xfrm>
        </p:spPr>
        <p:txBody>
          <a:bodyPr>
            <a:normAutofit fontScale="62500" lnSpcReduction="20000"/>
          </a:bodyPr>
          <a:lstStyle/>
          <a:p>
            <a:pPr marL="0" indent="449263" algn="just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700" dirty="0" smtClean="0"/>
              <a:t>Совместное обучение детей с ОВЗ и их нормативно развивающихся сверстников было введено  в России в 90-х годах.  В результате экспериментальной работы были разработаны следующие  </a:t>
            </a:r>
            <a:r>
              <a:rPr lang="ru-RU" sz="3700" i="1" dirty="0" smtClean="0"/>
              <a:t>модели интеграции</a:t>
            </a:r>
            <a:r>
              <a:rPr lang="ru-RU" sz="3700" b="1" i="1" dirty="0" smtClean="0"/>
              <a:t>. </a:t>
            </a:r>
            <a:r>
              <a:rPr lang="ru-RU" sz="3700" b="1" i="1" dirty="0" err="1" smtClean="0"/>
              <a:t>Интернальная</a:t>
            </a:r>
            <a:r>
              <a:rPr lang="ru-RU" sz="3700" b="1" i="1" dirty="0" smtClean="0"/>
              <a:t> интеграция</a:t>
            </a:r>
            <a:r>
              <a:rPr lang="ru-RU" sz="3700" dirty="0" smtClean="0"/>
              <a:t> (внутри системы специального образования) и </a:t>
            </a:r>
            <a:r>
              <a:rPr lang="ru-RU" sz="3700" b="1" i="1" dirty="0" err="1" smtClean="0"/>
              <a:t>экстернальная</a:t>
            </a:r>
            <a:r>
              <a:rPr lang="ru-RU" sz="3700" b="1" i="1" dirty="0" smtClean="0"/>
              <a:t> интеграция</a:t>
            </a:r>
            <a:r>
              <a:rPr lang="ru-RU" sz="3700" dirty="0" smtClean="0"/>
              <a:t> (взаимодействие системы специального и общего образования). </a:t>
            </a:r>
          </a:p>
          <a:p>
            <a:pPr marL="0" indent="449263" algn="just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700" dirty="0" smtClean="0"/>
              <a:t>При </a:t>
            </a:r>
            <a:r>
              <a:rPr lang="ru-RU" sz="3700" dirty="0" err="1" smtClean="0"/>
              <a:t>интернальной</a:t>
            </a:r>
            <a:r>
              <a:rPr lang="ru-RU" sz="3700" dirty="0" smtClean="0"/>
              <a:t> интеграции совместное обучение возможно для детей с нарушением слуха и с нарушением интеллекта или для слепых детей и их сверстников с нарушением интеллекта. </a:t>
            </a:r>
          </a:p>
          <a:p>
            <a:pPr marL="0" indent="449263" algn="just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700" dirty="0" err="1" smtClean="0"/>
              <a:t>Экстернальная</a:t>
            </a:r>
            <a:r>
              <a:rPr lang="ru-RU" sz="3700" dirty="0" smtClean="0"/>
              <a:t> модель интеграции была апробирована при совместном обучении детей с нормальным психофизическим развитием и с задержкой психического развития, а также при обучении в одном классе обычных детей и их слабовидящих или слабослышащих сверстников.</a:t>
            </a:r>
          </a:p>
          <a:p>
            <a:pPr marL="0" indent="449263" algn="just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214313"/>
            <a:ext cx="80772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Современное состояние инклюзии. Факторы и условия развития инклюзивного образования.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071563"/>
            <a:ext cx="7862887" cy="5500687"/>
          </a:xfrm>
        </p:spPr>
        <p:txBody>
          <a:bodyPr>
            <a:normAutofit/>
          </a:bodyPr>
          <a:lstStyle/>
          <a:p>
            <a:pPr marL="0" indent="449263" algn="just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/>
              <a:t>Важными условиями перехода к инклюзивной форме образования является: создание </a:t>
            </a:r>
            <a:r>
              <a:rPr lang="ru-RU" i="1" dirty="0" err="1" smtClean="0"/>
              <a:t>безбарьерной</a:t>
            </a:r>
            <a:r>
              <a:rPr lang="ru-RU" i="1" dirty="0" smtClean="0"/>
              <a:t> среды</a:t>
            </a:r>
            <a:r>
              <a:rPr lang="ru-RU" dirty="0" smtClean="0"/>
              <a:t> – обустройство пандусами, специальными поручнями, система сопровождения и поддержки детей с ОВЗ, в частности </a:t>
            </a:r>
            <a:r>
              <a:rPr lang="ru-RU" dirty="0" err="1" smtClean="0"/>
              <a:t>тьюторское</a:t>
            </a:r>
            <a:r>
              <a:rPr lang="ru-RU" dirty="0" smtClean="0"/>
              <a:t> сопровождение.</a:t>
            </a:r>
          </a:p>
          <a:p>
            <a:pPr marL="0" indent="449263" algn="just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/>
              <a:t>Тьютор</a:t>
            </a:r>
            <a:r>
              <a:rPr lang="ru-RU" dirty="0" smtClean="0"/>
              <a:t> (англ. </a:t>
            </a:r>
            <a:r>
              <a:rPr lang="ru-RU" dirty="0" err="1" smtClean="0"/>
              <a:t>tutor</a:t>
            </a:r>
            <a:r>
              <a:rPr lang="ru-RU" dirty="0" smtClean="0"/>
              <a:t> – наставник, опекун; лат. </a:t>
            </a:r>
            <a:r>
              <a:rPr lang="ru-RU" dirty="0" err="1" smtClean="0"/>
              <a:t>tueor</a:t>
            </a:r>
            <a:r>
              <a:rPr lang="ru-RU" dirty="0" smtClean="0"/>
              <a:t> – наблюдаю, забочусь). </a:t>
            </a:r>
            <a:r>
              <a:rPr lang="ru-RU" b="1" dirty="0" smtClean="0"/>
              <a:t>В инклюзивном образовании </a:t>
            </a:r>
            <a:r>
              <a:rPr lang="ru-RU" b="1" dirty="0" err="1" smtClean="0"/>
              <a:t>тьютор</a:t>
            </a:r>
            <a:r>
              <a:rPr lang="ru-RU" b="1" dirty="0" smtClean="0"/>
              <a:t> – это специалист, который организует условия для успешной интеграции ребенка с ОВЗ в образовательную и социальную среду образовательного учреждения.</a:t>
            </a:r>
            <a:r>
              <a:rPr lang="ru-RU" dirty="0" smtClean="0"/>
              <a:t> Задача </a:t>
            </a:r>
            <a:r>
              <a:rPr lang="ru-RU" dirty="0" err="1" smtClean="0"/>
              <a:t>тьютора</a:t>
            </a:r>
            <a:r>
              <a:rPr lang="ru-RU" dirty="0" smtClean="0"/>
              <a:t> – помочь ребенку с особенностями развития адаптироваться к школьной среде, проявить свои способности.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Периодизация отношения общества и государства к людям с ОВЗ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447800"/>
            <a:ext cx="7862887" cy="5124450"/>
          </a:xfrm>
        </p:spPr>
        <p:txBody>
          <a:bodyPr>
            <a:normAutofit/>
          </a:bodyPr>
          <a:lstStyle/>
          <a:p>
            <a:pPr marL="0" indent="36195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К лицам, имеющим особые образовательные потребности, могут быть </a:t>
            </a:r>
            <a:r>
              <a:rPr lang="ru-RU" i="1" dirty="0" smtClean="0"/>
              <a:t>отнесены одаренные дети, дети мигрантов, лица с ограниченными возможностями здоровья и т.п. </a:t>
            </a:r>
          </a:p>
          <a:p>
            <a:pPr marL="0" indent="36195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Среди данных групп обучающихся лица с ОВЗ занимают особое место, так как они имеют более уязвимый социальный статус, в большей степени нуждаются в поддержке и сопровождении. Именно поэтому первоначально инклюзивное образование стало развиваться в отношении данной категории обучающихся.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214313"/>
            <a:ext cx="80772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Современное состояние инклюзии. Факторы и условия развития инклюзивного образования.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071563"/>
            <a:ext cx="7862887" cy="5500687"/>
          </a:xfrm>
        </p:spPr>
        <p:txBody>
          <a:bodyPr>
            <a:normAutofit/>
          </a:bodyPr>
          <a:lstStyle/>
          <a:p>
            <a:pPr marL="0" indent="53498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Подготовка учителей, специалистов, руководителей и </a:t>
            </a:r>
            <a:r>
              <a:rPr lang="ru-RU" dirty="0" err="1" smtClean="0"/>
              <a:t>тьюторов</a:t>
            </a:r>
            <a:r>
              <a:rPr lang="ru-RU" dirty="0" smtClean="0"/>
              <a:t>:</a:t>
            </a:r>
          </a:p>
          <a:p>
            <a:pPr marL="0" indent="53498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наличие у педагогов и специалистов удостоверений курсов повышения квалификации по инклюзивному/интегрированному образованию не менее 72 часов;</a:t>
            </a:r>
          </a:p>
          <a:p>
            <a:pPr marL="0" indent="53498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организация тренингов, мастер-классов для сотрудников;</a:t>
            </a:r>
          </a:p>
          <a:p>
            <a:pPr marL="0" indent="53498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</a:t>
            </a:r>
            <a:r>
              <a:rPr lang="ru-RU" dirty="0" err="1" smtClean="0"/>
              <a:t>взаимопосещение</a:t>
            </a:r>
            <a:r>
              <a:rPr lang="ru-RU" dirty="0" smtClean="0"/>
              <a:t> занятий, уроков и их анализ.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1071563" y="1071563"/>
            <a:ext cx="7862887" cy="5500687"/>
          </a:xfrm>
        </p:spPr>
        <p:txBody>
          <a:bodyPr/>
          <a:lstStyle/>
          <a:p>
            <a:pPr algn="ctr"/>
            <a:endParaRPr lang="ru-RU" alt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928794" y="3071810"/>
            <a:ext cx="678583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Спасибо за внимание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Периодизация отношения общества и государства к людям с ОВЗ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447800"/>
            <a:ext cx="7862887" cy="5124450"/>
          </a:xfrm>
        </p:spPr>
        <p:txBody>
          <a:bodyPr>
            <a:normAutofit/>
          </a:bodyPr>
          <a:lstStyle/>
          <a:p>
            <a:pPr marL="6350" indent="16668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Н.Г. Сигал</a:t>
            </a:r>
            <a:r>
              <a:rPr lang="ru-RU" dirty="0" smtClean="0"/>
              <a:t> выделяет следующие этапы становления и развития инклюзивного образования за рубежом: </a:t>
            </a:r>
          </a:p>
          <a:p>
            <a:pPr marL="6350" indent="16668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1) до середины XVIII в. – полное отрицание права детей с ограниченными возможностями здоровья на образование (социальная и педагогическая сегрегация); </a:t>
            </a:r>
          </a:p>
          <a:p>
            <a:pPr marL="6350" indent="16668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2) середина XVIII – начало XX вв. – зарождение идеи инклюзивного образования и первые избирательные попытки его реализации; </a:t>
            </a:r>
          </a:p>
          <a:p>
            <a:pPr marL="6350" indent="16668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3) 40-е гг. XX -90-е гг. XX в. – период экспериментального поиска в области инклюзивного образования; </a:t>
            </a:r>
          </a:p>
          <a:p>
            <a:pPr marL="6350" indent="16668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4) с 1994 г. XX в. по настоящее время – официальное утверждение инклюзивного образования и его активное развитие во многих странах мира.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Периодизация отношения общества и государства к людям с ОВЗ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447800"/>
            <a:ext cx="7862887" cy="5124450"/>
          </a:xfrm>
        </p:spPr>
        <p:txBody>
          <a:bodyPr>
            <a:normAutofit/>
          </a:bodyPr>
          <a:lstStyle/>
          <a:p>
            <a:pPr marL="0" indent="449263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В 1778 г. в Лейпциге</a:t>
            </a:r>
            <a:r>
              <a:rPr lang="ru-RU" dirty="0" smtClean="0"/>
              <a:t> создатель «чистого устного метода» </a:t>
            </a:r>
            <a:r>
              <a:rPr lang="ru-RU" b="1" i="1" dirty="0" smtClean="0"/>
              <a:t>С. </a:t>
            </a:r>
            <a:r>
              <a:rPr lang="ru-RU" b="1" i="1" dirty="0" err="1" smtClean="0"/>
              <a:t>Гейнике</a:t>
            </a:r>
            <a:r>
              <a:rPr lang="ru-RU" dirty="0" smtClean="0"/>
              <a:t> основал первый в Германии Институт для глухонемых. В </a:t>
            </a:r>
            <a:r>
              <a:rPr lang="ru-RU" b="1" i="1" dirty="0" smtClean="0"/>
              <a:t>1806 г. немецкий тифлопедагог А. </a:t>
            </a:r>
            <a:r>
              <a:rPr lang="ru-RU" b="1" i="1" dirty="0" err="1" smtClean="0"/>
              <a:t>Цейне</a:t>
            </a:r>
            <a:r>
              <a:rPr lang="ru-RU" dirty="0" smtClean="0"/>
              <a:t> в сотрудничестве с французским педагогом </a:t>
            </a:r>
            <a:r>
              <a:rPr lang="ru-RU" b="1" i="1" dirty="0" smtClean="0"/>
              <a:t>В. </a:t>
            </a:r>
            <a:r>
              <a:rPr lang="ru-RU" b="1" i="1" dirty="0" err="1" smtClean="0"/>
              <a:t>Гаюи</a:t>
            </a:r>
            <a:r>
              <a:rPr lang="ru-RU" dirty="0" smtClean="0"/>
              <a:t> открыли первое учебное заведение для слепых детей в Германии; </a:t>
            </a:r>
            <a:r>
              <a:rPr lang="ru-RU" b="1" i="1" dirty="0" smtClean="0"/>
              <a:t>в 1873</a:t>
            </a:r>
            <a:r>
              <a:rPr lang="ru-RU" dirty="0" smtClean="0"/>
              <a:t> г. появилось второе учебное заведение для незрячих в Саксонии, а в последующие десятилетия специальные школы для обучения и воспитания слепых и глухонемых детей появились практически на всей территории Германии. </a:t>
            </a:r>
          </a:p>
          <a:p>
            <a:pPr marL="0" indent="449263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В 1832-1834</a:t>
            </a:r>
            <a:r>
              <a:rPr lang="ru-RU" dirty="0" smtClean="0"/>
              <a:t> гг. в Германии были организованы курсы, которые прошли более ста педагогов-наставников по работе с особыми детьми в народных школах.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86836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Периодизация отношения общества и государства к людям с ОВЗ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143000"/>
            <a:ext cx="7862887" cy="5429250"/>
          </a:xfrm>
        </p:spPr>
        <p:txBody>
          <a:bodyPr>
            <a:normAutofit fontScale="32500" lnSpcReduction="20000"/>
          </a:bodyPr>
          <a:lstStyle/>
          <a:p>
            <a:pPr marL="0" indent="36195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800" b="1" i="1" dirty="0" smtClean="0"/>
              <a:t>Во Франции в 1770 г</a:t>
            </a:r>
            <a:r>
              <a:rPr lang="ru-RU" sz="4800" dirty="0" smtClean="0"/>
              <a:t>. была открыта первая в мире частная школа – Парижский институт глухонемых, организатором которого выступил </a:t>
            </a:r>
            <a:r>
              <a:rPr lang="ru-RU" sz="4800" b="1" i="1" dirty="0" smtClean="0"/>
              <a:t>Ш. М. де </a:t>
            </a:r>
            <a:r>
              <a:rPr lang="ru-RU" sz="4800" b="1" i="1" dirty="0" err="1" smtClean="0"/>
              <a:t>Эппе</a:t>
            </a:r>
            <a:r>
              <a:rPr lang="ru-RU" sz="4800" dirty="0" smtClean="0"/>
              <a:t>, </a:t>
            </a:r>
            <a:r>
              <a:rPr lang="ru-RU" sz="4800" i="1" dirty="0" smtClean="0"/>
              <a:t>создатель мимического метода</a:t>
            </a:r>
            <a:r>
              <a:rPr lang="ru-RU" sz="4800" dirty="0" smtClean="0"/>
              <a:t>. В дальнейшем идеи Ш. М. де </a:t>
            </a:r>
            <a:r>
              <a:rPr lang="ru-RU" sz="4800" dirty="0" err="1" smtClean="0"/>
              <a:t>Эппе</a:t>
            </a:r>
            <a:r>
              <a:rPr lang="ru-RU" sz="4800" dirty="0" smtClean="0"/>
              <a:t> развивал </a:t>
            </a:r>
            <a:r>
              <a:rPr lang="ru-RU" sz="4800" b="1" i="1" dirty="0" smtClean="0"/>
              <a:t>Р. А. </a:t>
            </a:r>
            <a:r>
              <a:rPr lang="ru-RU" sz="4800" b="1" i="1" dirty="0" err="1" smtClean="0"/>
              <a:t>Сикар</a:t>
            </a:r>
            <a:r>
              <a:rPr lang="ru-RU" sz="4800" dirty="0" smtClean="0"/>
              <a:t>, разработавший систему всестороннего развития личности глухого ребенка на основе усвоения ряда общеобразовательных знаний, подготовки к труду и жизни в обществе. </a:t>
            </a:r>
          </a:p>
          <a:p>
            <a:pPr marL="0" indent="36195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800" b="1" i="1" dirty="0" smtClean="0"/>
              <a:t>В 1858</a:t>
            </a:r>
            <a:r>
              <a:rPr lang="ru-RU" sz="4800" dirty="0" smtClean="0"/>
              <a:t> г. была издана монография французского педагога </a:t>
            </a:r>
            <a:r>
              <a:rPr lang="ru-RU" sz="4800" b="1" i="1" dirty="0" smtClean="0"/>
              <a:t>А. </a:t>
            </a:r>
            <a:r>
              <a:rPr lang="ru-RU" sz="4800" b="1" i="1" dirty="0" err="1" smtClean="0"/>
              <a:t>Бланше</a:t>
            </a:r>
            <a:r>
              <a:rPr lang="ru-RU" sz="4800" dirty="0" smtClean="0"/>
              <a:t> для учителей народных школ </a:t>
            </a:r>
            <a:r>
              <a:rPr lang="ru-RU" sz="4800" i="1" dirty="0" smtClean="0"/>
              <a:t>«Руководство для наставника: об обучении глухонемых в народных школах»,</a:t>
            </a:r>
            <a:r>
              <a:rPr lang="ru-RU" sz="4800" dirty="0" smtClean="0"/>
              <a:t> которая внесла большой вклад в методику обучения глухонемых детей в массовых школах на основе использования мимики, жестов, </a:t>
            </a:r>
            <a:r>
              <a:rPr lang="ru-RU" sz="4800" dirty="0" err="1" smtClean="0"/>
              <a:t>дактильной</a:t>
            </a:r>
            <a:r>
              <a:rPr lang="ru-RU" sz="4800" dirty="0" smtClean="0"/>
              <a:t> азбуки.</a:t>
            </a:r>
          </a:p>
          <a:p>
            <a:pPr marL="0" indent="36195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800" b="1" i="1" dirty="0" smtClean="0"/>
              <a:t>Ж. Ж. </a:t>
            </a:r>
            <a:r>
              <a:rPr lang="ru-RU" sz="4800" b="1" i="1" dirty="0" err="1" smtClean="0"/>
              <a:t>Валада-Габеля</a:t>
            </a:r>
            <a:r>
              <a:rPr lang="ru-RU" sz="4800" dirty="0" smtClean="0"/>
              <a:t> разработал интуитивный (материнский) метод, который исключал использование жестовой речи, акцентируя внимание на развитии у детей умений и навыков </a:t>
            </a:r>
            <a:r>
              <a:rPr lang="ru-RU" sz="4800" dirty="0" err="1" smtClean="0"/>
              <a:t>дактильной</a:t>
            </a:r>
            <a:r>
              <a:rPr lang="ru-RU" sz="4800" dirty="0" smtClean="0"/>
              <a:t> речи (</a:t>
            </a:r>
            <a:r>
              <a:rPr lang="ru-RU" sz="4800" i="1" dirty="0" smtClean="0"/>
              <a:t>своеобразный вид словесной речи, когда каждой букве алфавита соответствует определенное положение пальцев </a:t>
            </a:r>
            <a:r>
              <a:rPr lang="ru-RU" sz="4800" i="1" dirty="0" err="1" smtClean="0"/>
              <a:t>руки;способ</a:t>
            </a:r>
            <a:r>
              <a:rPr lang="ru-RU" sz="4800" i="1" dirty="0" smtClean="0"/>
              <a:t> общения грамотных глухих людей с помощью ручной азбуки</a:t>
            </a:r>
            <a:r>
              <a:rPr lang="ru-RU" sz="4800" dirty="0" smtClean="0"/>
              <a:t>).</a:t>
            </a:r>
          </a:p>
          <a:p>
            <a:pPr marL="0" indent="36195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800" dirty="0" smtClean="0"/>
              <a:t>Приоритет теоретико-методологических исследований в тифлопедагогике обеспечил Франции возможность открыть в XVIII в. первую в мире школу для слепых детей.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Периодизация отношения общества и государства к людям с ОВЗ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447800"/>
            <a:ext cx="7862887" cy="5124450"/>
          </a:xfrm>
        </p:spPr>
        <p:txBody>
          <a:bodyPr>
            <a:normAutofit/>
          </a:bodyPr>
          <a:lstStyle/>
          <a:p>
            <a:pPr marL="365760" indent="-283464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В 1865 г.</a:t>
            </a:r>
            <a:r>
              <a:rPr lang="ru-RU" dirty="0" smtClean="0"/>
              <a:t> в Лондоне была организована первая школа для мальчиков с нарушениями опорно-двигательного аппарата. </a:t>
            </a:r>
            <a:r>
              <a:rPr lang="ru-RU" b="1" i="1" dirty="0" smtClean="0"/>
              <a:t>С 1878 г.</a:t>
            </a:r>
            <a:r>
              <a:rPr lang="ru-RU" dirty="0" smtClean="0"/>
              <a:t> в Англии началась целенаправленная подготовка сурдопедагогов. В </a:t>
            </a:r>
            <a:r>
              <a:rPr lang="ru-RU" b="1" i="1" dirty="0" smtClean="0"/>
              <a:t>1889 г</a:t>
            </a:r>
            <a:r>
              <a:rPr lang="ru-RU" dirty="0" smtClean="0"/>
              <a:t>. была создана государственная комиссия по вопросам школ для глухих. </a:t>
            </a:r>
            <a:r>
              <a:rPr lang="ru-RU" b="1" i="1" dirty="0" smtClean="0"/>
              <a:t>В 1893 г</a:t>
            </a:r>
            <a:r>
              <a:rPr lang="ru-RU" dirty="0" smtClean="0"/>
              <a:t>. Парламент принимает решение об обязательном обучении глухих, и постепенно в Англии начали открываться специальные (сегрегационные) учебные учреждения для детей с нарушениями зрения, умственного и физического развития.</a:t>
            </a:r>
          </a:p>
          <a:p>
            <a:pPr marL="365760" indent="-283464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В </a:t>
            </a:r>
            <a:r>
              <a:rPr lang="ru-RU" b="1" i="1" dirty="0" smtClean="0"/>
              <a:t>1817 г</a:t>
            </a:r>
            <a:r>
              <a:rPr lang="ru-RU" dirty="0" smtClean="0"/>
              <a:t>. в США открылся первый Институт (школа) глухих, основателем которого был </a:t>
            </a:r>
            <a:r>
              <a:rPr lang="ru-RU" b="1" i="1" dirty="0" smtClean="0"/>
              <a:t>Т. </a:t>
            </a:r>
            <a:r>
              <a:rPr lang="ru-RU" b="1" i="1" dirty="0" err="1" smtClean="0"/>
              <a:t>Галлоде</a:t>
            </a:r>
            <a:r>
              <a:rPr lang="ru-RU" dirty="0" smtClean="0"/>
              <a:t>. Также предпринимались попытки по организации специального обучения детей с нарушениями в развитии в «дневных классах» в массовых школах.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6540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Периодизация отношения общества и государства к людям с ОВЗ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571500" y="1071563"/>
            <a:ext cx="8362950" cy="5500687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b="1" i="1" smtClean="0"/>
              <a:t>Правовыми основами, призванными обеспечить реализацию инициатив ООН, явилось создание следующих документов</a:t>
            </a:r>
            <a:r>
              <a:rPr lang="ru-RU" altLang="ru-RU" sz="1900" smtClean="0"/>
              <a:t>: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 «Всеобщая декларация прав человека» (1948 г.);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 «Декларация прав ребенка» (1959 г.);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 «Конвенция о борьбе с дискриминацией в области образования» (1960 г.); 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«Декларация о правах умственно отсталых лиц» (1971 г.); 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«Декларация о правах инвалидов» (1975 г.); 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«Всемирная программа действий в отношении инвалидов» (1982 г.); 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«Конвенция о правах ребенка» (1989 г.); 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«Всемирная декларация об обеспечении выживания, защиты и развития детей» (1990 г.); 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«Всемирная декларация об образовании для всех» (1990 г.); 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«Стандартные правила по созданию равных возможностей для людей с инвалидностью» (1993 г.); 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«Саламанская декларация о принципах, политике и практической деятельности в сфере образования лиц с особыми образовательными потребностями» (1994 г.);</a:t>
            </a:r>
          </a:p>
          <a:p>
            <a:pPr algn="just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900" smtClean="0"/>
              <a:t> «Дакарские рамки действий, принятые Всемирным форумом по образованию» (2000 г.)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969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Периодизация отношения общества и государства к людям с ОВЗ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214438"/>
            <a:ext cx="7862887" cy="5357812"/>
          </a:xfrm>
        </p:spPr>
        <p:txBody>
          <a:bodyPr>
            <a:normAutofit fontScale="47500" lnSpcReduction="20000"/>
          </a:bodyPr>
          <a:lstStyle/>
          <a:p>
            <a:pPr marL="365760" indent="-283464" algn="just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800" dirty="0" smtClean="0"/>
              <a:t>Статья 24 Конвенции ООН о правах инвалидов обязывает государства-участники обеспечить «инклюзивное образование на всех уровнях и обучение в течение всей жизни», начиная с дошкольного возраста, непосредственно в школах, и далее в средних профессиональных и высших учебных заведениях. Инклюзивное образование признается не только как основное и главное средство реализации права на образование лиц с инвалидностью, но и подчёркивается </a:t>
            </a:r>
            <a:r>
              <a:rPr lang="ru-RU" sz="3800" dirty="0" err="1" smtClean="0"/>
              <a:t>антидискриминационный</a:t>
            </a:r>
            <a:r>
              <a:rPr lang="ru-RU" sz="3800" dirty="0" smtClean="0"/>
              <a:t>, развивающий и личностно-ориентированный, гуманистический характер образования в целом.</a:t>
            </a:r>
          </a:p>
          <a:p>
            <a:pPr marL="365760" indent="-283464" algn="just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800" dirty="0" smtClean="0"/>
              <a:t>В 1970-е гг. в Швеции Глава Датской службы охраны психического здоровья Н. </a:t>
            </a:r>
            <a:r>
              <a:rPr lang="ru-RU" sz="3800" dirty="0" err="1" smtClean="0"/>
              <a:t>Бенк-Миккельсон</a:t>
            </a:r>
            <a:r>
              <a:rPr lang="ru-RU" sz="3800" dirty="0" smtClean="0"/>
              <a:t> и директор Ассоциации умственно отсталых людей Б. </a:t>
            </a:r>
            <a:r>
              <a:rPr lang="ru-RU" sz="3800" dirty="0" err="1" smtClean="0"/>
              <a:t>Нирье</a:t>
            </a:r>
            <a:r>
              <a:rPr lang="ru-RU" sz="3800" dirty="0" smtClean="0"/>
              <a:t> вводят понятие «нормализация». Основополагающим принципом нормализации является положение о праве людей с ограниченными возможностями здоровья на получение образования, работы, а также условий жизни, приближенных к нормальным.</a:t>
            </a:r>
          </a:p>
          <a:p>
            <a:pPr marL="365760" indent="-283464" algn="just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6540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Периодизация отношения общества и государства к людям с ОВЗ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071563"/>
            <a:ext cx="7862887" cy="5500687"/>
          </a:xfrm>
        </p:spPr>
        <p:txBody>
          <a:bodyPr>
            <a:normAutofit fontScale="62500" lnSpcReduction="20000"/>
          </a:bodyPr>
          <a:lstStyle/>
          <a:p>
            <a:pPr marL="365760" indent="-283464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 smtClean="0"/>
              <a:t>Основные положения концепции нормализации следующие: </a:t>
            </a:r>
          </a:p>
          <a:p>
            <a:pPr marL="365760" indent="-283464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 smtClean="0"/>
              <a:t>1) ребенок с ограниченными возможностями имеет одинаковые для всех детей потребности, главная из которых – потребность в любви и обстановке, стимулирующей его развитие; </a:t>
            </a:r>
          </a:p>
          <a:p>
            <a:pPr marL="365760" indent="-283464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 smtClean="0"/>
              <a:t>2) ребенок с особенностями развития есть, в первую очередь, ребенок, и он должен вести жизнь, в максимальной степени приближенную к нормальной; </a:t>
            </a:r>
          </a:p>
          <a:p>
            <a:pPr marL="365760" indent="-283464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 smtClean="0"/>
              <a:t>3) лучшим местом для ребенка является родной дом, и обязанность местных властей – способствовать тому, чтобы дети с особенностями развития воспитывались в семьях; </a:t>
            </a:r>
          </a:p>
          <a:p>
            <a:pPr marL="365760" indent="-283464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 smtClean="0"/>
              <a:t>4) учиться могут все дети, и каждому ребенку, какими бы тяжелыми ни были нарушения его развития, должна быть предоставлена возможность получить образование.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</TotalTime>
  <Words>2354</Words>
  <Application>Microsoft Office PowerPoint</Application>
  <PresentationFormat>Экран (4:3)</PresentationFormat>
  <Paragraphs>97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Century Gothic</vt:lpstr>
      <vt:lpstr>Wingdings</vt:lpstr>
      <vt:lpstr>Wingdings 2</vt:lpstr>
      <vt:lpstr>Wingdings 3</vt:lpstr>
      <vt:lpstr>Ион</vt:lpstr>
      <vt:lpstr>Презентация PowerPoint</vt:lpstr>
      <vt:lpstr>Периодизация отношения общества и государства к людям с ОВЗ</vt:lpstr>
      <vt:lpstr>Периодизация отношения общества и государства к людям с ОВЗ</vt:lpstr>
      <vt:lpstr>Периодизация отношения общества и государства к людям с ОВЗ</vt:lpstr>
      <vt:lpstr>Периодизация отношения общества и государства к людям с ОВЗ</vt:lpstr>
      <vt:lpstr>Периодизация отношения общества и государства к людям с ОВЗ</vt:lpstr>
      <vt:lpstr>Периодизация отношения общества и государства к людям с ОВЗ</vt:lpstr>
      <vt:lpstr>Периодизация отношения общества и государства к людям с ОВЗ</vt:lpstr>
      <vt:lpstr>Периодизация отношения общества и государства к людям с ОВЗ</vt:lpstr>
      <vt:lpstr>Периодизация отношения общества и государства к людям с ОВЗ</vt:lpstr>
      <vt:lpstr>Периодизация отношения общества и государства к людям с ОВЗ</vt:lpstr>
      <vt:lpstr>Современное состояние инклюзии. Факторы и условия развития инклюзивного образования.</vt:lpstr>
      <vt:lpstr>Современное состояние инклюзии. Факторы и условия развития инклюзивного образования.</vt:lpstr>
      <vt:lpstr>Современное состояние инклюзии. Факторы и условия развития инклюзивного образования.</vt:lpstr>
      <vt:lpstr>Современное состояние инклюзии. Факторы и условия развития инклюзивного образования.</vt:lpstr>
      <vt:lpstr>Современное состояние инклюзии. Факторы и условия развития инклюзивного образования.</vt:lpstr>
      <vt:lpstr>Современное состояние инклюзии. Факторы и условия развития инклюзивного образования.</vt:lpstr>
      <vt:lpstr>Современное состояние инклюзии. Факторы и условия развития инклюзивного образования.</vt:lpstr>
      <vt:lpstr>Современное состояние инклюзии. Факторы и условия развития инклюзивного образования.</vt:lpstr>
      <vt:lpstr>Современное состояние инклюзии. Факторы и условия развития инклюзивного образования.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лиля тамгина</cp:lastModifiedBy>
  <cp:revision>13</cp:revision>
  <dcterms:created xsi:type="dcterms:W3CDTF">2019-10-16T04:31:53Z</dcterms:created>
  <dcterms:modified xsi:type="dcterms:W3CDTF">2022-10-10T06:48:12Z</dcterms:modified>
</cp:coreProperties>
</file>