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9" r:id="rId11"/>
    <p:sldId id="270" r:id="rId12"/>
    <p:sldId id="271" r:id="rId13"/>
    <p:sldId id="272" r:id="rId14"/>
    <p:sldId id="266" r:id="rId15"/>
    <p:sldId id="267" r:id="rId16"/>
    <p:sldId id="268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8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15.11.2022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57356" y="714356"/>
            <a:ext cx="6143668" cy="271464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Особенности работы с детьми ЗПР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14678" y="3500438"/>
            <a:ext cx="5114778" cy="3143272"/>
          </a:xfrm>
        </p:spPr>
        <p:txBody>
          <a:bodyPr>
            <a:normAutofit fontScale="25000" lnSpcReduction="20000"/>
          </a:bodyPr>
          <a:lstStyle/>
          <a:p>
            <a:r>
              <a:rPr lang="ru-RU" sz="11200" dirty="0" smtClean="0">
                <a:latin typeface="Times New Roman" pitchFamily="18" charset="0"/>
                <a:cs typeface="Times New Roman" pitchFamily="18" charset="0"/>
              </a:rPr>
              <a:t>Выполнила: студентка </a:t>
            </a:r>
            <a:r>
              <a:rPr lang="ru-RU" sz="112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11200" dirty="0" smtClean="0">
                <a:latin typeface="Times New Roman" pitchFamily="18" charset="0"/>
                <a:cs typeface="Times New Roman" pitchFamily="18" charset="0"/>
              </a:rPr>
              <a:t>курса</a:t>
            </a:r>
          </a:p>
          <a:p>
            <a:r>
              <a:rPr lang="ru-RU" sz="11200" dirty="0" smtClean="0">
                <a:latin typeface="Times New Roman" pitchFamily="18" charset="0"/>
                <a:cs typeface="Times New Roman" pitchFamily="18" charset="0"/>
              </a:rPr>
              <a:t>заочной формы обучения</a:t>
            </a:r>
          </a:p>
          <a:p>
            <a:r>
              <a:rPr lang="ru-RU" sz="11200" dirty="0" err="1" smtClean="0">
                <a:latin typeface="Times New Roman" pitchFamily="18" charset="0"/>
                <a:cs typeface="Times New Roman" pitchFamily="18" charset="0"/>
              </a:rPr>
              <a:t>Хамидуллина</a:t>
            </a:r>
            <a:r>
              <a:rPr lang="ru-RU" sz="11200" dirty="0" smtClean="0">
                <a:latin typeface="Times New Roman" pitchFamily="18" charset="0"/>
                <a:cs typeface="Times New Roman" pitchFamily="18" charset="0"/>
              </a:rPr>
              <a:t> В..</a:t>
            </a:r>
          </a:p>
          <a:p>
            <a:r>
              <a:rPr lang="ru-RU" sz="11200" dirty="0" smtClean="0">
                <a:latin typeface="Times New Roman" pitchFamily="18" charset="0"/>
                <a:cs typeface="Times New Roman" pitchFamily="18" charset="0"/>
              </a:rPr>
              <a:t>Направление подготовки:</a:t>
            </a:r>
          </a:p>
          <a:p>
            <a:r>
              <a:rPr lang="ru-RU" sz="11200" dirty="0" smtClean="0">
                <a:latin typeface="Times New Roman" pitchFamily="18" charset="0"/>
                <a:cs typeface="Times New Roman" pitchFamily="18" charset="0"/>
              </a:rPr>
              <a:t>44.04.01. Педагогическое образование</a:t>
            </a:r>
          </a:p>
          <a:p>
            <a:r>
              <a:rPr lang="ru-RU" sz="11200" dirty="0" smtClean="0">
                <a:latin typeface="Times New Roman" pitchFamily="18" charset="0"/>
                <a:cs typeface="Times New Roman" pitchFamily="18" charset="0"/>
              </a:rPr>
              <a:t>направленность (профиль) Управление системами образования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183880" cy="1051560"/>
          </a:xfrm>
        </p:spPr>
        <p:txBody>
          <a:bodyPr/>
          <a:lstStyle/>
          <a:p>
            <a:r>
              <a:rPr lang="ru-RU" dirty="0" smtClean="0"/>
              <a:t>Коррекционные воздействия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928670"/>
            <a:ext cx="8429684" cy="5500726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 </a:t>
            </a:r>
          </a:p>
          <a:p>
            <a:r>
              <a:rPr lang="ru-RU" u="sng" dirty="0" smtClean="0"/>
              <a:t>Во-первых,</a:t>
            </a:r>
            <a:r>
              <a:rPr lang="ru-RU" dirty="0" smtClean="0"/>
              <a:t> коррекция должна быть направлена на исправление и </a:t>
            </a:r>
            <a:r>
              <a:rPr lang="ru-RU" dirty="0" err="1" smtClean="0"/>
              <a:t>доразвитие</a:t>
            </a:r>
            <a:r>
              <a:rPr lang="ru-RU" dirty="0" smtClean="0"/>
              <a:t>, а также компенсацию тех </a:t>
            </a:r>
            <a:r>
              <a:rPr lang="ru-RU" dirty="0" smtClean="0">
                <a:solidFill>
                  <a:srgbClr val="FF0000"/>
                </a:solidFill>
              </a:rPr>
              <a:t>психических процессов </a:t>
            </a:r>
            <a:r>
              <a:rPr lang="ru-RU" dirty="0" smtClean="0"/>
              <a:t>и </a:t>
            </a:r>
            <a:r>
              <a:rPr lang="ru-RU" dirty="0" smtClean="0">
                <a:solidFill>
                  <a:srgbClr val="FF0000"/>
                </a:solidFill>
              </a:rPr>
              <a:t>новообразований</a:t>
            </a:r>
            <a:r>
              <a:rPr lang="ru-RU" dirty="0" smtClean="0"/>
              <a:t>, которые начали складываться в предыдущий возрастной период и которые являются основой для развития в следующий возрастной период.</a:t>
            </a:r>
          </a:p>
          <a:p>
            <a:r>
              <a:rPr lang="ru-RU" u="sng" dirty="0" smtClean="0"/>
              <a:t>Во-вторых,</a:t>
            </a:r>
            <a:r>
              <a:rPr lang="ru-RU" dirty="0" smtClean="0"/>
              <a:t> коррекционно-развивающая работа должна создавать условия для эффективного формирования тех </a:t>
            </a:r>
            <a:r>
              <a:rPr lang="ru-RU" dirty="0" smtClean="0">
                <a:solidFill>
                  <a:srgbClr val="FF0000"/>
                </a:solidFill>
              </a:rPr>
              <a:t>психических функций</a:t>
            </a:r>
            <a:r>
              <a:rPr lang="ru-RU" dirty="0" smtClean="0"/>
              <a:t>, которые особенно интенсивно развиваются в текущий период детства.</a:t>
            </a:r>
          </a:p>
          <a:p>
            <a:r>
              <a:rPr lang="ru-RU" u="sng" dirty="0" smtClean="0"/>
              <a:t>В-третьих,</a:t>
            </a:r>
            <a:r>
              <a:rPr lang="ru-RU" dirty="0" smtClean="0"/>
              <a:t> коррекционно-развивающая работа должна способствовать </a:t>
            </a:r>
            <a:r>
              <a:rPr lang="ru-RU" dirty="0" smtClean="0">
                <a:solidFill>
                  <a:srgbClr val="FF0000"/>
                </a:solidFill>
              </a:rPr>
              <a:t>формированию предпосылок </a:t>
            </a:r>
            <a:r>
              <a:rPr lang="ru-RU" dirty="0" smtClean="0"/>
              <a:t>для благополучного развития на следующем возрастном этапе.</a:t>
            </a:r>
          </a:p>
          <a:p>
            <a:r>
              <a:rPr lang="ru-RU" u="sng" dirty="0" smtClean="0"/>
              <a:t>В-четвертых,</a:t>
            </a:r>
            <a:r>
              <a:rPr lang="ru-RU" dirty="0" smtClean="0"/>
              <a:t> коррекционно-развивающая работа должна быть направлена на </a:t>
            </a:r>
            <a:r>
              <a:rPr lang="ru-RU" dirty="0" smtClean="0">
                <a:solidFill>
                  <a:srgbClr val="FF0000"/>
                </a:solidFill>
              </a:rPr>
              <a:t>гармонизацию личностного развития </a:t>
            </a:r>
            <a:r>
              <a:rPr lang="ru-RU" dirty="0" smtClean="0"/>
              <a:t>ребенка на данном возрастном этапе.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71480"/>
            <a:ext cx="8183880" cy="148018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Несколько специфических методов в работе с детьми с ЗПР: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714488"/>
            <a:ext cx="9001156" cy="5572164"/>
          </a:xfrm>
        </p:spPr>
        <p:txBody>
          <a:bodyPr>
            <a:normAutofit/>
          </a:bodyPr>
          <a:lstStyle/>
          <a:p>
            <a:r>
              <a:rPr lang="ru-RU" sz="2400" dirty="0" smtClean="0"/>
              <a:t>1</a:t>
            </a:r>
            <a:r>
              <a:rPr lang="ru-RU" sz="2400" dirty="0" smtClean="0"/>
              <a:t>. Детям с ЗПР свойственна низкая степень устойчивости внимания, поэтому необходимо специально организовывать и направлять внимание детей. Полезны все упражнения, развивающие все формы внимания.</a:t>
            </a:r>
          </a:p>
          <a:p>
            <a:r>
              <a:rPr lang="ru-RU" sz="2400" dirty="0" smtClean="0"/>
              <a:t>2. Они нуждаются в большем количестве проб, чтобы освоить способ деятельности, поэтому необходимо предоставить возможность действовать ребенку неоднократно в одних и тех же условиях</a:t>
            </a:r>
            <a:r>
              <a:rPr lang="ru-RU" sz="2400" dirty="0" smtClean="0"/>
              <a:t>.</a:t>
            </a:r>
            <a:endParaRPr lang="ru-RU" sz="2400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357166"/>
            <a:ext cx="8183880" cy="6500834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3. Интеллектуальная недостаточность этих детей проявляется в том, что сложные инструкции им недоступны. Необходимо дробить задание на короткие отрезки и предъявлять ребенку поэтапно, формулируя задачу предельно четко и конкретно. </a:t>
            </a:r>
            <a:endParaRPr lang="ru-RU" dirty="0" smtClean="0"/>
          </a:p>
          <a:p>
            <a:r>
              <a:rPr lang="ru-RU" dirty="0" smtClean="0"/>
              <a:t>4</a:t>
            </a:r>
            <a:r>
              <a:rPr lang="ru-RU" dirty="0" smtClean="0"/>
              <a:t>. Высокая степень истощаемости детей с ЗПР может принимать форму как утомления, так и излишнего возбуждения. Поэтому нежелательно принуждать ребенка продолжать деятельность после наступления утомления. </a:t>
            </a:r>
          </a:p>
          <a:p>
            <a:r>
              <a:rPr lang="ru-RU" dirty="0" smtClean="0"/>
              <a:t>5</a:t>
            </a:r>
            <a:r>
              <a:rPr lang="ru-RU" dirty="0" smtClean="0"/>
              <a:t>. Чтобы усталость не закрепилась у ребенка как негативный итог общения с педагогом, обязательна церемония «прощания» с демонстрацией важного положительного итога работы.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071546"/>
            <a:ext cx="8183880" cy="5429288"/>
          </a:xfrm>
        </p:spPr>
        <p:txBody>
          <a:bodyPr>
            <a:normAutofit/>
          </a:bodyPr>
          <a:lstStyle/>
          <a:p>
            <a:r>
              <a:rPr lang="ru-RU" sz="2400" dirty="0" smtClean="0"/>
              <a:t>6</a:t>
            </a:r>
            <a:r>
              <a:rPr lang="ru-RU" sz="2400" dirty="0" smtClean="0"/>
              <a:t>. Любое проявление искреннего интереса к личности такого ребенка ценится им особенно высоко, так как оказывается одним из немногих источников чувства собственной значимости, необходимого для формирования позитивного восприятия себя и других.</a:t>
            </a:r>
          </a:p>
          <a:p>
            <a:r>
              <a:rPr lang="ru-RU" sz="2400" dirty="0" smtClean="0"/>
              <a:t>7. В качестве основного метода положительного воздействия на ЗПР можно выделить работу с семьей этого ребенка. </a:t>
            </a:r>
            <a:endParaRPr lang="ru-RU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470416"/>
          </a:xfrm>
        </p:spPr>
        <p:txBody>
          <a:bodyPr>
            <a:normAutofit fontScale="77500" lnSpcReduction="20000"/>
          </a:bodyPr>
          <a:lstStyle/>
          <a:p>
            <a:pPr fontAlgn="t"/>
            <a:r>
              <a:rPr lang="ru-RU" dirty="0" smtClean="0"/>
              <a:t>Учителю, работающему с детьми с ЗПР необходимо  вести работу по развитию познавательных и творческих способностей у школьников, а также по формированию адекватной самооценки и учебной мотивации, используя упражнения развивающего характера, осуществлять особое, индивидуальное оценивание ответов учащихся с ОВЗ, что предполагает:</a:t>
            </a:r>
          </a:p>
          <a:p>
            <a:pPr fontAlgn="t"/>
            <a:r>
              <a:rPr lang="ru-RU" dirty="0" smtClean="0">
                <a:solidFill>
                  <a:srgbClr val="FF0000"/>
                </a:solidFill>
              </a:rPr>
              <a:t>- использование индивидуальной шкалы достижений в соответствии с успехами и затраченными усилиями;</a:t>
            </a:r>
          </a:p>
          <a:p>
            <a:pPr fontAlgn="t"/>
            <a:r>
              <a:rPr lang="ru-RU" dirty="0" smtClean="0">
                <a:solidFill>
                  <a:srgbClr val="FF0000"/>
                </a:solidFill>
              </a:rPr>
              <a:t>- возможность переделать задание, с которым ребенок не справился;</a:t>
            </a:r>
          </a:p>
          <a:p>
            <a:pPr fontAlgn="t"/>
            <a:r>
              <a:rPr lang="ru-RU" dirty="0" smtClean="0">
                <a:solidFill>
                  <a:srgbClr val="FF0000"/>
                </a:solidFill>
              </a:rPr>
              <a:t>- обязательно поощрить ребёнка за переделанную работу.</a:t>
            </a:r>
          </a:p>
          <a:p>
            <a:r>
              <a:rPr lang="ru-RU" dirty="0" smtClean="0"/>
              <a:t>Дети </a:t>
            </a:r>
            <a:r>
              <a:rPr lang="ru-RU" dirty="0" smtClean="0"/>
              <a:t>способны работать на уроке всего 15–20 минут, а затем наступает утомление и истощение, интерес к занятиям пропадает, работа прекращается. 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183880" cy="785818"/>
          </a:xfrm>
        </p:spPr>
        <p:txBody>
          <a:bodyPr/>
          <a:lstStyle/>
          <a:p>
            <a:pPr algn="ctr"/>
            <a:r>
              <a:rPr lang="ru-RU" dirty="0" smtClean="0"/>
              <a:t>Работа с родителями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357298"/>
            <a:ext cx="8715436" cy="4473704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На консультациях родителям</a:t>
            </a:r>
            <a:r>
              <a:rPr lang="ru-RU" dirty="0" smtClean="0"/>
              <a:t>  разъясняются причины ЗПР детей; особенности  восприятия и усвоения учебного материала; особенности выполнения домашнего задания; эмоциональное сопровождение ребёнка. Родителям  даются  индивидуальные рекомендации, помогающие повысить мотивацию  к обучению, создать  ситуации успеха, формировать положительное отношение к школе и классному коллективу.</a:t>
            </a:r>
          </a:p>
          <a:p>
            <a:r>
              <a:rPr lang="ru-RU" dirty="0" smtClean="0"/>
              <a:t>    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85728"/>
            <a:ext cx="8183880" cy="714380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ЗАКЛЮЧЕНИЕ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000108"/>
            <a:ext cx="8929718" cy="5857892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Практика убеждает, что только при правильном и своевременном выявлении нарушений интеллектуального, речевого и психофизического развития учащихся, а также при осуществлении индивидуально-дифференцированного подхода в процессе обучения ребенка в общеобразовательном классе он в состоянии </a:t>
            </a:r>
            <a:r>
              <a:rPr lang="ru-RU" dirty="0" smtClean="0">
                <a:solidFill>
                  <a:srgbClr val="FF0000"/>
                </a:solidFill>
              </a:rPr>
              <a:t>успешно овладеть </a:t>
            </a:r>
            <a:r>
              <a:rPr lang="ru-RU" dirty="0" smtClean="0"/>
              <a:t>учебной программой, адаптироваться в социуме.</a:t>
            </a:r>
          </a:p>
          <a:p>
            <a:pPr fontAlgn="t"/>
            <a:r>
              <a:rPr lang="ru-RU" dirty="0" smtClean="0"/>
              <a:t>  </a:t>
            </a:r>
            <a:r>
              <a:rPr lang="ru-RU" b="1" dirty="0" smtClean="0">
                <a:solidFill>
                  <a:srgbClr val="FF0000"/>
                </a:solidFill>
              </a:rPr>
              <a:t> Инклюзия </a:t>
            </a:r>
            <a:r>
              <a:rPr lang="ru-RU" dirty="0" smtClean="0"/>
              <a:t>– это попытка придать уверенность в своих силах учащимся с ограниченными возможностями здоровья, тем самым мотивируя их пойти учиться в школу вместе с другими детьми: друзьями и соседями. Дети с особыми образовательными потребностями нуждаются не только в особом отношении и поддержке, но также в развитии своих способностей и достижении успехов в школе.</a:t>
            </a:r>
          </a:p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183880" cy="1051560"/>
          </a:xfrm>
        </p:spPr>
        <p:txBody>
          <a:bodyPr/>
          <a:lstStyle/>
          <a:p>
            <a:pPr algn="ctr"/>
            <a:r>
              <a:rPr lang="ru-RU" dirty="0" smtClean="0"/>
              <a:t>Определение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785926"/>
            <a:ext cx="8183880" cy="4187952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Задержка психического развития (ЗПР) у детей - это </a:t>
            </a:r>
            <a:r>
              <a:rPr lang="ru-RU" b="1" dirty="0" smtClean="0"/>
              <a:t>нарушение в формировании и развитии психических функций и навыков ребенка, отставание от нормы психического развития в целом, или каких-либо его отдельных функций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183880" cy="1214446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АООП НОО обучающихся </a:t>
            </a:r>
            <a:r>
              <a:rPr lang="ru-RU" sz="2800" dirty="0" smtClean="0"/>
              <a:t>с задержкой психического развития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714488"/>
            <a:ext cx="8183880" cy="4187952"/>
          </a:xfrm>
        </p:spPr>
        <p:txBody>
          <a:bodyPr>
            <a:normAutofit fontScale="92500" lnSpcReduction="10000"/>
          </a:bodyPr>
          <a:lstStyle/>
          <a:p>
            <a:r>
              <a:rPr lang="ru-RU" b="1" i="1" dirty="0" smtClean="0"/>
              <a:t>Вариант 7.1</a:t>
            </a:r>
            <a:r>
              <a:rPr lang="ru-RU" dirty="0" smtClean="0"/>
              <a:t> - адресована обучающимся с ЗПР, достигшим к моменту поступления в школу уровня развития, близкого к возрастной норме и имеющим положительный опыт общения со здоровыми </a:t>
            </a:r>
            <a:r>
              <a:rPr lang="ru-RU" dirty="0" smtClean="0"/>
              <a:t>сверстниками.</a:t>
            </a:r>
          </a:p>
          <a:p>
            <a:r>
              <a:rPr lang="ru-RU" b="1" i="1" dirty="0" smtClean="0"/>
              <a:t>Вариант </a:t>
            </a:r>
            <a:r>
              <a:rPr lang="ru-RU" b="1" i="1" dirty="0" smtClean="0"/>
              <a:t>7.2 </a:t>
            </a:r>
            <a:r>
              <a:rPr lang="ru-RU" b="1" i="1" dirty="0" smtClean="0"/>
              <a:t>-</a:t>
            </a:r>
            <a:r>
              <a:rPr lang="ru-RU" dirty="0" smtClean="0"/>
              <a:t> обучающийся с ЗПР получает цензовое образование</a:t>
            </a:r>
            <a:r>
              <a:rPr lang="ru-RU" i="1" dirty="0" smtClean="0"/>
              <a:t>, </a:t>
            </a:r>
            <a:r>
              <a:rPr lang="ru-RU" dirty="0" smtClean="0"/>
              <a:t>при этом находясь в среде сверстников со сходными проблемами развития и в более пролонгированные сроки.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183880" cy="71438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СТАТИСТИКА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285860"/>
            <a:ext cx="8183880" cy="4857784"/>
          </a:xfrm>
        </p:spPr>
        <p:txBody>
          <a:bodyPr>
            <a:normAutofit/>
          </a:bodyPr>
          <a:lstStyle/>
          <a:p>
            <a:r>
              <a:rPr lang="ru-RU" dirty="0" smtClean="0"/>
              <a:t>Количество </a:t>
            </a:r>
            <a:r>
              <a:rPr lang="ru-RU" dirty="0" smtClean="0"/>
              <a:t>детей, которые имеют невыраженные отклонения в развитии и испытывают различные трудности в учебной деятельности, составляет от 20 до 60% учащихся начальной школы. </a:t>
            </a:r>
            <a:endParaRPr lang="ru-RU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428604"/>
            <a:ext cx="8183880" cy="1051560"/>
          </a:xfrm>
        </p:spPr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142984"/>
            <a:ext cx="8183880" cy="5045208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err="1" smtClean="0">
                <a:solidFill>
                  <a:srgbClr val="FF0000"/>
                </a:solidFill>
              </a:rPr>
              <a:t>Л.О.Бадаляна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smtClean="0"/>
              <a:t>выделяет: </a:t>
            </a:r>
            <a:endParaRPr lang="ru-RU" dirty="0" smtClean="0"/>
          </a:p>
          <a:p>
            <a:r>
              <a:rPr lang="ru-RU" dirty="0" smtClean="0"/>
              <a:t>•      педагогическая запущенность (недостаточность педагогического воздействия в целом, и особенно в периоды </a:t>
            </a:r>
            <a:r>
              <a:rPr lang="ru-RU" dirty="0" err="1" smtClean="0"/>
              <a:t>сензитивного</a:t>
            </a:r>
            <a:r>
              <a:rPr lang="ru-RU" dirty="0" smtClean="0"/>
              <a:t> развития  психических функций организма);</a:t>
            </a:r>
          </a:p>
          <a:p>
            <a:r>
              <a:rPr lang="ru-RU" dirty="0" smtClean="0"/>
              <a:t>•      слабая информационная обеспеченность  (ограниченность зрительных и слуховых раздражителей,  недоступность  ярких эмоциональных и других впечатлений).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Н.Н.Данилова </a:t>
            </a:r>
            <a:r>
              <a:rPr lang="ru-RU" b="1" dirty="0" smtClean="0"/>
              <a:t>указывает</a:t>
            </a:r>
            <a:r>
              <a:rPr lang="ru-RU" dirty="0" smtClean="0"/>
              <a:t> на острый и хронический стресс как на возможную причину ЗПР, так как он способен тормозить и деформировать развитие и протекание когнитивных </a:t>
            </a:r>
            <a:r>
              <a:rPr lang="ru-RU" dirty="0" smtClean="0"/>
              <a:t>процессов.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00034" y="214290"/>
            <a:ext cx="8183880" cy="1051560"/>
          </a:xfrm>
          <a:prstGeom prst="rect">
            <a:avLst/>
          </a:prstGeom>
        </p:spPr>
        <p:txBody>
          <a:bodyPr vert="horz" anchor="b">
            <a:normAutofit fontScale="90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ПРИЧИНЫ  ЗАДЕРЖКИ ПСИХИЧЕСКОГО РАЗВИТИЯ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183880" cy="622932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Отличия умственных </a:t>
            </a:r>
            <a:r>
              <a:rPr lang="ru-RU" sz="2800" dirty="0" err="1" smtClean="0"/>
              <a:t>осталых</a:t>
            </a:r>
            <a:r>
              <a:rPr lang="ru-RU" sz="2800" dirty="0" smtClean="0"/>
              <a:t> от ЗПР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000108"/>
            <a:ext cx="8786842" cy="5643602"/>
          </a:xfrm>
        </p:spPr>
        <p:txBody>
          <a:bodyPr>
            <a:normAutofit fontScale="77500" lnSpcReduction="20000"/>
          </a:bodyPr>
          <a:lstStyle/>
          <a:p>
            <a:r>
              <a:rPr lang="ru-RU" sz="3100" dirty="0" smtClean="0"/>
              <a:t>У </a:t>
            </a:r>
            <a:r>
              <a:rPr lang="ru-RU" sz="3100" dirty="0" smtClean="0"/>
              <a:t>детей с ЗПР трудности в овладении элементарной грамотой, счетом сочетаются с относительно хорошо развитой речью, </a:t>
            </a:r>
            <a:r>
              <a:rPr lang="ru-RU" sz="3100" dirty="0" smtClean="0"/>
              <a:t>значительно </a:t>
            </a:r>
            <a:r>
              <a:rPr lang="ru-RU" sz="3100" dirty="0" smtClean="0"/>
              <a:t>более высокой способностью к запоминанию стихов и сказок и с более высоким уровнем развития познавательной </a:t>
            </a:r>
            <a:r>
              <a:rPr lang="ru-RU" sz="3100" dirty="0" err="1" smtClean="0"/>
              <a:t>деятельности.Такое</a:t>
            </a:r>
            <a:r>
              <a:rPr lang="ru-RU" sz="3100" dirty="0" smtClean="0"/>
              <a:t> </a:t>
            </a:r>
            <a:r>
              <a:rPr lang="ru-RU" sz="3100" dirty="0" smtClean="0"/>
              <a:t>сочетание для умственно отсталых детей нехарактерно. </a:t>
            </a:r>
            <a:endParaRPr lang="ru-RU" sz="3100" dirty="0" smtClean="0"/>
          </a:p>
          <a:p>
            <a:r>
              <a:rPr lang="ru-RU" sz="3100" dirty="0" smtClean="0"/>
              <a:t>Дети </a:t>
            </a:r>
            <a:r>
              <a:rPr lang="ru-RU" sz="3100" dirty="0" smtClean="0"/>
              <a:t>с временной ЗПР всегда способны использовать оказанную им в процессе работы помощь, усваивают принцип решения </a:t>
            </a:r>
            <a:r>
              <a:rPr lang="ru-RU" sz="3100" dirty="0" smtClean="0"/>
              <a:t>задания </a:t>
            </a:r>
            <a:r>
              <a:rPr lang="ru-RU" sz="3100" dirty="0" smtClean="0"/>
              <a:t>и переносят этот принцип на выполнение других сходных заданий. Это показывает, что они обладают полноценными </a:t>
            </a:r>
            <a:r>
              <a:rPr lang="ru-RU" sz="3100" dirty="0" smtClean="0"/>
              <a:t>возможностями </a:t>
            </a:r>
            <a:r>
              <a:rPr lang="ru-RU" sz="3100" dirty="0" smtClean="0"/>
              <a:t>дальнейшего развития, т.е. будут способны впоследствии выполнить самостоятельно то, что в данный момент в условиях специального обучения могут выполнить с помощью педагога.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183880" cy="714380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ХАРАКТЕРИТИКА ДЕТЕЙ ЗПР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214422"/>
            <a:ext cx="8183880" cy="4973770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недостаток </a:t>
            </a:r>
            <a:r>
              <a:rPr lang="ru-RU" dirty="0" smtClean="0"/>
              <a:t>фонематического восприятия, </a:t>
            </a:r>
            <a:endParaRPr lang="ru-RU" dirty="0" smtClean="0"/>
          </a:p>
          <a:p>
            <a:r>
              <a:rPr lang="ru-RU" dirty="0" smtClean="0"/>
              <a:t>непониманием </a:t>
            </a:r>
            <a:r>
              <a:rPr lang="ru-RU" dirty="0" smtClean="0"/>
              <a:t>содержания звучащей речи, </a:t>
            </a:r>
            <a:endParaRPr lang="ru-RU" dirty="0" smtClean="0"/>
          </a:p>
          <a:p>
            <a:r>
              <a:rPr lang="ru-RU" dirty="0" smtClean="0"/>
              <a:t>бедностью </a:t>
            </a:r>
            <a:r>
              <a:rPr lang="ru-RU" dirty="0" smtClean="0"/>
              <a:t>словаря, </a:t>
            </a:r>
            <a:endParaRPr lang="ru-RU" dirty="0" smtClean="0"/>
          </a:p>
          <a:p>
            <a:r>
              <a:rPr lang="ru-RU" dirty="0" smtClean="0"/>
              <a:t>трудности </a:t>
            </a:r>
            <a:r>
              <a:rPr lang="ru-RU" dirty="0" smtClean="0"/>
              <a:t>порождения связного </a:t>
            </a:r>
            <a:r>
              <a:rPr lang="ru-RU" dirty="0" smtClean="0"/>
              <a:t>высказывания</a:t>
            </a:r>
          </a:p>
          <a:p>
            <a:r>
              <a:rPr lang="ru-RU" dirty="0" err="1" smtClean="0"/>
              <a:t>несовершенствование</a:t>
            </a:r>
            <a:r>
              <a:rPr lang="ru-RU" dirty="0" smtClean="0"/>
              <a:t> </a:t>
            </a:r>
            <a:r>
              <a:rPr lang="ru-RU" dirty="0" smtClean="0"/>
              <a:t>навыков чтения, </a:t>
            </a:r>
            <a:endParaRPr lang="ru-RU" dirty="0" smtClean="0"/>
          </a:p>
          <a:p>
            <a:r>
              <a:rPr lang="ru-RU" dirty="0" err="1" smtClean="0"/>
              <a:t>несформированность</a:t>
            </a:r>
            <a:r>
              <a:rPr lang="ru-RU" dirty="0" smtClean="0"/>
              <a:t> </a:t>
            </a:r>
            <a:r>
              <a:rPr lang="ru-RU" dirty="0" smtClean="0"/>
              <a:t>основных мыслительных операций.</a:t>
            </a:r>
          </a:p>
          <a:p>
            <a:r>
              <a:rPr lang="ru-RU" dirty="0" smtClean="0"/>
              <a:t>низкая работоспособность </a:t>
            </a:r>
            <a:r>
              <a:rPr lang="ru-RU" dirty="0" smtClean="0"/>
              <a:t>с расстройством внимания, памяти. </a:t>
            </a:r>
            <a:endParaRPr lang="ru-RU" dirty="0" smtClean="0"/>
          </a:p>
          <a:p>
            <a:r>
              <a:rPr lang="ru-RU" dirty="0" smtClean="0"/>
              <a:t>моторная </a:t>
            </a:r>
            <a:r>
              <a:rPr lang="ru-RU" dirty="0" smtClean="0"/>
              <a:t>неловкость, медлительность. 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В </a:t>
            </a:r>
            <a:r>
              <a:rPr lang="ru-RU" dirty="0" smtClean="0">
                <a:solidFill>
                  <a:srgbClr val="FF0000"/>
                </a:solidFill>
              </a:rPr>
              <a:t>результате ребенок не осваивает навыки </a:t>
            </a:r>
            <a:r>
              <a:rPr lang="ru-RU" dirty="0" smtClean="0">
                <a:solidFill>
                  <a:srgbClr val="FF0000"/>
                </a:solidFill>
              </a:rPr>
              <a:t>чтения, письма, счета</a:t>
            </a:r>
            <a:r>
              <a:rPr lang="ru-RU" dirty="0" smtClean="0">
                <a:solidFill>
                  <a:srgbClr val="FF0000"/>
                </a:solidFill>
              </a:rPr>
              <a:t>, есть проблемы с решением задач, запоминаем и восприятием  учебного материала</a:t>
            </a:r>
            <a:r>
              <a:rPr lang="ru-RU" dirty="0" smtClean="0">
                <a:solidFill>
                  <a:srgbClr val="FF0000"/>
                </a:solidFill>
              </a:rPr>
              <a:t>.</a:t>
            </a:r>
            <a:r>
              <a:rPr lang="ru-RU" dirty="0" smtClean="0">
                <a:solidFill>
                  <a:srgbClr val="FF0000"/>
                </a:solidFill>
              </a:rPr>
              <a:t> Они с трудом, очень медленно входят в работу, попытка торопить такого ученика, как правило, приводит только к увеличению ошибок, к резкому нарастанию утомления и падению работоспособности, поэтому старайтесь не торопить их, чаще хвалить и подбадривать.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714356"/>
            <a:ext cx="8183880" cy="5473836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В целях создания оптимальных условий для обучения ребенка с ЗПР мы опираемся на рекомендации ПМПК. </a:t>
            </a:r>
          </a:p>
          <a:p>
            <a:r>
              <a:rPr lang="ru-RU" dirty="0" smtClean="0"/>
              <a:t>Важно </a:t>
            </a:r>
            <a:r>
              <a:rPr lang="ru-RU" dirty="0" smtClean="0"/>
              <a:t>отметить, что все формы ЗПР у детей поддаются коррекции. Необходимо лишь обратить внимание на социальные и домашние условия жизни ребенка, так как именно они влияют на развитие детской психики. И именно здесь, как нельзя лучше, оправдывает себя личностный подход к образованию ребенка, особенно в воспитательном аспекте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857232"/>
            <a:ext cx="8183880" cy="4613160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Образовательный процесс с детьми с ЗПР в начальных классах обеспечивается в первую очередь в рамках  индивидуального подхода, своевременной  помощи учителя. В таких случаях необходимы максимум терпения, внимания, настойчивости. Недопустимо игнорировать этих детей, доводить неправильным подходом, невниманием, негативным отношением до срыва в психическом здоровье, до появления у него грубой педагогической запущенности, школьного невроза.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9</TotalTime>
  <Words>547</Words>
  <PresentationFormat>Экран (4:3)</PresentationFormat>
  <Paragraphs>62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Аспект</vt:lpstr>
      <vt:lpstr>Особенности работы с детьми ЗПР </vt:lpstr>
      <vt:lpstr>Определение </vt:lpstr>
      <vt:lpstr>АООП НОО обучающихся с задержкой психического развития</vt:lpstr>
      <vt:lpstr>СТАТИСТИКА</vt:lpstr>
      <vt:lpstr> </vt:lpstr>
      <vt:lpstr>Отличия умственных осталых от ЗПР</vt:lpstr>
      <vt:lpstr>ХАРАКТЕРИТИКА ДЕТЕЙ ЗПР</vt:lpstr>
      <vt:lpstr>Слайд 8</vt:lpstr>
      <vt:lpstr>Слайд 9</vt:lpstr>
      <vt:lpstr>Коррекционные воздействия</vt:lpstr>
      <vt:lpstr>Несколько специфических методов в работе с детьми с ЗПР: </vt:lpstr>
      <vt:lpstr>Слайд 12</vt:lpstr>
      <vt:lpstr>Слайд 13</vt:lpstr>
      <vt:lpstr>Слайд 14</vt:lpstr>
      <vt:lpstr>Работа с родителями </vt:lpstr>
      <vt:lpstr>ЗАКЛЮЧЕНИЕ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Особенности работы с детьми ЗПР </dc:title>
  <dc:creator>Виктория</dc:creator>
  <cp:lastModifiedBy>Виктория</cp:lastModifiedBy>
  <cp:revision>2</cp:revision>
  <dcterms:created xsi:type="dcterms:W3CDTF">2022-11-15T14:04:19Z</dcterms:created>
  <dcterms:modified xsi:type="dcterms:W3CDTF">2022-11-15T14:55:59Z</dcterms:modified>
</cp:coreProperties>
</file>