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70" r:id="rId13"/>
    <p:sldId id="268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1" y="5052545"/>
            <a:ext cx="4536505" cy="1040751"/>
          </a:xfrm>
        </p:spPr>
        <p:txBody>
          <a:bodyPr>
            <a:normAutofit/>
          </a:bodyPr>
          <a:lstStyle/>
          <a:p>
            <a:r>
              <a:rPr lang="ru-RU" dirty="0" smtClean="0"/>
              <a:t>Выполнила: студентка группы 3 </a:t>
            </a:r>
            <a:r>
              <a:rPr lang="ru-RU" dirty="0" err="1" smtClean="0"/>
              <a:t>УпрСо</a:t>
            </a:r>
            <a:r>
              <a:rPr lang="ru-RU" dirty="0" smtClean="0"/>
              <a:t> </a:t>
            </a:r>
            <a:r>
              <a:rPr lang="ru-RU" dirty="0" err="1" smtClean="0"/>
              <a:t>Зиятдинова</a:t>
            </a:r>
            <a:r>
              <a:rPr lang="ru-RU" dirty="0" smtClean="0"/>
              <a:t> А.А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484784"/>
            <a:ext cx="7175351" cy="3440673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dirty="0" smtClean="0"/>
              <a:t>Основы </a:t>
            </a:r>
            <a:r>
              <a:rPr lang="ru-RU" dirty="0"/>
              <a:t>инклюзивного </a:t>
            </a:r>
            <a:r>
              <a:rPr lang="ru-RU" dirty="0" smtClean="0"/>
              <a:t>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97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836712"/>
            <a:ext cx="7776864" cy="5433784"/>
          </a:xfrm>
        </p:spPr>
        <p:txBody>
          <a:bodyPr>
            <a:normAutofit/>
          </a:bodyPr>
          <a:lstStyle/>
          <a:p>
            <a:pPr marL="914400" lvl="3" indent="0">
              <a:buNone/>
            </a:pPr>
            <a:endParaRPr lang="ru-RU" dirty="0"/>
          </a:p>
        </p:txBody>
      </p:sp>
      <p:pic>
        <p:nvPicPr>
          <p:cNvPr id="1026" name="Picture 2" descr="C:\Users\Альбина\Desktop\slide-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5641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4379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632848" cy="57218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При разработке индивидуального учебного плана для учащегося с особыми образовательными потребностями в него включаются:</a:t>
            </a:r>
          </a:p>
          <a:p>
            <a:pPr marL="45720" indent="0">
              <a:buNone/>
            </a:pPr>
            <a:r>
              <a:rPr lang="ru-RU" dirty="0"/>
              <a:t>— организация индивидуального режима обучения (снижение объема заданий, возможности дополнительного отдыха и др.);</a:t>
            </a:r>
          </a:p>
          <a:p>
            <a:pPr marL="45720" indent="0">
              <a:buNone/>
            </a:pPr>
            <a:r>
              <a:rPr lang="ru-RU" dirty="0"/>
              <a:t>— организация обучения в зависимости от индивидуальных особенностей учащихся с особыми образовательными потребностями (например, с использованием учебников для специальных (коррекционных) школ;</a:t>
            </a:r>
          </a:p>
          <a:p>
            <a:pPr marL="45720" indent="0">
              <a:buNone/>
            </a:pPr>
            <a:r>
              <a:rPr lang="ru-RU" dirty="0"/>
              <a:t>— организация коррекционно-развивающих занятий с психологом, логопедом, дефектологом и другими специалистами.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205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712968" cy="53617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В условиях инклюзивного образования отбор методов происходит с учетом особенностей детей с ограниченными возможностями. Педагог выбирает методы обучения с учетом структуры дефекта особых учащихся. Как указывает Г. В. Федина, в обучении и воспитании детей с ограниченными возможностями используют следующие методы:</a:t>
            </a:r>
          </a:p>
          <a:p>
            <a:pPr marL="45720" indent="0">
              <a:buNone/>
            </a:pPr>
            <a:r>
              <a:rPr lang="ru-RU" dirty="0"/>
              <a:t>1) методы моторной коррекции (методы релаксации, паралингвистические, телесно-ориентировочные </a:t>
            </a:r>
            <a:r>
              <a:rPr lang="ru-RU" dirty="0" smtClean="0"/>
              <a:t>методы);</a:t>
            </a:r>
            <a:endParaRPr lang="ru-RU" dirty="0"/>
          </a:p>
          <a:p>
            <a:pPr marL="45720" indent="0">
              <a:buNone/>
            </a:pPr>
            <a:r>
              <a:rPr lang="ru-RU" dirty="0"/>
              <a:t>2) сенсомоторные методы (методы слухового и зрительного восприятия учебного материала; наглядные, практические методы);</a:t>
            </a:r>
          </a:p>
          <a:p>
            <a:pPr marL="45720" indent="0">
              <a:buNone/>
            </a:pPr>
            <a:r>
              <a:rPr lang="ru-RU" dirty="0"/>
              <a:t>3) когнитивные методы (методы организации психических процессов, вербально-логические методы: репродуктивные, проблемно-поисковые, исследовательские) 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2690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7344816" cy="5145752"/>
          </a:xfrm>
        </p:spPr>
        <p:txBody>
          <a:bodyPr>
            <a:normAutofit/>
          </a:bodyPr>
          <a:lstStyle/>
          <a:p>
            <a:r>
              <a:rPr lang="ru-RU" dirty="0"/>
              <a:t>В педагогике нет единой классификации методов обучения.</a:t>
            </a:r>
          </a:p>
          <a:p>
            <a:r>
              <a:rPr lang="ru-RU" dirty="0"/>
              <a:t>Среди имеющихся классификаций методов обучения — классификация Ю. К. </a:t>
            </a:r>
            <a:r>
              <a:rPr lang="ru-RU" dirty="0" err="1"/>
              <a:t>Бабанского</a:t>
            </a:r>
            <a:r>
              <a:rPr lang="ru-RU" dirty="0"/>
              <a:t>, Л. </a:t>
            </a:r>
            <a:r>
              <a:rPr lang="ru-RU" dirty="0" err="1"/>
              <a:t>Иовайши</a:t>
            </a:r>
            <a:r>
              <a:rPr lang="ru-RU" dirty="0"/>
              <a:t>, Л. С. Ларионовой, И. Ф. Харламова и др. При выборе методов обучения в условиях инклюзивного образования необходим анализ особенностей метода с точки зрения специфики образовательного процесса дошкольной группы, класса, студенческой группы, где наряду с обычными сверстниками — участниками образовательного процесса становятся дети с особыми потребностями.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642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731520"/>
            <a:ext cx="8820472" cy="536177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/>
              <a:t>Дидактический метод состоит </a:t>
            </a:r>
            <a:r>
              <a:rPr lang="ru-RU" dirty="0" err="1"/>
              <a:t>нз</a:t>
            </a:r>
            <a:r>
              <a:rPr lang="ru-RU" dirty="0"/>
              <a:t> приемов — отдельных элементов, которые в своей совокупности помогают решению познавательных задач н характеризуют либо деятельность преподавателя, либо деятельность обучаемых. Выбор дидактических приемов в условиях инклюзивного образования осуществляется с учетом требования индивидуализации обучения. </a:t>
            </a:r>
            <a:r>
              <a:rPr lang="ru-RU" dirty="0" smtClean="0"/>
              <a:t>Среди </a:t>
            </a:r>
            <a:r>
              <a:rPr lang="ru-RU" dirty="0"/>
              <a:t>дидактических приемов в работе с детьми с особыми возможностями:</a:t>
            </a:r>
          </a:p>
          <a:p>
            <a:pPr marL="45720" indent="0">
              <a:buNone/>
            </a:pPr>
            <a:r>
              <a:rPr lang="ru-RU" dirty="0"/>
              <a:t>— развитие наблюдательности через показ явлений;</a:t>
            </a:r>
          </a:p>
          <a:p>
            <a:pPr marL="45720" indent="0">
              <a:buNone/>
            </a:pPr>
            <a:r>
              <a:rPr lang="ru-RU" dirty="0"/>
              <a:t>— формирование интереса к окружающему миру;</a:t>
            </a:r>
          </a:p>
          <a:p>
            <a:pPr marL="45720" indent="0">
              <a:buNone/>
            </a:pPr>
            <a:r>
              <a:rPr lang="ru-RU" dirty="0"/>
              <a:t>— зоны развития (ЗАР, ЗБР, зона потенциального развития);</a:t>
            </a:r>
          </a:p>
          <a:p>
            <a:pPr marL="45720" indent="0">
              <a:buNone/>
            </a:pPr>
            <a:r>
              <a:rPr lang="ru-RU" dirty="0"/>
              <a:t>— наглядность в практически значимой деятельности;</a:t>
            </a:r>
          </a:p>
          <a:p>
            <a:pPr marL="45720" indent="0">
              <a:buNone/>
            </a:pPr>
            <a:r>
              <a:rPr lang="ru-RU" dirty="0"/>
              <a:t>— сознательность и активность в усвоении знаний;</a:t>
            </a:r>
          </a:p>
          <a:p>
            <a:pPr marL="45720" indent="0">
              <a:buNone/>
            </a:pPr>
            <a:r>
              <a:rPr lang="ru-RU" dirty="0"/>
              <a:t>— учет индивидуальных особенностей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5325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Важнейшей целью в работе с детьми с особыми потребностями выступает педагогическая поддержка процесса их социализации. Преодоление негативных социальных феноменов (ксенофобии, зависимого поведения, </a:t>
            </a:r>
            <a:r>
              <a:rPr lang="ru-RU" dirty="0" smtClean="0"/>
              <a:t>агрессивности и</a:t>
            </a:r>
            <a:r>
              <a:rPr lang="ru-RU" dirty="0"/>
              <a:t>, несамостоятельности, безынициативности и отсутствия творческого отношения к жизни) — актуальная цель педагогической деятельности.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1366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endParaRPr lang="ru-RU" dirty="0"/>
          </a:p>
        </p:txBody>
      </p:sp>
      <p:pic>
        <p:nvPicPr>
          <p:cNvPr id="2050" name="Picture 2" descr="C:\Users\Альбина\Desktop\113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3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602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79382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Педагогическая наука определяется как наука о законах образования и воспитания детей и взрослых </a:t>
            </a:r>
            <a:r>
              <a:rPr lang="ru-RU" dirty="0" smtClean="0"/>
              <a:t>. </a:t>
            </a:r>
            <a:r>
              <a:rPr lang="ru-RU" dirty="0"/>
              <a:t>Ее основной задачей </a:t>
            </a:r>
            <a:r>
              <a:rPr lang="ru-RU" dirty="0" smtClean="0"/>
              <a:t>является </a:t>
            </a:r>
            <a:r>
              <a:rPr lang="ru-RU" dirty="0"/>
              <a:t>выявление закономерностей в областях воспитания, образования, обучения, управления образовательными и воспитательными системами.</a:t>
            </a:r>
          </a:p>
          <a:p>
            <a:r>
              <a:rPr lang="ru-RU" dirty="0"/>
              <a:t>Актуальной тенденцией развития современного образования становится переход к системе непрерывного предельно доступного образования для каждого в доступных школах и образовательных учреждениях. Инклюзия </a:t>
            </a:r>
            <a:r>
              <a:rPr lang="ru-RU" dirty="0" smtClean="0"/>
              <a:t>рассматривается </a:t>
            </a:r>
            <a:r>
              <a:rPr lang="ru-RU" dirty="0"/>
              <a:t>как полное включение детей, подростков, молодых людей с разными возможностями во все позитивные аспекты жизни образовательного учреждения, которые доступны их обычным сверстникам. Понятие инклюзии (включения) было введено в теорию и политику современного образования благодаря работам Мадлен </a:t>
            </a:r>
            <a:r>
              <a:rPr lang="ru-RU" dirty="0" err="1"/>
              <a:t>Уилл</a:t>
            </a:r>
            <a:r>
              <a:rPr lang="ru-RU" dirty="0"/>
              <a:t>, экс-ассистента госсекретаря департамента образования США</a:t>
            </a:r>
            <a:r>
              <a:rPr lang="ru-RU" dirty="0" smtClean="0"/>
              <a:t>.</a:t>
            </a:r>
          </a:p>
          <a:p>
            <a:r>
              <a:rPr lang="ru-RU" dirty="0"/>
              <a:t>Появление идеи </a:t>
            </a:r>
            <a:r>
              <a:rPr lang="ru-RU" dirty="0" err="1"/>
              <a:t>безбарьерного</a:t>
            </a:r>
            <a:r>
              <a:rPr lang="ru-RU" dirty="0"/>
              <a:t>, доступного всем образования в российском педагогическом сообществе и их преломление в педагогической практике влекут за собой преднамеренные и объективные изменения связей внутри образовательных систем, вследствие чего рождается новая объектная область исследования.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452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424936" cy="579382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Инклюзивное образование </a:t>
            </a:r>
            <a:r>
              <a:rPr lang="ru-RU" dirty="0" smtClean="0"/>
              <a:t> в узком смысловом значении— это </a:t>
            </a:r>
            <a:r>
              <a:rPr lang="ru-RU" dirty="0"/>
              <a:t>включение человека с особыми возможностями в общеобразовательный процесс вместе другими для освоения социального опыта и существующей системы общественных отношений.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широком смысле инклюзивное образование можно рассматривать с опорой на значение данного термина на французском языке (от </a:t>
            </a:r>
            <a:r>
              <a:rPr lang="ru-RU" dirty="0" err="1"/>
              <a:t>франц</a:t>
            </a:r>
            <a:r>
              <a:rPr lang="ru-RU" dirty="0"/>
              <a:t>, </a:t>
            </a:r>
            <a:r>
              <a:rPr lang="ru-RU" i="1" dirty="0" err="1"/>
              <a:t>inclusif</a:t>
            </a:r>
            <a:r>
              <a:rPr lang="ru-RU" i="1" dirty="0"/>
              <a:t>— </a:t>
            </a:r>
            <a:r>
              <a:rPr lang="ru-RU" dirty="0"/>
              <a:t>включающий в себя). По определению профессора Манчестерского университета Питера </a:t>
            </a:r>
            <a:r>
              <a:rPr lang="ru-RU" dirty="0" err="1"/>
              <a:t>Миттлера</a:t>
            </a:r>
            <a:r>
              <a:rPr lang="ru-RU" dirty="0"/>
              <a:t>, «включающее образование — это первый шаг на пути достижения конечной цели — создания включающего общества, которое позволит всем детям и взрослым независимо от пола, возраста, этнической принадлежности, способностей, наличия или отсутствия нарушений развития </a:t>
            </a:r>
            <a:r>
              <a:rPr lang="ru-RU" dirty="0" smtClean="0"/>
              <a:t>полноценно </a:t>
            </a:r>
            <a:r>
              <a:rPr lang="ru-RU" dirty="0"/>
              <a:t>участвовать в жизни общества и вносить в нее свой вклад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Идеи </a:t>
            </a:r>
            <a:r>
              <a:rPr lang="ru-RU" dirty="0"/>
              <a:t>включающего (инклюзивного) образования получают развитие в российском обществе, что свидетельствует о его демократизации. Процессы демократизации, </a:t>
            </a:r>
            <a:r>
              <a:rPr lang="ru-RU" dirty="0" err="1"/>
              <a:t>гуманизации</a:t>
            </a:r>
            <a:r>
              <a:rPr lang="ru-RU" dirty="0"/>
              <a:t> общественной жизни находят преломление в ряде международных, правовых актов, которыми были заложены основные принципы и подходы к реализации идей инклюзивного образования в мировом образовательном пространстве.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3340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955175" cy="179313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Государствам-членам ООН было рекомендовано: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548680"/>
            <a:ext cx="8280920" cy="3816424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dirty="0" smtClean="0"/>
              <a:t>1</a:t>
            </a:r>
            <a:r>
              <a:rPr lang="ru-RU" sz="2300" dirty="0"/>
              <a:t>. Признать, что инклюзивное образование является непрерывным процессом, направленным на предоставление качественного образования для всех, при уважении к разнообразию и различным потребностям и способностям, характеристикам учащихся и общества в области образования, устранении всех форм дискриминации.</a:t>
            </a:r>
          </a:p>
          <a:p>
            <a:pPr marL="45720" indent="0">
              <a:buNone/>
            </a:pPr>
            <a:r>
              <a:rPr lang="ru-RU" sz="2300" dirty="0"/>
              <a:t>2. Уделять внимание в приоритетном порядке проблемам социального неравенства и бедности, так как они являются основными препятствиями на пути к осуществлению политики и стратегии инклюзивного образования, решая эти проблемы в рамках политики межсекторного взаимодействия.</a:t>
            </a:r>
          </a:p>
          <a:p>
            <a:pPr marL="45720" indent="0">
              <a:buNone/>
            </a:pPr>
            <a:r>
              <a:rPr lang="ru-RU" sz="2300" dirty="0"/>
              <a:t>3. Содействовать формированию школьной культуры и климата, которые благоприятны для ребенка, способствуют эффективному обучению и обеспечивают инклюзию всех детей, поддерживают здоровье детей и защищают их, обладают гендерной чувствительностью, поощряют активную роль и участие самих учащихся, их семей и местных сообществ</a:t>
            </a:r>
            <a:r>
              <a:rPr lang="ru-RU" sz="2300" dirty="0" smtClean="0"/>
              <a:t>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461370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64704"/>
            <a:ext cx="8181528" cy="597666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Инклюзивное образование в России является одним из стратегических направлений реализации права каждого человека на образование, что закреплено в документах организации ООН, подписанных Российской Федерацией. В 2008 году Россией была подписана Конвенция о правах инвалидов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Особое место отводится инклюзивному образованию в Национальной образовательной инициативе «Наша новая школа», где формулировка «Новая школа — это школа для всех» обозначает роль инклюзивного подхода к образованию. Поиск путей развития новой школы такой, в которой дети с ограниченными возможностями здоровья, инвалидностью смогли бы реализовать свое право обучаться по </a:t>
            </a:r>
            <a:r>
              <a:rPr lang="ru-RU" dirty="0" smtClean="0"/>
              <a:t>месту жительства</a:t>
            </a:r>
            <a:r>
              <a:rPr lang="ru-RU" dirty="0"/>
              <a:t>, наравне со своими сверстниками, в условиях, которые учитывают их особые образовательные потребности — это еще одна причина, по которой необходимо выделить инклюзивную педагогику в качестве объектной области научного исследования.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6463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64704"/>
            <a:ext cx="8181528" cy="5361776"/>
          </a:xfrm>
        </p:spPr>
        <p:txBody>
          <a:bodyPr>
            <a:normAutofit/>
          </a:bodyPr>
          <a:lstStyle/>
          <a:p>
            <a:r>
              <a:rPr lang="ru-RU" dirty="0"/>
              <a:t>Педагогика как наука </a:t>
            </a:r>
            <a:r>
              <a:rPr lang="ru-RU" dirty="0" smtClean="0"/>
              <a:t>представляет </a:t>
            </a:r>
            <a:r>
              <a:rPr lang="ru-RU" dirty="0"/>
              <a:t>собой совокупность знаний, которые лежат в основе описания, анализа, организации, проектирования и прогнозирования путей совершенствования педагогического процесса, а также поиска эффективных педагогических систем для развития и подготовки человека к жизни в обществе. Инклюзивная педагогика призвана обеспечить теоретическое представление педагогических процессов в условиях инклюзивного образования. К педагогическим понятиям, на основе которых происходит осмысление педагогической практики включающего образования, </a:t>
            </a:r>
            <a:r>
              <a:rPr lang="ru-RU" dirty="0" smtClean="0"/>
              <a:t>являются</a:t>
            </a:r>
            <a:r>
              <a:rPr lang="ru-RU" dirty="0"/>
              <a:t>: инклюзивное образование, инклюзивное обучение детей с особенностями развития, образовательная инклюзия, социальная инклюзия социальная </a:t>
            </a:r>
            <a:r>
              <a:rPr lang="ru-RU" dirty="0" smtClean="0"/>
              <a:t>интеграция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9706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145752"/>
          </a:xfrm>
        </p:spPr>
        <p:txBody>
          <a:bodyPr>
            <a:normAutofit/>
          </a:bodyPr>
          <a:lstStyle/>
          <a:p>
            <a:r>
              <a:rPr lang="ru-RU" dirty="0" smtClean="0"/>
              <a:t>Как </a:t>
            </a:r>
            <a:r>
              <a:rPr lang="ru-RU" dirty="0"/>
              <a:t>указывает В. А. </a:t>
            </a:r>
            <a:r>
              <a:rPr lang="ru-RU" dirty="0" err="1"/>
              <a:t>Сластенин</a:t>
            </a:r>
            <a:r>
              <a:rPr lang="ru-RU" dirty="0"/>
              <a:t>, проблема личности и ее развития в специально организованных условиях </a:t>
            </a:r>
            <a:r>
              <a:rPr lang="ru-RU" dirty="0" smtClean="0"/>
              <a:t>является </a:t>
            </a:r>
            <a:r>
              <a:rPr lang="ru-RU" dirty="0"/>
              <a:t>одной из сложных и ключевых проблем педагогической теории и практики.</a:t>
            </a:r>
          </a:p>
          <a:p>
            <a:r>
              <a:rPr lang="ru-RU" dirty="0"/>
              <a:t>В рамках инклюзивной педагогики необходимо исследование, описание и проектирование условий, в которых будут снижены барьеры развития личности особых детей, имеющих те пли иные нарушения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227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731520"/>
            <a:ext cx="7488832" cy="543378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/>
              <a:t>В этих целях необходимо:</a:t>
            </a:r>
          </a:p>
          <a:p>
            <a:pPr marL="45720" indent="0">
              <a:buNone/>
            </a:pPr>
            <a:r>
              <a:rPr lang="ru-RU" dirty="0"/>
              <a:t>— раннее включение ребенка с ограниченными возможностями здоровья в образовательный процесс;</a:t>
            </a:r>
          </a:p>
          <a:p>
            <a:pPr marL="45720" indent="0">
              <a:buNone/>
            </a:pPr>
            <a:r>
              <a:rPr lang="ru-RU" dirty="0"/>
              <a:t>— новая система ценностей с установкой на политкорректность и толерантность;</a:t>
            </a:r>
          </a:p>
          <a:p>
            <a:pPr marL="45720" indent="0">
              <a:buNone/>
            </a:pPr>
            <a:r>
              <a:rPr lang="ru-RU" dirty="0"/>
              <a:t>— вовлечение ребенка с особенностями развития в разнообразные формы познавательной, практической, творческой, социальной деятельности;</a:t>
            </a:r>
          </a:p>
          <a:p>
            <a:pPr marL="45720" indent="0">
              <a:buNone/>
            </a:pPr>
            <a:r>
              <a:rPr lang="ru-RU" dirty="0"/>
              <a:t>— предоставление ученикам возможности обучаться по индивидуальным учебным планам;</a:t>
            </a:r>
          </a:p>
          <a:p>
            <a:pPr marL="45720" indent="0">
              <a:buNone/>
            </a:pPr>
            <a:r>
              <a:rPr lang="ru-RU" dirty="0"/>
              <a:t>— изменение принципов и процедуры оценки и аттестации учащихся, обучающихся по таким планам;</a:t>
            </a:r>
          </a:p>
          <a:p>
            <a:pPr marL="45720" indent="0">
              <a:buNone/>
            </a:pPr>
            <a:r>
              <a:rPr lang="ru-RU" dirty="0"/>
              <a:t>— изменение системы оказания индивидуальной и дополнительной поддержки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742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548680"/>
            <a:ext cx="8208912" cy="597666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Инклюзивное образования расширяет границы общения ребенка с особенностями развития и его родителей. Важнейшая характеристика личности — социальный облик человека, а гарантированная связь особенных детей со своими сверстниками в условиях инклюзивного образования — фактор успеха </a:t>
            </a:r>
            <a:r>
              <a:rPr lang="ru-RU" dirty="0" smtClean="0"/>
              <a:t>социализации</a:t>
            </a:r>
            <a:r>
              <a:rPr lang="ru-RU" dirty="0"/>
              <a:t>.</a:t>
            </a:r>
          </a:p>
          <a:p>
            <a:r>
              <a:rPr lang="ru-RU" dirty="0"/>
              <a:t>Дети с особыми потребностями, дети-инвалиды нередко становятся жертвами социализации. Причиной этого </a:t>
            </a:r>
            <a:r>
              <a:rPr lang="ru-RU" dirty="0" smtClean="0"/>
              <a:t>является </a:t>
            </a:r>
            <a:r>
              <a:rPr lang="ru-RU" dirty="0"/>
              <a:t>ограниченность их жизненных возможностей в силу тех или иных отклонений в здоровье, наличие социальных барьеров. Участие органов государственного управления в снижении барьеров социализации для лиц с ограниченными возможностями, инвалидов имеет исторический аспект. Первый прецедент государственной заботы об инвалидах в Западной Европе — открытие в Баварии первого приюта для слепых в 1198 году. В России же возникновение первых монастырских приютов связано с реформами Петра I. Позднее начинается осознание необходимости призрения лиц с отклонениями в развитии и возможности обучения хотя бы части из них.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094533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</TotalTime>
  <Words>1226</Words>
  <Application>Microsoft Office PowerPoint</Application>
  <PresentationFormat>Экран (4:3)</PresentationFormat>
  <Paragraphs>44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Воздушный поток</vt:lpstr>
      <vt:lpstr>Основы инклюзивного образования</vt:lpstr>
      <vt:lpstr>Презентация PowerPoint</vt:lpstr>
      <vt:lpstr>Презентация PowerPoint</vt:lpstr>
      <vt:lpstr>Государствам-членам ООН было рекомендовано: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инклюзивного образования</dc:title>
  <dc:creator>Альбина</dc:creator>
  <cp:lastModifiedBy>Пользователь Windows</cp:lastModifiedBy>
  <cp:revision>4</cp:revision>
  <dcterms:created xsi:type="dcterms:W3CDTF">2022-10-09T15:29:43Z</dcterms:created>
  <dcterms:modified xsi:type="dcterms:W3CDTF">2022-10-09T16:06:17Z</dcterms:modified>
</cp:coreProperties>
</file>