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74" r:id="rId3"/>
    <p:sldId id="258" r:id="rId4"/>
    <p:sldId id="283" r:id="rId5"/>
    <p:sldId id="259" r:id="rId6"/>
    <p:sldId id="275" r:id="rId7"/>
    <p:sldId id="285" r:id="rId8"/>
    <p:sldId id="261" r:id="rId9"/>
    <p:sldId id="262" r:id="rId10"/>
    <p:sldId id="263" r:id="rId11"/>
    <p:sldId id="280" r:id="rId12"/>
    <p:sldId id="267" r:id="rId13"/>
    <p:sldId id="281" r:id="rId14"/>
    <p:sldId id="278" r:id="rId15"/>
    <p:sldId id="279" r:id="rId16"/>
    <p:sldId id="270" r:id="rId17"/>
    <p:sldId id="271" r:id="rId18"/>
    <p:sldId id="272" r:id="rId19"/>
    <p:sldId id="276" r:id="rId20"/>
    <p:sldId id="286" r:id="rId21"/>
    <p:sldId id="28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127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16753-809D-4EDE-AE00-28746EE3AA9F}"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ru-RU"/>
        </a:p>
      </dgm:t>
    </dgm:pt>
    <dgm:pt modelId="{12719BAE-7665-40B7-8BAC-7537D8F8A271}">
      <dgm:prSet custT="1"/>
      <dgm:spPr/>
      <dgm:t>
        <a:bodyPr/>
        <a:lstStyle/>
        <a:p>
          <a:pPr rtl="0"/>
          <a:r>
            <a:rPr lang="ru-RU" sz="1100" b="1" dirty="0" smtClean="0"/>
            <a:t>Легкая степень УО</a:t>
          </a:r>
          <a:r>
            <a:rPr lang="en-US" sz="1100" b="1" dirty="0" smtClean="0"/>
            <a:t> </a:t>
          </a:r>
          <a:r>
            <a:rPr lang="ru-RU" sz="1100" b="1" dirty="0" smtClean="0"/>
            <a:t>- </a:t>
          </a:r>
          <a:r>
            <a:rPr lang="en-US" sz="1100" b="1" dirty="0" smtClean="0"/>
            <a:t>IQ - </a:t>
          </a:r>
          <a:r>
            <a:rPr lang="ru-RU" sz="1100" b="1" dirty="0" smtClean="0"/>
            <a:t>69-50 (85</a:t>
          </a:r>
          <a:r>
            <a:rPr lang="ru-RU" sz="1100" b="1" dirty="0" smtClean="0"/>
            <a:t>%) </a:t>
          </a:r>
          <a:r>
            <a:rPr lang="ru-RU" sz="1100" b="1" i="0" dirty="0" smtClean="0"/>
            <a:t>развитие достигает возраста 9-12 лет.</a:t>
          </a:r>
          <a:endParaRPr lang="ru-RU" sz="1100" b="1" dirty="0"/>
        </a:p>
      </dgm:t>
    </dgm:pt>
    <dgm:pt modelId="{A559592A-67A2-4561-918A-96774A104427}" type="parTrans" cxnId="{A524F105-4C7A-4A73-9029-53F72BCC9F81}">
      <dgm:prSet/>
      <dgm:spPr/>
      <dgm:t>
        <a:bodyPr/>
        <a:lstStyle/>
        <a:p>
          <a:endParaRPr lang="ru-RU"/>
        </a:p>
      </dgm:t>
    </dgm:pt>
    <dgm:pt modelId="{A5DD8021-E147-4939-A96F-B8DB2BFD9BDD}" type="sibTrans" cxnId="{A524F105-4C7A-4A73-9029-53F72BCC9F81}">
      <dgm:prSet/>
      <dgm:spPr/>
      <dgm:t>
        <a:bodyPr/>
        <a:lstStyle/>
        <a:p>
          <a:endParaRPr lang="ru-RU"/>
        </a:p>
      </dgm:t>
    </dgm:pt>
    <dgm:pt modelId="{DFA1BA3A-8D00-4B21-A35E-DD57A76043A6}">
      <dgm:prSet/>
      <dgm:spPr/>
      <dgm:t>
        <a:bodyPr/>
        <a:lstStyle/>
        <a:p>
          <a:pPr rtl="0"/>
          <a:r>
            <a:rPr lang="ru-RU" dirty="0" smtClean="0"/>
            <a:t>Умеренная степень УО </a:t>
          </a:r>
          <a:r>
            <a:rPr lang="en-US" dirty="0" smtClean="0"/>
            <a:t>-</a:t>
          </a:r>
          <a:r>
            <a:rPr lang="ru-RU" dirty="0" smtClean="0"/>
            <a:t> </a:t>
          </a:r>
          <a:r>
            <a:rPr lang="en-US" dirty="0" smtClean="0"/>
            <a:t>IQ - </a:t>
          </a:r>
          <a:r>
            <a:rPr lang="ru-RU" dirty="0" smtClean="0"/>
            <a:t>49-35 (10</a:t>
          </a:r>
          <a:r>
            <a:rPr lang="ru-RU" dirty="0" smtClean="0"/>
            <a:t>%) </a:t>
          </a:r>
          <a:r>
            <a:rPr lang="ru-RU" b="0" i="0" dirty="0" smtClean="0"/>
            <a:t>6-9 годам.</a:t>
          </a:r>
          <a:endParaRPr lang="ru-RU" dirty="0"/>
        </a:p>
      </dgm:t>
    </dgm:pt>
    <dgm:pt modelId="{90B4A4E2-D574-42CA-808B-F3EFA38780DD}" type="parTrans" cxnId="{5127ECC9-F289-405B-997D-1BFA6395238C}">
      <dgm:prSet/>
      <dgm:spPr/>
      <dgm:t>
        <a:bodyPr/>
        <a:lstStyle/>
        <a:p>
          <a:endParaRPr lang="ru-RU"/>
        </a:p>
      </dgm:t>
    </dgm:pt>
    <dgm:pt modelId="{2FB45376-9F62-4CF8-9E48-6BEAE67A1635}" type="sibTrans" cxnId="{5127ECC9-F289-405B-997D-1BFA6395238C}">
      <dgm:prSet/>
      <dgm:spPr/>
      <dgm:t>
        <a:bodyPr/>
        <a:lstStyle/>
        <a:p>
          <a:endParaRPr lang="ru-RU"/>
        </a:p>
      </dgm:t>
    </dgm:pt>
    <dgm:pt modelId="{4EF5903D-C523-4FE1-9A21-08D831EF4FF5}">
      <dgm:prSet/>
      <dgm:spPr/>
      <dgm:t>
        <a:bodyPr/>
        <a:lstStyle/>
        <a:p>
          <a:pPr rtl="0"/>
          <a:r>
            <a:rPr lang="ru-RU" dirty="0" smtClean="0"/>
            <a:t>Тяжелая степень  УО</a:t>
          </a:r>
          <a:r>
            <a:rPr lang="en-US" dirty="0" smtClean="0"/>
            <a:t> </a:t>
          </a:r>
          <a:r>
            <a:rPr lang="ru-RU" dirty="0" smtClean="0"/>
            <a:t>- </a:t>
          </a:r>
          <a:r>
            <a:rPr lang="en-US" dirty="0" smtClean="0"/>
            <a:t>IQ - </a:t>
          </a:r>
          <a:r>
            <a:rPr lang="ru-RU" dirty="0" smtClean="0"/>
            <a:t>34-20 (4</a:t>
          </a:r>
          <a:r>
            <a:rPr lang="ru-RU" dirty="0" smtClean="0"/>
            <a:t>%) </a:t>
          </a:r>
          <a:r>
            <a:rPr lang="ru-RU" b="0" i="0" dirty="0" smtClean="0"/>
            <a:t>3-6 лет.</a:t>
          </a:r>
          <a:endParaRPr lang="ru-RU" dirty="0"/>
        </a:p>
      </dgm:t>
    </dgm:pt>
    <dgm:pt modelId="{D5513F3A-C9A3-4E0F-958A-E493A83731E8}" type="parTrans" cxnId="{45E97DC4-5B30-4705-ACD0-2113857548A9}">
      <dgm:prSet/>
      <dgm:spPr/>
      <dgm:t>
        <a:bodyPr/>
        <a:lstStyle/>
        <a:p>
          <a:endParaRPr lang="ru-RU"/>
        </a:p>
      </dgm:t>
    </dgm:pt>
    <dgm:pt modelId="{E6AFE81E-2434-4E38-A37B-23FB453C20AB}" type="sibTrans" cxnId="{45E97DC4-5B30-4705-ACD0-2113857548A9}">
      <dgm:prSet/>
      <dgm:spPr/>
      <dgm:t>
        <a:bodyPr/>
        <a:lstStyle/>
        <a:p>
          <a:endParaRPr lang="ru-RU"/>
        </a:p>
      </dgm:t>
    </dgm:pt>
    <dgm:pt modelId="{BECDA81C-3541-472E-884A-FA97E519BB25}">
      <dgm:prSet/>
      <dgm:spPr/>
      <dgm:t>
        <a:bodyPr/>
        <a:lstStyle/>
        <a:p>
          <a:pPr rtl="0"/>
          <a:r>
            <a:rPr lang="ru-RU" dirty="0" smtClean="0"/>
            <a:t>Глубокая степень УО</a:t>
          </a:r>
          <a:r>
            <a:rPr lang="en-US" dirty="0" smtClean="0"/>
            <a:t> </a:t>
          </a:r>
          <a:r>
            <a:rPr lang="ru-RU" dirty="0" smtClean="0"/>
            <a:t>- </a:t>
          </a:r>
          <a:r>
            <a:rPr lang="en-US" dirty="0" smtClean="0"/>
            <a:t>IQ - </a:t>
          </a:r>
          <a:r>
            <a:rPr lang="ru-RU" dirty="0" smtClean="0"/>
            <a:t>20 и ниже (1</a:t>
          </a:r>
          <a:r>
            <a:rPr lang="ru-RU" dirty="0" smtClean="0"/>
            <a:t>%) </a:t>
          </a:r>
          <a:r>
            <a:rPr lang="ru-RU" b="0" i="0" dirty="0" smtClean="0"/>
            <a:t>до 3 лет.</a:t>
          </a:r>
          <a:endParaRPr lang="ru-RU" dirty="0"/>
        </a:p>
      </dgm:t>
    </dgm:pt>
    <dgm:pt modelId="{3A35C163-1DEF-4652-8A35-19B93D476FF0}" type="parTrans" cxnId="{CB3A6B80-6672-4463-82B3-CCAEB8893F46}">
      <dgm:prSet/>
      <dgm:spPr/>
      <dgm:t>
        <a:bodyPr/>
        <a:lstStyle/>
        <a:p>
          <a:endParaRPr lang="ru-RU"/>
        </a:p>
      </dgm:t>
    </dgm:pt>
    <dgm:pt modelId="{CC6671BB-AC14-4A38-BAB7-7CC8D2EBFECF}" type="sibTrans" cxnId="{CB3A6B80-6672-4463-82B3-CCAEB8893F46}">
      <dgm:prSet/>
      <dgm:spPr/>
      <dgm:t>
        <a:bodyPr/>
        <a:lstStyle/>
        <a:p>
          <a:endParaRPr lang="ru-RU"/>
        </a:p>
      </dgm:t>
    </dgm:pt>
    <dgm:pt modelId="{1083C186-24B4-4D39-8866-DFA9360728F0}" type="pres">
      <dgm:prSet presAssocID="{4BD16753-809D-4EDE-AE00-28746EE3AA9F}" presName="compositeShape" presStyleCnt="0">
        <dgm:presLayoutVars>
          <dgm:dir/>
          <dgm:resizeHandles/>
        </dgm:presLayoutVars>
      </dgm:prSet>
      <dgm:spPr/>
      <dgm:t>
        <a:bodyPr/>
        <a:lstStyle/>
        <a:p>
          <a:endParaRPr lang="ru-RU"/>
        </a:p>
      </dgm:t>
    </dgm:pt>
    <dgm:pt modelId="{2CC992C5-CCBA-47FA-A58E-C7E3CEDFC56E}" type="pres">
      <dgm:prSet presAssocID="{4BD16753-809D-4EDE-AE00-28746EE3AA9F}" presName="pyramid" presStyleLbl="node1" presStyleIdx="0" presStyleCnt="1" custScaleX="165931" custLinFactNeighborX="0" custLinFactNeighborY="4444"/>
      <dgm:spPr/>
    </dgm:pt>
    <dgm:pt modelId="{B86DDFDA-41DD-4A74-8F9C-BFDE93D38861}" type="pres">
      <dgm:prSet presAssocID="{4BD16753-809D-4EDE-AE00-28746EE3AA9F}" presName="theList" presStyleCnt="0"/>
      <dgm:spPr/>
    </dgm:pt>
    <dgm:pt modelId="{23C7E30C-5959-41C1-BF97-F30E2EF3CD72}" type="pres">
      <dgm:prSet presAssocID="{12719BAE-7665-40B7-8BAC-7537D8F8A271}" presName="aNode" presStyleLbl="fgAcc1" presStyleIdx="0" presStyleCnt="4" custScaleX="120513" custScaleY="157037">
        <dgm:presLayoutVars>
          <dgm:bulletEnabled val="1"/>
        </dgm:presLayoutVars>
      </dgm:prSet>
      <dgm:spPr/>
      <dgm:t>
        <a:bodyPr/>
        <a:lstStyle/>
        <a:p>
          <a:endParaRPr lang="ru-RU"/>
        </a:p>
      </dgm:t>
    </dgm:pt>
    <dgm:pt modelId="{3A994186-EC6F-4070-900C-DC5AC5F71DA4}" type="pres">
      <dgm:prSet presAssocID="{12719BAE-7665-40B7-8BAC-7537D8F8A271}" presName="aSpace" presStyleCnt="0"/>
      <dgm:spPr/>
    </dgm:pt>
    <dgm:pt modelId="{56229EEE-CFE7-4A58-920C-0874E53F9B83}" type="pres">
      <dgm:prSet presAssocID="{DFA1BA3A-8D00-4B21-A35E-DD57A76043A6}" presName="aNode" presStyleLbl="fgAcc1" presStyleIdx="1" presStyleCnt="4" custScaleX="111966" custScaleY="155106">
        <dgm:presLayoutVars>
          <dgm:bulletEnabled val="1"/>
        </dgm:presLayoutVars>
      </dgm:prSet>
      <dgm:spPr/>
      <dgm:t>
        <a:bodyPr/>
        <a:lstStyle/>
        <a:p>
          <a:endParaRPr lang="ru-RU"/>
        </a:p>
      </dgm:t>
    </dgm:pt>
    <dgm:pt modelId="{4A4EB5B3-420B-4D6D-93A4-89BE6CBED79E}" type="pres">
      <dgm:prSet presAssocID="{DFA1BA3A-8D00-4B21-A35E-DD57A76043A6}" presName="aSpace" presStyleCnt="0"/>
      <dgm:spPr/>
    </dgm:pt>
    <dgm:pt modelId="{E320ABC7-5E21-49BA-87CB-024B7FCB8B03}" type="pres">
      <dgm:prSet presAssocID="{4EF5903D-C523-4FE1-9A21-08D831EF4FF5}" presName="aNode" presStyleLbl="fgAcc1" presStyleIdx="2" presStyleCnt="4" custScaleX="113675" custScaleY="154343">
        <dgm:presLayoutVars>
          <dgm:bulletEnabled val="1"/>
        </dgm:presLayoutVars>
      </dgm:prSet>
      <dgm:spPr/>
      <dgm:t>
        <a:bodyPr/>
        <a:lstStyle/>
        <a:p>
          <a:endParaRPr lang="ru-RU"/>
        </a:p>
      </dgm:t>
    </dgm:pt>
    <dgm:pt modelId="{61B80C92-ECF8-426C-AA65-BE40220510AD}" type="pres">
      <dgm:prSet presAssocID="{4EF5903D-C523-4FE1-9A21-08D831EF4FF5}" presName="aSpace" presStyleCnt="0"/>
      <dgm:spPr/>
    </dgm:pt>
    <dgm:pt modelId="{8FA350F6-1370-407C-B437-E5CF84462B32}" type="pres">
      <dgm:prSet presAssocID="{BECDA81C-3541-472E-884A-FA97E519BB25}" presName="aNode" presStyleLbl="fgAcc1" presStyleIdx="3" presStyleCnt="4" custScaleX="120513" custScaleY="174775">
        <dgm:presLayoutVars>
          <dgm:bulletEnabled val="1"/>
        </dgm:presLayoutVars>
      </dgm:prSet>
      <dgm:spPr/>
      <dgm:t>
        <a:bodyPr/>
        <a:lstStyle/>
        <a:p>
          <a:endParaRPr lang="ru-RU"/>
        </a:p>
      </dgm:t>
    </dgm:pt>
    <dgm:pt modelId="{CD34D7D8-454A-4F30-8233-29187655D5FE}" type="pres">
      <dgm:prSet presAssocID="{BECDA81C-3541-472E-884A-FA97E519BB25}" presName="aSpace" presStyleCnt="0"/>
      <dgm:spPr/>
    </dgm:pt>
  </dgm:ptLst>
  <dgm:cxnLst>
    <dgm:cxn modelId="{46F28BD1-D3CD-4B0C-BA32-92FC4754BFC4}" type="presOf" srcId="{12719BAE-7665-40B7-8BAC-7537D8F8A271}" destId="{23C7E30C-5959-41C1-BF97-F30E2EF3CD72}" srcOrd="0" destOrd="0" presId="urn:microsoft.com/office/officeart/2005/8/layout/pyramid2"/>
    <dgm:cxn modelId="{1E2C7CE7-2838-4CBB-B329-9ED8B0850D6F}" type="presOf" srcId="{DFA1BA3A-8D00-4B21-A35E-DD57A76043A6}" destId="{56229EEE-CFE7-4A58-920C-0874E53F9B83}" srcOrd="0" destOrd="0" presId="urn:microsoft.com/office/officeart/2005/8/layout/pyramid2"/>
    <dgm:cxn modelId="{A524F105-4C7A-4A73-9029-53F72BCC9F81}" srcId="{4BD16753-809D-4EDE-AE00-28746EE3AA9F}" destId="{12719BAE-7665-40B7-8BAC-7537D8F8A271}" srcOrd="0" destOrd="0" parTransId="{A559592A-67A2-4561-918A-96774A104427}" sibTransId="{A5DD8021-E147-4939-A96F-B8DB2BFD9BDD}"/>
    <dgm:cxn modelId="{162A1F0C-C4AD-425C-ABB3-B3827DBF5339}" type="presOf" srcId="{BECDA81C-3541-472E-884A-FA97E519BB25}" destId="{8FA350F6-1370-407C-B437-E5CF84462B32}" srcOrd="0" destOrd="0" presId="urn:microsoft.com/office/officeart/2005/8/layout/pyramid2"/>
    <dgm:cxn modelId="{E0963AE4-8011-465B-B7EE-62F88D6C9070}" type="presOf" srcId="{4EF5903D-C523-4FE1-9A21-08D831EF4FF5}" destId="{E320ABC7-5E21-49BA-87CB-024B7FCB8B03}" srcOrd="0" destOrd="0" presId="urn:microsoft.com/office/officeart/2005/8/layout/pyramid2"/>
    <dgm:cxn modelId="{45E97DC4-5B30-4705-ACD0-2113857548A9}" srcId="{4BD16753-809D-4EDE-AE00-28746EE3AA9F}" destId="{4EF5903D-C523-4FE1-9A21-08D831EF4FF5}" srcOrd="2" destOrd="0" parTransId="{D5513F3A-C9A3-4E0F-958A-E493A83731E8}" sibTransId="{E6AFE81E-2434-4E38-A37B-23FB453C20AB}"/>
    <dgm:cxn modelId="{B9B493D2-A941-4211-A541-9C954580D842}" type="presOf" srcId="{4BD16753-809D-4EDE-AE00-28746EE3AA9F}" destId="{1083C186-24B4-4D39-8866-DFA9360728F0}" srcOrd="0" destOrd="0" presId="urn:microsoft.com/office/officeart/2005/8/layout/pyramid2"/>
    <dgm:cxn modelId="{5127ECC9-F289-405B-997D-1BFA6395238C}" srcId="{4BD16753-809D-4EDE-AE00-28746EE3AA9F}" destId="{DFA1BA3A-8D00-4B21-A35E-DD57A76043A6}" srcOrd="1" destOrd="0" parTransId="{90B4A4E2-D574-42CA-808B-F3EFA38780DD}" sibTransId="{2FB45376-9F62-4CF8-9E48-6BEAE67A1635}"/>
    <dgm:cxn modelId="{CB3A6B80-6672-4463-82B3-CCAEB8893F46}" srcId="{4BD16753-809D-4EDE-AE00-28746EE3AA9F}" destId="{BECDA81C-3541-472E-884A-FA97E519BB25}" srcOrd="3" destOrd="0" parTransId="{3A35C163-1DEF-4652-8A35-19B93D476FF0}" sibTransId="{CC6671BB-AC14-4A38-BAB7-7CC8D2EBFECF}"/>
    <dgm:cxn modelId="{CD483087-017F-4222-A8A8-976F2A8D36CF}" type="presParOf" srcId="{1083C186-24B4-4D39-8866-DFA9360728F0}" destId="{2CC992C5-CCBA-47FA-A58E-C7E3CEDFC56E}" srcOrd="0" destOrd="0" presId="urn:microsoft.com/office/officeart/2005/8/layout/pyramid2"/>
    <dgm:cxn modelId="{C5BE4A39-F86D-4DF1-B249-C28358BB2D46}" type="presParOf" srcId="{1083C186-24B4-4D39-8866-DFA9360728F0}" destId="{B86DDFDA-41DD-4A74-8F9C-BFDE93D38861}" srcOrd="1" destOrd="0" presId="urn:microsoft.com/office/officeart/2005/8/layout/pyramid2"/>
    <dgm:cxn modelId="{41289BF9-4AC7-46ED-A974-0759663996BD}" type="presParOf" srcId="{B86DDFDA-41DD-4A74-8F9C-BFDE93D38861}" destId="{23C7E30C-5959-41C1-BF97-F30E2EF3CD72}" srcOrd="0" destOrd="0" presId="urn:microsoft.com/office/officeart/2005/8/layout/pyramid2"/>
    <dgm:cxn modelId="{AF647AB2-2E20-4F97-BF9C-DF1A41596DA0}" type="presParOf" srcId="{B86DDFDA-41DD-4A74-8F9C-BFDE93D38861}" destId="{3A994186-EC6F-4070-900C-DC5AC5F71DA4}" srcOrd="1" destOrd="0" presId="urn:microsoft.com/office/officeart/2005/8/layout/pyramid2"/>
    <dgm:cxn modelId="{508A7BEA-FD2B-4D9B-A7DE-D896B5C0DD1C}" type="presParOf" srcId="{B86DDFDA-41DD-4A74-8F9C-BFDE93D38861}" destId="{56229EEE-CFE7-4A58-920C-0874E53F9B83}" srcOrd="2" destOrd="0" presId="urn:microsoft.com/office/officeart/2005/8/layout/pyramid2"/>
    <dgm:cxn modelId="{34AF5A55-15C8-44B3-B65E-FAA7E78032FD}" type="presParOf" srcId="{B86DDFDA-41DD-4A74-8F9C-BFDE93D38861}" destId="{4A4EB5B3-420B-4D6D-93A4-89BE6CBED79E}" srcOrd="3" destOrd="0" presId="urn:microsoft.com/office/officeart/2005/8/layout/pyramid2"/>
    <dgm:cxn modelId="{A696C321-65C5-4C84-80CC-2BCA4890738C}" type="presParOf" srcId="{B86DDFDA-41DD-4A74-8F9C-BFDE93D38861}" destId="{E320ABC7-5E21-49BA-87CB-024B7FCB8B03}" srcOrd="4" destOrd="0" presId="urn:microsoft.com/office/officeart/2005/8/layout/pyramid2"/>
    <dgm:cxn modelId="{1B1FDBDF-E28E-421E-8764-9667ADA0CCD8}" type="presParOf" srcId="{B86DDFDA-41DD-4A74-8F9C-BFDE93D38861}" destId="{61B80C92-ECF8-426C-AA65-BE40220510AD}" srcOrd="5" destOrd="0" presId="urn:microsoft.com/office/officeart/2005/8/layout/pyramid2"/>
    <dgm:cxn modelId="{6F3F7A05-6873-4311-B496-98E1BD6D79FD}" type="presParOf" srcId="{B86DDFDA-41DD-4A74-8F9C-BFDE93D38861}" destId="{8FA350F6-1370-407C-B437-E5CF84462B32}" srcOrd="6" destOrd="0" presId="urn:microsoft.com/office/officeart/2005/8/layout/pyramid2"/>
    <dgm:cxn modelId="{6AB9FA5C-0265-4A04-ACF6-2598EAC9C64D}" type="presParOf" srcId="{B86DDFDA-41DD-4A74-8F9C-BFDE93D38861}" destId="{CD34D7D8-454A-4F30-8233-29187655D5F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A21A2-D999-4893-A2DA-DBD9D9B8BFB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5AEC679A-B67E-4B95-AC5D-3250242881BF}">
      <dgm:prSet/>
      <dgm:spPr/>
      <dgm:t>
        <a:bodyPr/>
        <a:lstStyle/>
        <a:p>
          <a:pPr rtl="0"/>
          <a:r>
            <a:rPr lang="ru-RU" b="1" i="1" dirty="0" smtClean="0">
              <a:solidFill>
                <a:schemeClr val="tx1"/>
              </a:solidFill>
            </a:rPr>
            <a:t>клинический </a:t>
          </a:r>
          <a:r>
            <a:rPr lang="ru-RU" dirty="0" smtClean="0">
              <a:solidFill>
                <a:schemeClr val="tx1"/>
              </a:solidFill>
            </a:rPr>
            <a:t>(наличие органического поражения головного мозга); </a:t>
          </a:r>
          <a:endParaRPr lang="ru-RU" dirty="0">
            <a:solidFill>
              <a:schemeClr val="tx1"/>
            </a:solidFill>
          </a:endParaRPr>
        </a:p>
      </dgm:t>
    </dgm:pt>
    <dgm:pt modelId="{8DD6CAF7-B84E-4FD0-9176-AEC98120619F}" type="parTrans" cxnId="{055B2632-6FE8-4FE0-8BF6-7A4C3A389E18}">
      <dgm:prSet/>
      <dgm:spPr/>
      <dgm:t>
        <a:bodyPr/>
        <a:lstStyle/>
        <a:p>
          <a:endParaRPr lang="ru-RU"/>
        </a:p>
      </dgm:t>
    </dgm:pt>
    <dgm:pt modelId="{741C11A7-4FA0-4A91-95DF-6BA216205A05}" type="sibTrans" cxnId="{055B2632-6FE8-4FE0-8BF6-7A4C3A389E18}">
      <dgm:prSet/>
      <dgm:spPr/>
      <dgm:t>
        <a:bodyPr/>
        <a:lstStyle/>
        <a:p>
          <a:endParaRPr lang="ru-RU"/>
        </a:p>
      </dgm:t>
    </dgm:pt>
    <dgm:pt modelId="{C91D5151-3D8C-4677-AB9F-54D5C3D10F74}">
      <dgm:prSet/>
      <dgm:spPr/>
      <dgm:t>
        <a:bodyPr/>
        <a:lstStyle/>
        <a:p>
          <a:pPr rtl="0"/>
          <a:r>
            <a:rPr lang="ru-RU" b="1" i="1" dirty="0" smtClean="0">
              <a:solidFill>
                <a:schemeClr val="tx1"/>
              </a:solidFill>
            </a:rPr>
            <a:t>психологический</a:t>
          </a:r>
          <a:r>
            <a:rPr lang="ru-RU" dirty="0" smtClean="0">
              <a:solidFill>
                <a:schemeClr val="tx1"/>
              </a:solidFill>
            </a:rPr>
            <a:t>  (стойкое нарушение    познавательной    деятельности); </a:t>
          </a:r>
          <a:endParaRPr lang="ru-RU" dirty="0">
            <a:solidFill>
              <a:schemeClr val="tx1"/>
            </a:solidFill>
          </a:endParaRPr>
        </a:p>
      </dgm:t>
    </dgm:pt>
    <dgm:pt modelId="{2A7F941F-048C-4605-A5FC-0D25C3631A45}" type="parTrans" cxnId="{33DC8440-71D0-4FE1-8CDC-0E1D6743ADBF}">
      <dgm:prSet/>
      <dgm:spPr/>
      <dgm:t>
        <a:bodyPr/>
        <a:lstStyle/>
        <a:p>
          <a:endParaRPr lang="ru-RU"/>
        </a:p>
      </dgm:t>
    </dgm:pt>
    <dgm:pt modelId="{A4B3AD93-FA4E-4901-B1FD-6E9D3F14A2FD}" type="sibTrans" cxnId="{33DC8440-71D0-4FE1-8CDC-0E1D6743ADBF}">
      <dgm:prSet/>
      <dgm:spPr/>
      <dgm:t>
        <a:bodyPr/>
        <a:lstStyle/>
        <a:p>
          <a:endParaRPr lang="ru-RU"/>
        </a:p>
      </dgm:t>
    </dgm:pt>
    <dgm:pt modelId="{9A2273B8-1B40-4D8D-B074-AE32D3E7806B}">
      <dgm:prSet/>
      <dgm:spPr/>
      <dgm:t>
        <a:bodyPr/>
        <a:lstStyle/>
        <a:p>
          <a:pPr rtl="0"/>
          <a:r>
            <a:rPr lang="ru-RU" b="1" i="1" dirty="0" smtClean="0">
              <a:solidFill>
                <a:schemeClr val="tx1"/>
              </a:solidFill>
            </a:rPr>
            <a:t>педагогический   </a:t>
          </a:r>
          <a:r>
            <a:rPr lang="ru-RU" dirty="0" smtClean="0">
              <a:solidFill>
                <a:schemeClr val="tx1"/>
              </a:solidFill>
            </a:rPr>
            <a:t>  (низкая обучаемость).</a:t>
          </a:r>
          <a:endParaRPr lang="ru-RU" dirty="0">
            <a:solidFill>
              <a:schemeClr val="tx1"/>
            </a:solidFill>
          </a:endParaRPr>
        </a:p>
      </dgm:t>
    </dgm:pt>
    <dgm:pt modelId="{068DCE26-2321-46C1-B8BB-C9FC642DC31F}" type="parTrans" cxnId="{47AB895B-5992-418F-B4AC-6725DBC9BEC5}">
      <dgm:prSet/>
      <dgm:spPr/>
      <dgm:t>
        <a:bodyPr/>
        <a:lstStyle/>
        <a:p>
          <a:endParaRPr lang="ru-RU"/>
        </a:p>
      </dgm:t>
    </dgm:pt>
    <dgm:pt modelId="{ED8433C3-6D75-4FBB-ABB7-CA49328C7A85}" type="sibTrans" cxnId="{47AB895B-5992-418F-B4AC-6725DBC9BEC5}">
      <dgm:prSet/>
      <dgm:spPr/>
      <dgm:t>
        <a:bodyPr/>
        <a:lstStyle/>
        <a:p>
          <a:endParaRPr lang="ru-RU"/>
        </a:p>
      </dgm:t>
    </dgm:pt>
    <dgm:pt modelId="{EABF4237-84C8-4795-9B7E-BF4D73A47A8D}" type="pres">
      <dgm:prSet presAssocID="{19BA21A2-D999-4893-A2DA-DBD9D9B8BFBA}" presName="linear" presStyleCnt="0">
        <dgm:presLayoutVars>
          <dgm:animLvl val="lvl"/>
          <dgm:resizeHandles val="exact"/>
        </dgm:presLayoutVars>
      </dgm:prSet>
      <dgm:spPr/>
      <dgm:t>
        <a:bodyPr/>
        <a:lstStyle/>
        <a:p>
          <a:endParaRPr lang="ru-RU"/>
        </a:p>
      </dgm:t>
    </dgm:pt>
    <dgm:pt modelId="{414DFD2B-F90B-4254-809A-384C1EFC04A7}" type="pres">
      <dgm:prSet presAssocID="{5AEC679A-B67E-4B95-AC5D-3250242881BF}" presName="parentText" presStyleLbl="node1" presStyleIdx="0" presStyleCnt="3" custLinFactNeighborX="-2247" custLinFactNeighborY="-58565">
        <dgm:presLayoutVars>
          <dgm:chMax val="0"/>
          <dgm:bulletEnabled val="1"/>
        </dgm:presLayoutVars>
      </dgm:prSet>
      <dgm:spPr/>
      <dgm:t>
        <a:bodyPr/>
        <a:lstStyle/>
        <a:p>
          <a:endParaRPr lang="ru-RU"/>
        </a:p>
      </dgm:t>
    </dgm:pt>
    <dgm:pt modelId="{FD316CCC-661E-469C-B0AD-ABEAE10D70AE}" type="pres">
      <dgm:prSet presAssocID="{741C11A7-4FA0-4A91-95DF-6BA216205A05}" presName="spacer" presStyleCnt="0"/>
      <dgm:spPr/>
    </dgm:pt>
    <dgm:pt modelId="{58EC6A2D-0386-4E97-A1A0-C2E3112ECE6C}" type="pres">
      <dgm:prSet presAssocID="{C91D5151-3D8C-4677-AB9F-54D5C3D10F74}" presName="parentText" presStyleLbl="node1" presStyleIdx="1" presStyleCnt="3">
        <dgm:presLayoutVars>
          <dgm:chMax val="0"/>
          <dgm:bulletEnabled val="1"/>
        </dgm:presLayoutVars>
      </dgm:prSet>
      <dgm:spPr/>
      <dgm:t>
        <a:bodyPr/>
        <a:lstStyle/>
        <a:p>
          <a:endParaRPr lang="ru-RU"/>
        </a:p>
      </dgm:t>
    </dgm:pt>
    <dgm:pt modelId="{D41B9D54-E261-4D84-AE72-A9036F8A6831}" type="pres">
      <dgm:prSet presAssocID="{A4B3AD93-FA4E-4901-B1FD-6E9D3F14A2FD}" presName="spacer" presStyleCnt="0"/>
      <dgm:spPr/>
    </dgm:pt>
    <dgm:pt modelId="{E559BE2C-56F0-42DB-AB8E-F86EC9A81C8F}" type="pres">
      <dgm:prSet presAssocID="{9A2273B8-1B40-4D8D-B074-AE32D3E7806B}" presName="parentText" presStyleLbl="node1" presStyleIdx="2" presStyleCnt="3">
        <dgm:presLayoutVars>
          <dgm:chMax val="0"/>
          <dgm:bulletEnabled val="1"/>
        </dgm:presLayoutVars>
      </dgm:prSet>
      <dgm:spPr/>
      <dgm:t>
        <a:bodyPr/>
        <a:lstStyle/>
        <a:p>
          <a:endParaRPr lang="ru-RU"/>
        </a:p>
      </dgm:t>
    </dgm:pt>
  </dgm:ptLst>
  <dgm:cxnLst>
    <dgm:cxn modelId="{7234EE2E-B2AC-4B43-B127-4AAB8C55A766}" type="presOf" srcId="{9A2273B8-1B40-4D8D-B074-AE32D3E7806B}" destId="{E559BE2C-56F0-42DB-AB8E-F86EC9A81C8F}" srcOrd="0" destOrd="0" presId="urn:microsoft.com/office/officeart/2005/8/layout/vList2"/>
    <dgm:cxn modelId="{C63A8B0E-AE02-41BF-86F3-CC67CA271E5E}" type="presOf" srcId="{5AEC679A-B67E-4B95-AC5D-3250242881BF}" destId="{414DFD2B-F90B-4254-809A-384C1EFC04A7}" srcOrd="0" destOrd="0" presId="urn:microsoft.com/office/officeart/2005/8/layout/vList2"/>
    <dgm:cxn modelId="{055B2632-6FE8-4FE0-8BF6-7A4C3A389E18}" srcId="{19BA21A2-D999-4893-A2DA-DBD9D9B8BFBA}" destId="{5AEC679A-B67E-4B95-AC5D-3250242881BF}" srcOrd="0" destOrd="0" parTransId="{8DD6CAF7-B84E-4FD0-9176-AEC98120619F}" sibTransId="{741C11A7-4FA0-4A91-95DF-6BA216205A05}"/>
    <dgm:cxn modelId="{33DC8440-71D0-4FE1-8CDC-0E1D6743ADBF}" srcId="{19BA21A2-D999-4893-A2DA-DBD9D9B8BFBA}" destId="{C91D5151-3D8C-4677-AB9F-54D5C3D10F74}" srcOrd="1" destOrd="0" parTransId="{2A7F941F-048C-4605-A5FC-0D25C3631A45}" sibTransId="{A4B3AD93-FA4E-4901-B1FD-6E9D3F14A2FD}"/>
    <dgm:cxn modelId="{10AEC278-0303-46D2-B17F-8FAB434DE383}" type="presOf" srcId="{C91D5151-3D8C-4677-AB9F-54D5C3D10F74}" destId="{58EC6A2D-0386-4E97-A1A0-C2E3112ECE6C}" srcOrd="0" destOrd="0" presId="urn:microsoft.com/office/officeart/2005/8/layout/vList2"/>
    <dgm:cxn modelId="{A986CD02-8EDA-4ADD-8FA4-74F8FB634F06}" type="presOf" srcId="{19BA21A2-D999-4893-A2DA-DBD9D9B8BFBA}" destId="{EABF4237-84C8-4795-9B7E-BF4D73A47A8D}" srcOrd="0" destOrd="0" presId="urn:microsoft.com/office/officeart/2005/8/layout/vList2"/>
    <dgm:cxn modelId="{47AB895B-5992-418F-B4AC-6725DBC9BEC5}" srcId="{19BA21A2-D999-4893-A2DA-DBD9D9B8BFBA}" destId="{9A2273B8-1B40-4D8D-B074-AE32D3E7806B}" srcOrd="2" destOrd="0" parTransId="{068DCE26-2321-46C1-B8BB-C9FC642DC31F}" sibTransId="{ED8433C3-6D75-4FBB-ABB7-CA49328C7A85}"/>
    <dgm:cxn modelId="{DA75AE34-1D55-4C90-A19B-F4F4C1815A06}" type="presParOf" srcId="{EABF4237-84C8-4795-9B7E-BF4D73A47A8D}" destId="{414DFD2B-F90B-4254-809A-384C1EFC04A7}" srcOrd="0" destOrd="0" presId="urn:microsoft.com/office/officeart/2005/8/layout/vList2"/>
    <dgm:cxn modelId="{D8C1C0EF-AA4D-4888-A331-2316829B6259}" type="presParOf" srcId="{EABF4237-84C8-4795-9B7E-BF4D73A47A8D}" destId="{FD316CCC-661E-469C-B0AD-ABEAE10D70AE}" srcOrd="1" destOrd="0" presId="urn:microsoft.com/office/officeart/2005/8/layout/vList2"/>
    <dgm:cxn modelId="{3F39D568-2DDD-4AC1-8C1D-DF7394FC6266}" type="presParOf" srcId="{EABF4237-84C8-4795-9B7E-BF4D73A47A8D}" destId="{58EC6A2D-0386-4E97-A1A0-C2E3112ECE6C}" srcOrd="2" destOrd="0" presId="urn:microsoft.com/office/officeart/2005/8/layout/vList2"/>
    <dgm:cxn modelId="{750278D8-21EE-4E4A-9518-CFF5EC051678}" type="presParOf" srcId="{EABF4237-84C8-4795-9B7E-BF4D73A47A8D}" destId="{D41B9D54-E261-4D84-AE72-A9036F8A6831}" srcOrd="3" destOrd="0" presId="urn:microsoft.com/office/officeart/2005/8/layout/vList2"/>
    <dgm:cxn modelId="{5B914E00-761B-4823-9EC6-4B46898721F1}" type="presParOf" srcId="{EABF4237-84C8-4795-9B7E-BF4D73A47A8D}" destId="{E559BE2C-56F0-42DB-AB8E-F86EC9A81C8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92C5-CCBA-47FA-A58E-C7E3CEDFC56E}">
      <dsp:nvSpPr>
        <dsp:cNvPr id="0" name=""/>
        <dsp:cNvSpPr/>
      </dsp:nvSpPr>
      <dsp:spPr>
        <a:xfrm>
          <a:off x="-672156" y="0"/>
          <a:ext cx="5376761" cy="3240360"/>
        </a:xfrm>
        <a:prstGeom prst="triangl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7E30C-5959-41C1-BF97-F30E2EF3CD72}">
      <dsp:nvSpPr>
        <dsp:cNvPr id="0" name=""/>
        <dsp:cNvSpPr/>
      </dsp:nvSpPr>
      <dsp:spPr>
        <a:xfrm>
          <a:off x="1800198" y="325217"/>
          <a:ext cx="2538285" cy="588365"/>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b="1" kern="1200" dirty="0" smtClean="0"/>
            <a:t>Легкая степень УО</a:t>
          </a:r>
          <a:r>
            <a:rPr lang="en-US" sz="1100" b="1" kern="1200" dirty="0" smtClean="0"/>
            <a:t> </a:t>
          </a:r>
          <a:r>
            <a:rPr lang="ru-RU" sz="1100" b="1" kern="1200" dirty="0" smtClean="0"/>
            <a:t>- </a:t>
          </a:r>
          <a:r>
            <a:rPr lang="en-US" sz="1100" b="1" kern="1200" dirty="0" smtClean="0"/>
            <a:t>IQ - </a:t>
          </a:r>
          <a:r>
            <a:rPr lang="ru-RU" sz="1100" b="1" kern="1200" dirty="0" smtClean="0"/>
            <a:t>69-50 (85</a:t>
          </a:r>
          <a:r>
            <a:rPr lang="ru-RU" sz="1100" b="1" kern="1200" dirty="0" smtClean="0"/>
            <a:t>%) </a:t>
          </a:r>
          <a:r>
            <a:rPr lang="ru-RU" sz="1100" b="1" i="0" kern="1200" dirty="0" smtClean="0"/>
            <a:t>развитие достигает возраста 9-12 лет.</a:t>
          </a:r>
          <a:endParaRPr lang="ru-RU" sz="1100" b="1" kern="1200" dirty="0"/>
        </a:p>
      </dsp:txBody>
      <dsp:txXfrm>
        <a:off x="1828920" y="353939"/>
        <a:ext cx="2480841" cy="530921"/>
      </dsp:txXfrm>
    </dsp:sp>
    <dsp:sp modelId="{56229EEE-CFE7-4A58-920C-0874E53F9B83}">
      <dsp:nvSpPr>
        <dsp:cNvPr id="0" name=""/>
        <dsp:cNvSpPr/>
      </dsp:nvSpPr>
      <dsp:spPr>
        <a:xfrm>
          <a:off x="1890208" y="960416"/>
          <a:ext cx="2358265" cy="581130"/>
        </a:xfrm>
        <a:prstGeom prst="roundRect">
          <a:avLst/>
        </a:prstGeom>
        <a:solidFill>
          <a:schemeClr val="lt1">
            <a:alpha val="90000"/>
            <a:hueOff val="0"/>
            <a:satOff val="0"/>
            <a:lumOff val="0"/>
            <a:alphaOff val="0"/>
          </a:schemeClr>
        </a:solidFill>
        <a:ln w="15875" cap="flat" cmpd="sng" algn="ctr">
          <a:solidFill>
            <a:schemeClr val="accent4">
              <a:hueOff val="-2757287"/>
              <a:satOff val="15482"/>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t>Умеренная степень УО </a:t>
          </a:r>
          <a:r>
            <a:rPr lang="en-US" sz="1300" kern="1200" dirty="0" smtClean="0"/>
            <a:t>-</a:t>
          </a:r>
          <a:r>
            <a:rPr lang="ru-RU" sz="1300" kern="1200" dirty="0" smtClean="0"/>
            <a:t> </a:t>
          </a:r>
          <a:r>
            <a:rPr lang="en-US" sz="1300" kern="1200" dirty="0" smtClean="0"/>
            <a:t>IQ - </a:t>
          </a:r>
          <a:r>
            <a:rPr lang="ru-RU" sz="1300" kern="1200" dirty="0" smtClean="0"/>
            <a:t>49-35 (10</a:t>
          </a:r>
          <a:r>
            <a:rPr lang="ru-RU" sz="1300" kern="1200" dirty="0" smtClean="0"/>
            <a:t>%) </a:t>
          </a:r>
          <a:r>
            <a:rPr lang="ru-RU" sz="1300" b="0" i="0" kern="1200" dirty="0" smtClean="0"/>
            <a:t>6-9 годам.</a:t>
          </a:r>
          <a:endParaRPr lang="ru-RU" sz="1300" kern="1200" dirty="0"/>
        </a:p>
      </dsp:txBody>
      <dsp:txXfrm>
        <a:off x="1918576" y="988784"/>
        <a:ext cx="2301529" cy="524394"/>
      </dsp:txXfrm>
    </dsp:sp>
    <dsp:sp modelId="{E320ABC7-5E21-49BA-87CB-024B7FCB8B03}">
      <dsp:nvSpPr>
        <dsp:cNvPr id="0" name=""/>
        <dsp:cNvSpPr/>
      </dsp:nvSpPr>
      <dsp:spPr>
        <a:xfrm>
          <a:off x="1872210" y="1588380"/>
          <a:ext cx="2394261" cy="578271"/>
        </a:xfrm>
        <a:prstGeom prst="roundRect">
          <a:avLst/>
        </a:prstGeom>
        <a:solidFill>
          <a:schemeClr val="lt1">
            <a:alpha val="90000"/>
            <a:hueOff val="0"/>
            <a:satOff val="0"/>
            <a:lumOff val="0"/>
            <a:alphaOff val="0"/>
          </a:schemeClr>
        </a:solidFill>
        <a:ln w="15875" cap="flat" cmpd="sng" algn="ctr">
          <a:solidFill>
            <a:schemeClr val="accent4">
              <a:hueOff val="-5514574"/>
              <a:satOff val="3096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t>Тяжелая степень  УО</a:t>
          </a:r>
          <a:r>
            <a:rPr lang="en-US" sz="1300" kern="1200" dirty="0" smtClean="0"/>
            <a:t> </a:t>
          </a:r>
          <a:r>
            <a:rPr lang="ru-RU" sz="1300" kern="1200" dirty="0" smtClean="0"/>
            <a:t>- </a:t>
          </a:r>
          <a:r>
            <a:rPr lang="en-US" sz="1300" kern="1200" dirty="0" smtClean="0"/>
            <a:t>IQ - </a:t>
          </a:r>
          <a:r>
            <a:rPr lang="ru-RU" sz="1300" kern="1200" dirty="0" smtClean="0"/>
            <a:t>34-20 (4</a:t>
          </a:r>
          <a:r>
            <a:rPr lang="ru-RU" sz="1300" kern="1200" dirty="0" smtClean="0"/>
            <a:t>%) </a:t>
          </a:r>
          <a:r>
            <a:rPr lang="ru-RU" sz="1300" b="0" i="0" kern="1200" dirty="0" smtClean="0"/>
            <a:t>3-6 лет.</a:t>
          </a:r>
          <a:endParaRPr lang="ru-RU" sz="1300" kern="1200" dirty="0"/>
        </a:p>
      </dsp:txBody>
      <dsp:txXfrm>
        <a:off x="1900439" y="1616609"/>
        <a:ext cx="2337803" cy="521813"/>
      </dsp:txXfrm>
    </dsp:sp>
    <dsp:sp modelId="{8FA350F6-1370-407C-B437-E5CF84462B32}">
      <dsp:nvSpPr>
        <dsp:cNvPr id="0" name=""/>
        <dsp:cNvSpPr/>
      </dsp:nvSpPr>
      <dsp:spPr>
        <a:xfrm>
          <a:off x="1800198" y="2213485"/>
          <a:ext cx="2538285" cy="654823"/>
        </a:xfrm>
        <a:prstGeom prst="roundRect">
          <a:avLst/>
        </a:prstGeom>
        <a:solidFill>
          <a:schemeClr val="lt1">
            <a:alpha val="90000"/>
            <a:hueOff val="0"/>
            <a:satOff val="0"/>
            <a:lumOff val="0"/>
            <a:alphaOff val="0"/>
          </a:schemeClr>
        </a:solidFill>
        <a:ln w="15875"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Глубокая степень УО</a:t>
          </a:r>
          <a:r>
            <a:rPr lang="en-US" sz="1200" kern="1200" dirty="0" smtClean="0"/>
            <a:t> </a:t>
          </a:r>
          <a:r>
            <a:rPr lang="ru-RU" sz="1200" kern="1200" dirty="0" smtClean="0"/>
            <a:t>- </a:t>
          </a:r>
          <a:r>
            <a:rPr lang="en-US" sz="1200" kern="1200" dirty="0" smtClean="0"/>
            <a:t>IQ - </a:t>
          </a:r>
          <a:r>
            <a:rPr lang="ru-RU" sz="1200" kern="1200" dirty="0" smtClean="0"/>
            <a:t>20 и ниже (1</a:t>
          </a:r>
          <a:r>
            <a:rPr lang="ru-RU" sz="1200" kern="1200" dirty="0" smtClean="0"/>
            <a:t>%) </a:t>
          </a:r>
          <a:r>
            <a:rPr lang="ru-RU" sz="1200" b="0" i="0" kern="1200" dirty="0" smtClean="0"/>
            <a:t>до 3 лет.</a:t>
          </a:r>
          <a:endParaRPr lang="ru-RU" sz="1200" kern="1200" dirty="0"/>
        </a:p>
      </dsp:txBody>
      <dsp:txXfrm>
        <a:off x="1832164" y="2245451"/>
        <a:ext cx="2474353" cy="590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DFD2B-F90B-4254-809A-384C1EFC04A7}">
      <dsp:nvSpPr>
        <dsp:cNvPr id="0" name=""/>
        <dsp:cNvSpPr/>
      </dsp:nvSpPr>
      <dsp:spPr>
        <a:xfrm>
          <a:off x="0" y="0"/>
          <a:ext cx="6408712" cy="88803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i="1" kern="1200" dirty="0" smtClean="0">
              <a:solidFill>
                <a:schemeClr val="tx1"/>
              </a:solidFill>
            </a:rPr>
            <a:t>клинический </a:t>
          </a:r>
          <a:r>
            <a:rPr lang="ru-RU" sz="2300" kern="1200" dirty="0" smtClean="0">
              <a:solidFill>
                <a:schemeClr val="tx1"/>
              </a:solidFill>
            </a:rPr>
            <a:t>(наличие органического поражения головного мозга); </a:t>
          </a:r>
          <a:endParaRPr lang="ru-RU" sz="2300" kern="1200" dirty="0">
            <a:solidFill>
              <a:schemeClr val="tx1"/>
            </a:solidFill>
          </a:endParaRPr>
        </a:p>
      </dsp:txBody>
      <dsp:txXfrm>
        <a:off x="43350" y="43350"/>
        <a:ext cx="6322012" cy="801330"/>
      </dsp:txXfrm>
    </dsp:sp>
    <dsp:sp modelId="{58EC6A2D-0386-4E97-A1A0-C2E3112ECE6C}">
      <dsp:nvSpPr>
        <dsp:cNvPr id="0" name=""/>
        <dsp:cNvSpPr/>
      </dsp:nvSpPr>
      <dsp:spPr>
        <a:xfrm>
          <a:off x="0" y="969192"/>
          <a:ext cx="6408712" cy="888030"/>
        </a:xfrm>
        <a:prstGeom prst="roundRect">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i="1" kern="1200" dirty="0" smtClean="0">
              <a:solidFill>
                <a:schemeClr val="tx1"/>
              </a:solidFill>
            </a:rPr>
            <a:t>психологический</a:t>
          </a:r>
          <a:r>
            <a:rPr lang="ru-RU" sz="2300" kern="1200" dirty="0" smtClean="0">
              <a:solidFill>
                <a:schemeClr val="tx1"/>
              </a:solidFill>
            </a:rPr>
            <a:t>  (стойкое нарушение    познавательной    деятельности); </a:t>
          </a:r>
          <a:endParaRPr lang="ru-RU" sz="2300" kern="1200" dirty="0">
            <a:solidFill>
              <a:schemeClr val="tx1"/>
            </a:solidFill>
          </a:endParaRPr>
        </a:p>
      </dsp:txBody>
      <dsp:txXfrm>
        <a:off x="43350" y="1012542"/>
        <a:ext cx="6322012" cy="801330"/>
      </dsp:txXfrm>
    </dsp:sp>
    <dsp:sp modelId="{E559BE2C-56F0-42DB-AB8E-F86EC9A81C8F}">
      <dsp:nvSpPr>
        <dsp:cNvPr id="0" name=""/>
        <dsp:cNvSpPr/>
      </dsp:nvSpPr>
      <dsp:spPr>
        <a:xfrm>
          <a:off x="0" y="1923462"/>
          <a:ext cx="6408712" cy="888030"/>
        </a:xfrm>
        <a:prstGeom prst="roundRect">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i="1" kern="1200" dirty="0" smtClean="0">
              <a:solidFill>
                <a:schemeClr val="tx1"/>
              </a:solidFill>
            </a:rPr>
            <a:t>педагогический   </a:t>
          </a:r>
          <a:r>
            <a:rPr lang="ru-RU" sz="2300" kern="1200" dirty="0" smtClean="0">
              <a:solidFill>
                <a:schemeClr val="tx1"/>
              </a:solidFill>
            </a:rPr>
            <a:t>  (низкая обучаемость).</a:t>
          </a:r>
          <a:endParaRPr lang="ru-RU" sz="2300" kern="1200" dirty="0">
            <a:solidFill>
              <a:schemeClr val="tx1"/>
            </a:solidFill>
          </a:endParaRPr>
        </a:p>
      </dsp:txBody>
      <dsp:txXfrm>
        <a:off x="43350" y="1966812"/>
        <a:ext cx="6322012" cy="8013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ED559E7-8E53-4F49-BD2B-FF653B56B73C}"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0CED1-48D6-4530-92FA-42682BB0D163}"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D559E7-8E53-4F49-BD2B-FF653B56B73C}"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0CED1-48D6-4530-92FA-42682BB0D16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D559E7-8E53-4F49-BD2B-FF653B56B73C}"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0CED1-48D6-4530-92FA-42682BB0D16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D559E7-8E53-4F49-BD2B-FF653B56B73C}"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0CED1-48D6-4530-92FA-42682BB0D16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D559E7-8E53-4F49-BD2B-FF653B56B73C}"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0CED1-48D6-4530-92FA-42682BB0D16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D559E7-8E53-4F49-BD2B-FF653B56B73C}" type="datetimeFigureOut">
              <a:rPr lang="ru-RU" smtClean="0"/>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0CED1-48D6-4530-92FA-42682BB0D16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ED559E7-8E53-4F49-BD2B-FF653B56B73C}" type="datetimeFigureOut">
              <a:rPr lang="ru-RU" smtClean="0"/>
              <a:t>14.10.2022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E0CED1-48D6-4530-92FA-42682BB0D163}"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ED559E7-8E53-4F49-BD2B-FF653B56B73C}" type="datetimeFigureOut">
              <a:rPr lang="ru-RU" smtClean="0"/>
              <a:t>14.10.2022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E0CED1-48D6-4530-92FA-42682BB0D16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559E7-8E53-4F49-BD2B-FF653B56B73C}" type="datetimeFigureOut">
              <a:rPr lang="ru-RU" smtClean="0"/>
              <a:t>14.10.2022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E0CED1-48D6-4530-92FA-42682BB0D16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D559E7-8E53-4F49-BD2B-FF653B56B73C}" type="datetimeFigureOut">
              <a:rPr lang="ru-RU" smtClean="0"/>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0CED1-48D6-4530-92FA-42682BB0D16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D559E7-8E53-4F49-BD2B-FF653B56B73C}" type="datetimeFigureOut">
              <a:rPr lang="ru-RU" smtClean="0"/>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0CED1-48D6-4530-92FA-42682BB0D163}"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ED559E7-8E53-4F49-BD2B-FF653B56B73C}" type="datetimeFigureOut">
              <a:rPr lang="ru-RU" smtClean="0"/>
              <a:t>14.10.2022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5E0CED1-48D6-4530-92FA-42682BB0D16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124744"/>
            <a:ext cx="5832648" cy="3785652"/>
          </a:xfrm>
          <a:prstGeom prst="rect">
            <a:avLst/>
          </a:prstGeom>
          <a:noFill/>
        </p:spPr>
        <p:txBody>
          <a:bodyPr wrap="square" lIns="91440" tIns="45720" rIns="91440" bIns="45720">
            <a:spAutoFit/>
          </a:bodyPr>
          <a:lstStyle/>
          <a:p>
            <a:pPr algn="ctr"/>
            <a:r>
              <a:rPr lang="ru-RU" sz="4000" b="1" cap="all" dirty="0" smtClean="0">
                <a:ln w="9000" cmpd="sng">
                  <a:solidFill>
                    <a:schemeClr val="accent4">
                      <a:shade val="50000"/>
                      <a:satMod val="120000"/>
                    </a:schemeClr>
                  </a:solidFill>
                  <a:prstDash val="solid"/>
                </a:ln>
                <a:solidFill>
                  <a:schemeClr val="accent1">
                    <a:lumMod val="75000"/>
                  </a:schemeClr>
                </a:solidFill>
                <a:effectLst>
                  <a:outerShdw blurRad="38100" dist="38100" dir="2700000" algn="tl">
                    <a:srgbClr val="000000">
                      <a:alpha val="43137"/>
                    </a:srgbClr>
                  </a:outerShdw>
                  <a:reflection blurRad="12700" stA="28000" endPos="45000" dist="1000" dir="5400000" sy="-100000" algn="bl" rotWithShape="0"/>
                </a:effectLst>
              </a:rPr>
              <a:t>Психолого-педагогическая</a:t>
            </a:r>
            <a:br>
              <a:rPr lang="ru-RU" sz="4000" b="1" cap="all" dirty="0" smtClean="0">
                <a:ln w="9000" cmpd="sng">
                  <a:solidFill>
                    <a:schemeClr val="accent4">
                      <a:shade val="50000"/>
                      <a:satMod val="120000"/>
                    </a:schemeClr>
                  </a:solidFill>
                  <a:prstDash val="solid"/>
                </a:ln>
                <a:solidFill>
                  <a:schemeClr val="accent1">
                    <a:lumMod val="75000"/>
                  </a:schemeClr>
                </a:solidFill>
                <a:effectLst>
                  <a:outerShdw blurRad="38100" dist="38100" dir="2700000" algn="tl">
                    <a:srgbClr val="000000">
                      <a:alpha val="43137"/>
                    </a:srgbClr>
                  </a:outerShdw>
                  <a:reflection blurRad="12700" stA="28000" endPos="45000" dist="1000" dir="5400000" sy="-100000" algn="bl" rotWithShape="0"/>
                </a:effectLst>
              </a:rPr>
            </a:br>
            <a:r>
              <a:rPr lang="ru-RU" sz="4000" b="1" cap="all" dirty="0" smtClean="0">
                <a:ln w="9000" cmpd="sng">
                  <a:solidFill>
                    <a:schemeClr val="accent4">
                      <a:shade val="50000"/>
                      <a:satMod val="120000"/>
                    </a:schemeClr>
                  </a:solidFill>
                  <a:prstDash val="solid"/>
                </a:ln>
                <a:solidFill>
                  <a:schemeClr val="accent1">
                    <a:lumMod val="75000"/>
                  </a:schemeClr>
                </a:solidFill>
                <a:effectLst>
                  <a:outerShdw blurRad="38100" dist="38100" dir="2700000" algn="tl">
                    <a:srgbClr val="000000">
                      <a:alpha val="43137"/>
                    </a:srgbClr>
                  </a:outerShdw>
                  <a:reflection blurRad="12700" stA="28000" endPos="45000" dist="1000" dir="5400000" sy="-100000" algn="bl" rotWithShape="0"/>
                </a:effectLst>
              </a:rPr>
              <a:t>характеристика</a:t>
            </a:r>
            <a:br>
              <a:rPr lang="ru-RU" sz="4000" b="1" cap="all" dirty="0" smtClean="0">
                <a:ln w="9000" cmpd="sng">
                  <a:solidFill>
                    <a:schemeClr val="accent4">
                      <a:shade val="50000"/>
                      <a:satMod val="120000"/>
                    </a:schemeClr>
                  </a:solidFill>
                  <a:prstDash val="solid"/>
                </a:ln>
                <a:solidFill>
                  <a:schemeClr val="accent1">
                    <a:lumMod val="75000"/>
                  </a:schemeClr>
                </a:solidFill>
                <a:effectLst>
                  <a:outerShdw blurRad="38100" dist="38100" dir="2700000" algn="tl">
                    <a:srgbClr val="000000">
                      <a:alpha val="43137"/>
                    </a:srgbClr>
                  </a:outerShdw>
                  <a:reflection blurRad="12700" stA="28000" endPos="45000" dist="1000" dir="5400000" sy="-100000" algn="bl" rotWithShape="0"/>
                </a:effectLst>
              </a:rPr>
            </a:br>
            <a:r>
              <a:rPr lang="ru-RU" sz="4000" b="1" cap="all" dirty="0" smtClean="0">
                <a:ln w="9000" cmpd="sng">
                  <a:solidFill>
                    <a:schemeClr val="accent4">
                      <a:shade val="50000"/>
                      <a:satMod val="120000"/>
                    </a:schemeClr>
                  </a:solidFill>
                  <a:prstDash val="solid"/>
                </a:ln>
                <a:solidFill>
                  <a:schemeClr val="accent1">
                    <a:lumMod val="75000"/>
                  </a:schemeClr>
                </a:solidFill>
                <a:effectLst>
                  <a:outerShdw blurRad="38100" dist="38100" dir="2700000" algn="tl">
                    <a:srgbClr val="000000">
                      <a:alpha val="43137"/>
                    </a:srgbClr>
                  </a:outerShdw>
                  <a:reflection blurRad="12700" stA="28000" endPos="45000" dist="1000" dir="5400000" sy="-100000" algn="bl" rotWithShape="0"/>
                </a:effectLst>
              </a:rPr>
              <a:t>детей с интеллектуальной недостаточностью</a:t>
            </a:r>
            <a:endParaRPr lang="ru-RU" sz="4000" b="1" cap="all" dirty="0">
              <a:ln w="9000" cmpd="sng">
                <a:solidFill>
                  <a:schemeClr val="accent4">
                    <a:shade val="50000"/>
                    <a:satMod val="120000"/>
                  </a:schemeClr>
                </a:solidFill>
                <a:prstDash val="solid"/>
              </a:ln>
              <a:solidFill>
                <a:schemeClr val="accent1">
                  <a:lumMod val="75000"/>
                </a:schemeClr>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2" name="TextBox 1"/>
          <p:cNvSpPr txBox="1"/>
          <p:nvPr/>
        </p:nvSpPr>
        <p:spPr>
          <a:xfrm>
            <a:off x="4499992" y="5013176"/>
            <a:ext cx="3816424" cy="669158"/>
          </a:xfrm>
          <a:prstGeom prst="rect">
            <a:avLst/>
          </a:prstGeom>
          <a:noFill/>
        </p:spPr>
        <p:txBody>
          <a:bodyPr wrap="square" rtlCol="0">
            <a:spAutoFit/>
          </a:bodyPr>
          <a:lstStyle/>
          <a:p>
            <a:r>
              <a:rPr lang="ru-RU" b="1" i="1" dirty="0" smtClean="0">
                <a:solidFill>
                  <a:srgbClr val="0070C0"/>
                </a:solidFill>
                <a:latin typeface="Times New Roman"/>
                <a:ea typeface="Calibri"/>
                <a:cs typeface="Times New Roman"/>
              </a:rPr>
              <a:t>.</a:t>
            </a:r>
            <a:endParaRPr lang="ru-RU" b="1" i="1" dirty="0">
              <a:solidFill>
                <a:srgbClr val="0070C0"/>
              </a:solidFill>
              <a:latin typeface="Times New Roman"/>
              <a:ea typeface="Calibri"/>
              <a:cs typeface="Times New Roman"/>
            </a:endParaRPr>
          </a:p>
          <a:p>
            <a:pPr>
              <a:lnSpc>
                <a:spcPct val="115000"/>
              </a:lnSpc>
              <a:spcAft>
                <a:spcPts val="1000"/>
              </a:spcAft>
            </a:pPr>
            <a:endParaRPr lang="ru-RU" dirty="0">
              <a:solidFill>
                <a:srgbClr val="00B0F0"/>
              </a:solidFill>
              <a:latin typeface="Calibri"/>
              <a:ea typeface="Calibri"/>
              <a:cs typeface="Times New Roman"/>
            </a:endParaRPr>
          </a:p>
        </p:txBody>
      </p:sp>
    </p:spTree>
    <p:extLst>
      <p:ext uri="{BB962C8B-B14F-4D97-AF65-F5344CB8AC3E}">
        <p14:creationId xmlns:p14="http://schemas.microsoft.com/office/powerpoint/2010/main" val="1479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6"/>
            <a:ext cx="7200800" cy="4666919"/>
          </a:xfrm>
          <a:prstGeom prst="rect">
            <a:avLst/>
          </a:prstGeom>
          <a:noFill/>
        </p:spPr>
        <p:txBody>
          <a:bodyPr wrap="square" rtlCol="0">
            <a:spAutoFit/>
          </a:bodyPr>
          <a:lstStyle/>
          <a:p>
            <a:pPr algn="just">
              <a:lnSpc>
                <a:spcPct val="115000"/>
              </a:lnSpc>
              <a:spcAft>
                <a:spcPts val="1000"/>
              </a:spcAft>
            </a:pPr>
            <a:r>
              <a:rPr lang="ru-RU" sz="2800" b="1" i="1" u="sng" dirty="0" smtClean="0">
                <a:solidFill>
                  <a:srgbClr val="7030A0"/>
                </a:solidFill>
                <a:effectLst/>
                <a:latin typeface="Times New Roman"/>
                <a:ea typeface="Calibri"/>
                <a:cs typeface="Times New Roman"/>
              </a:rPr>
              <a:t>Недоразвитие познавательных процессов.</a:t>
            </a:r>
            <a:endParaRPr lang="ru-RU" sz="2800" i="1" u="sng" dirty="0">
              <a:solidFill>
                <a:srgbClr val="7030A0"/>
              </a:solidFill>
              <a:latin typeface="Times New Roman"/>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latin typeface="Times New Roman"/>
                <a:ea typeface="Calibri"/>
                <a:cs typeface="Times New Roman"/>
              </a:rPr>
              <a:t>   </a:t>
            </a:r>
            <a:r>
              <a:rPr lang="ru-RU" sz="2400" dirty="0" smtClean="0">
                <a:effectLst/>
                <a:latin typeface="Times New Roman"/>
                <a:ea typeface="Calibri"/>
                <a:cs typeface="Times New Roman"/>
              </a:rPr>
              <a:t>Дети с умственной отсталостью меньше, чем их нормально развивающиеся сверстники, испытывают потребность в познании. Известный исследователь </a:t>
            </a:r>
            <a:r>
              <a:rPr lang="ru-RU" sz="2400" dirty="0" err="1" smtClean="0">
                <a:effectLst/>
                <a:latin typeface="Times New Roman"/>
                <a:ea typeface="Calibri"/>
                <a:cs typeface="Times New Roman"/>
              </a:rPr>
              <a:t>Сеген</a:t>
            </a:r>
            <a:r>
              <a:rPr lang="ru-RU" sz="2400" dirty="0" smtClean="0">
                <a:effectLst/>
                <a:latin typeface="Times New Roman"/>
                <a:ea typeface="Calibri"/>
                <a:cs typeface="Times New Roman"/>
              </a:rPr>
              <a:t> говорил, что </a:t>
            </a:r>
            <a:r>
              <a:rPr lang="ru-RU" sz="2400" dirty="0" err="1" smtClean="0">
                <a:effectLst/>
                <a:latin typeface="Times New Roman"/>
                <a:ea typeface="Calibri"/>
                <a:cs typeface="Times New Roman"/>
              </a:rPr>
              <a:t>олигофрен</a:t>
            </a:r>
            <a:r>
              <a:rPr lang="ru-RU" sz="2400" dirty="0" smtClean="0">
                <a:effectLst/>
                <a:latin typeface="Times New Roman"/>
                <a:ea typeface="Calibri"/>
                <a:cs typeface="Times New Roman"/>
              </a:rPr>
              <a:t> ничего не знает, не может и не хочет.</a:t>
            </a:r>
            <a:endParaRPr lang="ru-RU" sz="2400" dirty="0">
              <a:ea typeface="Calibri"/>
              <a:cs typeface="Times New Roman"/>
            </a:endParaRPr>
          </a:p>
          <a:p>
            <a:pPr marL="342900" indent="-342900">
              <a:lnSpc>
                <a:spcPct val="115000"/>
              </a:lnSpc>
              <a:spcAft>
                <a:spcPts val="1000"/>
              </a:spcAft>
              <a:buFont typeface="Arial" panose="020B0604020202020204" pitchFamily="34" charset="0"/>
              <a:buChar char="•"/>
            </a:pPr>
            <a:r>
              <a:rPr lang="ru-RU" sz="2400" dirty="0" smtClean="0">
                <a:effectLst/>
                <a:latin typeface="Times New Roman"/>
                <a:ea typeface="Calibri"/>
                <a:cs typeface="Times New Roman"/>
              </a:rPr>
              <a:t>   Их опыт крайне беден. Они имеют неполное, иногда искаженное представление об окружающей действительности. Новый материал усваивается только после многочисленных повторений.</a:t>
            </a:r>
            <a:endParaRPr lang="ru-RU" sz="2400" dirty="0">
              <a:ea typeface="Calibri"/>
              <a:cs typeface="Times New Roman"/>
            </a:endParaRPr>
          </a:p>
        </p:txBody>
      </p:sp>
    </p:spTree>
    <p:extLst>
      <p:ext uri="{BB962C8B-B14F-4D97-AF65-F5344CB8AC3E}">
        <p14:creationId xmlns:p14="http://schemas.microsoft.com/office/powerpoint/2010/main" val="347465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47" y="1268760"/>
            <a:ext cx="880209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22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026314"/>
            <a:ext cx="2362826" cy="523220"/>
          </a:xfrm>
          <a:prstGeom prst="rect">
            <a:avLst/>
          </a:prstGeom>
        </p:spPr>
        <p:txBody>
          <a:bodyPr wrap="none">
            <a:spAutoFit/>
          </a:bodyPr>
          <a:lstStyle/>
          <a:p>
            <a:pPr lvl="0"/>
            <a:r>
              <a:rPr lang="ru-RU" sz="2800" b="1" i="1" u="sng" dirty="0" smtClean="0">
                <a:solidFill>
                  <a:srgbClr val="7030A0"/>
                </a:solidFill>
              </a:rPr>
              <a:t>Воображение</a:t>
            </a:r>
            <a:endParaRPr lang="ru-RU" sz="2800" b="1" i="1" u="sng" dirty="0">
              <a:solidFill>
                <a:srgbClr val="7030A0"/>
              </a:solidFill>
            </a:endParaRPr>
          </a:p>
        </p:txBody>
      </p:sp>
      <p:sp>
        <p:nvSpPr>
          <p:cNvPr id="3" name="TextBox 2"/>
          <p:cNvSpPr txBox="1"/>
          <p:nvPr/>
        </p:nvSpPr>
        <p:spPr>
          <a:xfrm>
            <a:off x="1565339" y="2204864"/>
            <a:ext cx="6552728" cy="1131720"/>
          </a:xfrm>
          <a:prstGeom prst="rect">
            <a:avLst/>
          </a:prstGeom>
          <a:noFill/>
        </p:spPr>
        <p:txBody>
          <a:bodyPr wrap="square" rtlCol="0">
            <a:spAutoFit/>
          </a:bodyPr>
          <a:lstStyle/>
          <a:p>
            <a:pPr>
              <a:lnSpc>
                <a:spcPct val="115000"/>
              </a:lnSpc>
              <a:spcAft>
                <a:spcPts val="1000"/>
              </a:spcAft>
            </a:pPr>
            <a:r>
              <a:rPr lang="ru-RU" sz="2000" dirty="0" smtClean="0">
                <a:effectLst/>
                <a:latin typeface="Times New Roman"/>
                <a:ea typeface="Calibri"/>
                <a:cs typeface="Times New Roman"/>
              </a:rPr>
              <a:t>отличается фрагментарностью, неточностью, схематичностью из-за бедности жизненного опыта, несовершенства мыслительных операций.</a:t>
            </a:r>
            <a:endParaRPr lang="ru-RU" sz="2000" dirty="0">
              <a:ea typeface="Calibri"/>
              <a:cs typeface="Times New Roman"/>
            </a:endParaRPr>
          </a:p>
        </p:txBody>
      </p:sp>
    </p:spTree>
    <p:extLst>
      <p:ext uri="{BB962C8B-B14F-4D97-AF65-F5344CB8AC3E}">
        <p14:creationId xmlns:p14="http://schemas.microsoft.com/office/powerpoint/2010/main" val="284925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625"/>
            <a:ext cx="9189075" cy="459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23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892480" cy="456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97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4725"/>
            <a:ext cx="9144000" cy="480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6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4966103" cy="523220"/>
          </a:xfrm>
          <a:prstGeom prst="rect">
            <a:avLst/>
          </a:prstGeom>
        </p:spPr>
        <p:txBody>
          <a:bodyPr wrap="none">
            <a:spAutoFit/>
          </a:bodyPr>
          <a:lstStyle/>
          <a:p>
            <a:pPr lvl="0"/>
            <a:r>
              <a:rPr lang="ru-RU" sz="2800" b="1" i="1" u="sng" dirty="0" smtClean="0">
                <a:solidFill>
                  <a:srgbClr val="7030A0"/>
                </a:solidFill>
              </a:rPr>
              <a:t>Эмоционально-волевая сфера</a:t>
            </a:r>
            <a:endParaRPr lang="ru-RU" sz="2800" b="1" i="1" u="sng" dirty="0">
              <a:solidFill>
                <a:srgbClr val="7030A0"/>
              </a:solidFill>
            </a:endParaRPr>
          </a:p>
        </p:txBody>
      </p:sp>
      <p:sp>
        <p:nvSpPr>
          <p:cNvPr id="3" name="TextBox 2"/>
          <p:cNvSpPr txBox="1"/>
          <p:nvPr/>
        </p:nvSpPr>
        <p:spPr>
          <a:xfrm>
            <a:off x="1331640" y="1052736"/>
            <a:ext cx="7128792" cy="5064976"/>
          </a:xfrm>
          <a:prstGeom prst="rect">
            <a:avLst/>
          </a:prstGeom>
          <a:noFill/>
        </p:spPr>
        <p:txBody>
          <a:bodyPr wrap="square" rtlCol="0">
            <a:spAutoFit/>
          </a:bodyPr>
          <a:lstStyle/>
          <a:p>
            <a:pPr marL="285750" indent="-285750">
              <a:lnSpc>
                <a:spcPct val="115000"/>
              </a:lnSpc>
              <a:spcAft>
                <a:spcPts val="1000"/>
              </a:spcAft>
              <a:buFont typeface="Wingdings" panose="05000000000000000000" pitchFamily="2" charset="2"/>
              <a:buChar char="Ø"/>
            </a:pPr>
            <a:r>
              <a:rPr lang="ru-RU" dirty="0" smtClean="0">
                <a:effectLst/>
                <a:latin typeface="Times New Roman"/>
                <a:ea typeface="Calibri"/>
                <a:cs typeface="Times New Roman"/>
              </a:rPr>
              <a:t>Эмоции недоразвиты: нет оттенков переживаний.</a:t>
            </a:r>
          </a:p>
          <a:p>
            <a:pPr marL="285750" indent="-285750">
              <a:lnSpc>
                <a:spcPct val="115000"/>
              </a:lnSpc>
              <a:spcAft>
                <a:spcPts val="1000"/>
              </a:spcAft>
              <a:buFont typeface="Wingdings" panose="05000000000000000000" pitchFamily="2" charset="2"/>
              <a:buChar char="Ø"/>
            </a:pPr>
            <a:r>
              <a:rPr lang="ru-RU" dirty="0" smtClean="0">
                <a:effectLst/>
                <a:latin typeface="Times New Roman"/>
                <a:ea typeface="Calibri"/>
                <a:cs typeface="Times New Roman"/>
              </a:rPr>
              <a:t>Эмоции неустойчивы (состояние радости без особых причин сменяется печалью, смех— слезами).</a:t>
            </a:r>
          </a:p>
          <a:p>
            <a:pPr marL="285750" indent="-285750">
              <a:lnSpc>
                <a:spcPct val="115000"/>
              </a:lnSpc>
              <a:spcAft>
                <a:spcPts val="1000"/>
              </a:spcAft>
              <a:buFont typeface="Wingdings" panose="05000000000000000000" pitchFamily="2" charset="2"/>
              <a:buChar char="Ø"/>
            </a:pPr>
            <a:r>
              <a:rPr lang="ru-RU" dirty="0" smtClean="0">
                <a:effectLst/>
                <a:latin typeface="Times New Roman"/>
                <a:ea typeface="Calibri"/>
                <a:cs typeface="Times New Roman"/>
              </a:rPr>
              <a:t>Переживания неглубокие, поверхностные. У некоторых детей эмоциональные реакции неадекватны источнику. Имеют место случаи то повышенной эмоциональной возбудимости, то выраженного эмоционального спада (эйфория, дисфория, апатия). Для умственно отсталых детей актуальны лишь непосредственные переживания, они часто не могут оценить возможные последствия тех или иных событий и поступков.</a:t>
            </a:r>
          </a:p>
          <a:p>
            <a:pPr marL="285750" indent="-285750">
              <a:lnSpc>
                <a:spcPct val="115000"/>
              </a:lnSpc>
              <a:spcAft>
                <a:spcPts val="1000"/>
              </a:spcAft>
              <a:buFont typeface="Wingdings" panose="05000000000000000000" pitchFamily="2" charset="2"/>
              <a:buChar char="Ø"/>
            </a:pPr>
            <a:r>
              <a:rPr lang="ru-RU" dirty="0" smtClean="0">
                <a:effectLst/>
                <a:latin typeface="Times New Roman"/>
                <a:ea typeface="Calibri"/>
                <a:cs typeface="Times New Roman"/>
              </a:rPr>
              <a:t>Для эмоций, так же как и для мышления, характерна инертность и недостаточная переключаемость.</a:t>
            </a:r>
            <a:endParaRPr lang="ru-RU" sz="1400" dirty="0">
              <a:ea typeface="Calibri"/>
              <a:cs typeface="Times New Roman"/>
            </a:endParaRPr>
          </a:p>
          <a:p>
            <a:pPr marL="285750" indent="-285750">
              <a:lnSpc>
                <a:spcPct val="115000"/>
              </a:lnSpc>
              <a:spcAft>
                <a:spcPts val="1000"/>
              </a:spcAft>
              <a:buFont typeface="Wingdings" panose="05000000000000000000" pitchFamily="2" charset="2"/>
              <a:buChar char="Ø"/>
            </a:pPr>
            <a:r>
              <a:rPr lang="ru-RU" dirty="0" smtClean="0">
                <a:effectLst/>
                <a:latin typeface="Times New Roman"/>
                <a:ea typeface="Calibri"/>
                <a:cs typeface="Times New Roman"/>
              </a:rPr>
              <a:t>Волевая сфера характеризуется слабостью собственных намерений, побуждений, большой внушаемостью. </a:t>
            </a:r>
            <a:endParaRPr lang="ru-RU" sz="1400" dirty="0">
              <a:ea typeface="Calibri"/>
              <a:cs typeface="Times New Roman"/>
            </a:endParaRPr>
          </a:p>
        </p:txBody>
      </p:sp>
    </p:spTree>
    <p:extLst>
      <p:ext uri="{BB962C8B-B14F-4D97-AF65-F5344CB8AC3E}">
        <p14:creationId xmlns:p14="http://schemas.microsoft.com/office/powerpoint/2010/main" val="420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87070"/>
            <a:ext cx="2600199" cy="523220"/>
          </a:xfrm>
          <a:prstGeom prst="rect">
            <a:avLst/>
          </a:prstGeom>
        </p:spPr>
        <p:txBody>
          <a:bodyPr wrap="none">
            <a:spAutoFit/>
          </a:bodyPr>
          <a:lstStyle/>
          <a:p>
            <a:pPr lvl="0"/>
            <a:r>
              <a:rPr lang="ru-RU" sz="2800" b="1" i="1" u="sng" dirty="0" smtClean="0">
                <a:solidFill>
                  <a:srgbClr val="7030A0"/>
                </a:solidFill>
              </a:rPr>
              <a:t>Деятельность</a:t>
            </a:r>
            <a:endParaRPr lang="ru-RU" sz="2800" b="1" i="1" u="sng" dirty="0">
              <a:solidFill>
                <a:srgbClr val="7030A0"/>
              </a:solidFill>
            </a:endParaRPr>
          </a:p>
        </p:txBody>
      </p:sp>
      <p:sp>
        <p:nvSpPr>
          <p:cNvPr id="3" name="TextBox 2"/>
          <p:cNvSpPr txBox="1"/>
          <p:nvPr/>
        </p:nvSpPr>
        <p:spPr>
          <a:xfrm>
            <a:off x="1259632" y="817914"/>
            <a:ext cx="7272808" cy="6020623"/>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ru-RU" dirty="0" smtClean="0">
                <a:effectLst/>
                <a:latin typeface="Times New Roman"/>
                <a:ea typeface="Calibri"/>
                <a:cs typeface="Times New Roman"/>
              </a:rPr>
              <a:t>У детей не сформированы навыки учебной деятельности.</a:t>
            </a:r>
          </a:p>
          <a:p>
            <a:pPr marL="285750" indent="-285750">
              <a:lnSpc>
                <a:spcPct val="115000"/>
              </a:lnSpc>
              <a:spcAft>
                <a:spcPts val="1000"/>
              </a:spcAft>
              <a:buFont typeface="Arial" panose="020B0604020202020204" pitchFamily="34" charset="0"/>
              <a:buChar char="•"/>
            </a:pPr>
            <a:r>
              <a:rPr lang="ru-RU" dirty="0" smtClean="0">
                <a:effectLst/>
                <a:latin typeface="Times New Roman"/>
                <a:ea typeface="Calibri"/>
                <a:cs typeface="Times New Roman"/>
              </a:rPr>
              <a:t>Недоразвита целенаправленная деятельность, имеются трудности самостоятельного планирования собственной деятельности.</a:t>
            </a:r>
          </a:p>
          <a:p>
            <a:pPr marL="285750" indent="-285750">
              <a:lnSpc>
                <a:spcPct val="115000"/>
              </a:lnSpc>
              <a:spcAft>
                <a:spcPts val="1000"/>
              </a:spcAft>
              <a:buFont typeface="Arial" panose="020B0604020202020204" pitchFamily="34" charset="0"/>
              <a:buChar char="•"/>
            </a:pPr>
            <a:r>
              <a:rPr lang="ru-RU" dirty="0" smtClean="0">
                <a:effectLst/>
                <a:latin typeface="Times New Roman"/>
                <a:ea typeface="Calibri"/>
                <a:cs typeface="Times New Roman"/>
              </a:rPr>
              <a:t>Мотивация характеризуется неустойчивостью, скудостью, ситуативностью. Умственно отсталые дети приступают к работе без предшествующей ориентировки в ней, не руководствуются конечной целью; в результате в ходе работы часто уходят от правильно начатого выполнения действий. При этом они соскальзывают на действия, производимые раньше, причем переносят их в неизменном виде, не учитывая того, что имеют дело с иным заданием. Этот уход от поставленной цели наблюдается при возникновении трудностей, а также в случаях, когда ведущими являются ближайшие мотивы деятельности.</a:t>
            </a:r>
          </a:p>
          <a:p>
            <a:pPr marL="285750" indent="-285750">
              <a:lnSpc>
                <a:spcPct val="115000"/>
              </a:lnSpc>
              <a:spcAft>
                <a:spcPts val="1000"/>
              </a:spcAft>
              <a:buFont typeface="Arial" panose="020B0604020202020204" pitchFamily="34" charset="0"/>
              <a:buChar char="•"/>
            </a:pPr>
            <a:r>
              <a:rPr lang="ru-RU" dirty="0" smtClean="0">
                <a:effectLst/>
                <a:latin typeface="Times New Roman"/>
                <a:ea typeface="Calibri"/>
                <a:cs typeface="Times New Roman"/>
              </a:rPr>
              <a:t>Дети не соотносят получаемый результат с задачей, которая была перед ними поставлена, а потому не могут правильно оценить ее решение.</a:t>
            </a:r>
          </a:p>
          <a:p>
            <a:pPr marL="285750" indent="-285750">
              <a:lnSpc>
                <a:spcPct val="115000"/>
              </a:lnSpc>
              <a:spcAft>
                <a:spcPts val="1000"/>
              </a:spcAft>
              <a:buFont typeface="Arial" panose="020B0604020202020204" pitchFamily="34" charset="0"/>
              <a:buChar char="•"/>
            </a:pPr>
            <a:r>
              <a:rPr lang="ru-RU" dirty="0" smtClean="0">
                <a:effectLst/>
                <a:latin typeface="Times New Roman"/>
                <a:ea typeface="Calibri"/>
                <a:cs typeface="Times New Roman"/>
              </a:rPr>
              <a:t>Они не критичны к своей работе. </a:t>
            </a:r>
            <a:endParaRPr lang="ru-RU" sz="1400" dirty="0">
              <a:ea typeface="Calibri"/>
              <a:cs typeface="Times New Roman"/>
            </a:endParaRPr>
          </a:p>
        </p:txBody>
      </p:sp>
    </p:spTree>
    <p:extLst>
      <p:ext uri="{BB962C8B-B14F-4D97-AF65-F5344CB8AC3E}">
        <p14:creationId xmlns:p14="http://schemas.microsoft.com/office/powerpoint/2010/main" val="340657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2056" y="476672"/>
            <a:ext cx="1770036" cy="523220"/>
          </a:xfrm>
          <a:prstGeom prst="rect">
            <a:avLst/>
          </a:prstGeom>
        </p:spPr>
        <p:txBody>
          <a:bodyPr wrap="none">
            <a:spAutoFit/>
          </a:bodyPr>
          <a:lstStyle/>
          <a:p>
            <a:pPr lvl="0"/>
            <a:r>
              <a:rPr lang="ru-RU" sz="2800" b="1" i="1" u="sng" dirty="0" smtClean="0">
                <a:solidFill>
                  <a:srgbClr val="7030A0"/>
                </a:solidFill>
              </a:rPr>
              <a:t>Личность</a:t>
            </a:r>
            <a:endParaRPr lang="ru-RU" sz="2800" b="1" i="1" u="sng" dirty="0">
              <a:solidFill>
                <a:srgbClr val="7030A0"/>
              </a:solidFill>
            </a:endParaRPr>
          </a:p>
        </p:txBody>
      </p:sp>
      <p:sp>
        <p:nvSpPr>
          <p:cNvPr id="3" name="TextBox 2"/>
          <p:cNvSpPr txBox="1"/>
          <p:nvPr/>
        </p:nvSpPr>
        <p:spPr>
          <a:xfrm>
            <a:off x="1331640" y="1052736"/>
            <a:ext cx="6984776" cy="5255285"/>
          </a:xfrm>
          <a:prstGeom prst="rect">
            <a:avLst/>
          </a:prstGeom>
          <a:noFill/>
        </p:spPr>
        <p:txBody>
          <a:bodyPr wrap="square" rtlCol="0">
            <a:spAutoFit/>
          </a:bodyPr>
          <a:lstStyle/>
          <a:p>
            <a:pPr marL="285750" indent="-285750" algn="just">
              <a:lnSpc>
                <a:spcPct val="115000"/>
              </a:lnSpc>
              <a:spcAft>
                <a:spcPts val="1000"/>
              </a:spcAft>
              <a:buFont typeface="Courier New" panose="02070309020205020404" pitchFamily="49" charset="0"/>
              <a:buChar char="o"/>
            </a:pPr>
            <a:r>
              <a:rPr lang="ru-RU" dirty="0" smtClean="0">
                <a:effectLst/>
                <a:latin typeface="Times New Roman"/>
                <a:ea typeface="Calibri"/>
                <a:cs typeface="Times New Roman"/>
              </a:rPr>
              <a:t>Интересы, потребности и мотивы поведения примитивны, преобладающими среди них являются элементарные органические потребности (сон, еда, сексуальные потребности); в связи со сниженной контролирующей функцией головного мозга с годами их побудительная сила увеличивается.</a:t>
            </a:r>
          </a:p>
          <a:p>
            <a:pPr marL="285750" indent="-285750" algn="just">
              <a:lnSpc>
                <a:spcPct val="115000"/>
              </a:lnSpc>
              <a:spcAft>
                <a:spcPts val="1000"/>
              </a:spcAft>
              <a:buFont typeface="Courier New" panose="02070309020205020404" pitchFamily="49" charset="0"/>
              <a:buChar char="o"/>
            </a:pPr>
            <a:r>
              <a:rPr lang="ru-RU" dirty="0" smtClean="0">
                <a:effectLst/>
                <a:latin typeface="Times New Roman"/>
                <a:ea typeface="Calibri"/>
                <a:cs typeface="Times New Roman"/>
              </a:rPr>
              <a:t>Общая активность снижена. Затруднено формирование правильных отношений со сверстниками и взрослыми.</a:t>
            </a:r>
          </a:p>
          <a:p>
            <a:pPr marL="285750" indent="-285750" algn="just">
              <a:lnSpc>
                <a:spcPct val="115000"/>
              </a:lnSpc>
              <a:spcAft>
                <a:spcPts val="1000"/>
              </a:spcAft>
              <a:buFont typeface="Courier New" panose="02070309020205020404" pitchFamily="49" charset="0"/>
              <a:buChar char="o"/>
            </a:pPr>
            <a:r>
              <a:rPr lang="ru-RU" dirty="0" smtClean="0">
                <a:effectLst/>
                <a:latin typeface="Times New Roman"/>
                <a:ea typeface="Calibri"/>
                <a:cs typeface="Times New Roman"/>
              </a:rPr>
              <a:t>Отсутствует гибкость, поведение стереотипное, шаблонное. С трудом формируются абстрактные понятия добра и зла, чувство долга, способность к самоконтролю и прогнозированию последствий своих поступков. Развитие способностей и компенсирующих возможностей ограничено.</a:t>
            </a:r>
          </a:p>
          <a:p>
            <a:pPr marL="285750" indent="-285750" algn="just">
              <a:lnSpc>
                <a:spcPct val="115000"/>
              </a:lnSpc>
              <a:spcAft>
                <a:spcPts val="1000"/>
              </a:spcAft>
              <a:buFont typeface="Courier New" panose="02070309020205020404" pitchFamily="49" charset="0"/>
              <a:buChar char="o"/>
            </a:pPr>
            <a:r>
              <a:rPr lang="ru-RU" dirty="0" smtClean="0">
                <a:effectLst/>
                <a:latin typeface="Times New Roman"/>
                <a:ea typeface="Calibri"/>
                <a:cs typeface="Times New Roman"/>
              </a:rPr>
              <a:t>Самосознание характеризуется </a:t>
            </a:r>
            <a:r>
              <a:rPr lang="ru-RU" dirty="0" err="1" smtClean="0">
                <a:effectLst/>
                <a:latin typeface="Times New Roman"/>
                <a:ea typeface="Calibri"/>
                <a:cs typeface="Times New Roman"/>
              </a:rPr>
              <a:t>некритичностью</a:t>
            </a:r>
            <a:r>
              <a:rPr lang="ru-RU" dirty="0" smtClean="0">
                <a:effectLst/>
                <a:latin typeface="Times New Roman"/>
                <a:ea typeface="Calibri"/>
                <a:cs typeface="Times New Roman"/>
              </a:rPr>
              <a:t> к своим и чужим поступкам, неадекватной самооценкой и неадекватным уровнем притязаний. </a:t>
            </a:r>
            <a:endParaRPr lang="ru-RU" sz="1400" dirty="0">
              <a:ea typeface="Calibri"/>
              <a:cs typeface="Times New Roman"/>
            </a:endParaRPr>
          </a:p>
        </p:txBody>
      </p:sp>
    </p:spTree>
    <p:extLst>
      <p:ext uri="{BB962C8B-B14F-4D97-AF65-F5344CB8AC3E}">
        <p14:creationId xmlns:p14="http://schemas.microsoft.com/office/powerpoint/2010/main" val="36823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120775"/>
            <a:ext cx="9086850" cy="461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8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40768"/>
            <a:ext cx="8640960" cy="2739211"/>
          </a:xfrm>
          <a:prstGeom prst="rect">
            <a:avLst/>
          </a:prstGeom>
        </p:spPr>
        <p:txBody>
          <a:bodyPr wrap="square">
            <a:spAutoFit/>
          </a:bodyPr>
          <a:lstStyle/>
          <a:p>
            <a:pPr algn="ctr" fontAlgn="auto">
              <a:spcAft>
                <a:spcPts val="0"/>
              </a:spcAft>
              <a:buFont typeface="Arial" pitchFamily="34" charset="0"/>
              <a:buChar char="•"/>
              <a:defRPr/>
            </a:pPr>
            <a:r>
              <a:rPr lang="ru-RU" sz="3200" b="1" dirty="0">
                <a:solidFill>
                  <a:schemeClr val="accent1">
                    <a:lumMod val="75000"/>
                  </a:schemeClr>
                </a:solidFill>
                <a:effectLst>
                  <a:outerShdw blurRad="38100" dist="38100" dir="2700000" algn="tl">
                    <a:srgbClr val="000000">
                      <a:alpha val="43137"/>
                    </a:srgbClr>
                  </a:outerShdw>
                </a:effectLst>
              </a:rPr>
              <a:t>Умственно отсталые дети </a:t>
            </a:r>
            <a:endParaRPr lang="ru-RU" sz="3200" b="1" dirty="0" smtClean="0">
              <a:solidFill>
                <a:schemeClr val="accent1">
                  <a:lumMod val="75000"/>
                </a:schemeClr>
              </a:solidFill>
              <a:effectLst>
                <a:outerShdw blurRad="38100" dist="38100" dir="2700000" algn="tl">
                  <a:srgbClr val="000000">
                    <a:alpha val="43137"/>
                  </a:srgbClr>
                </a:outerShdw>
              </a:effectLst>
            </a:endParaRPr>
          </a:p>
          <a:p>
            <a:pPr algn="just" fontAlgn="auto">
              <a:spcAft>
                <a:spcPts val="0"/>
              </a:spcAft>
              <a:defRPr/>
            </a:pPr>
            <a:r>
              <a:rPr lang="ru-RU" sz="2800" dirty="0" smtClean="0"/>
              <a:t>(в </a:t>
            </a:r>
            <a:r>
              <a:rPr lang="ru-RU" sz="2800" dirty="0"/>
              <a:t>соответствии с современной терминологией — дети со сниженным интеллектом) — одна из наиболее многочисленных категорий детей, отклоняющихся в своем развитии от нормы интеллектуального развития. </a:t>
            </a:r>
          </a:p>
        </p:txBody>
      </p:sp>
    </p:spTree>
    <p:extLst>
      <p:ext uri="{BB962C8B-B14F-4D97-AF65-F5344CB8AC3E}">
        <p14:creationId xmlns:p14="http://schemas.microsoft.com/office/powerpoint/2010/main" val="65356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4294967295"/>
          </p:nvPr>
        </p:nvSpPr>
        <p:spPr>
          <a:xfrm>
            <a:off x="395536" y="499939"/>
            <a:ext cx="8229600" cy="5792788"/>
          </a:xfrm>
          <a:prstGeom prst="rect">
            <a:avLst/>
          </a:prstGeom>
        </p:spPr>
        <p:txBody>
          <a:bodyPr/>
          <a:lstStyle/>
          <a:p>
            <a:pPr algn="ctr"/>
            <a:r>
              <a:rPr lang="ru-RU" altLang="ru-RU" sz="3600" b="1" dirty="0" smtClean="0">
                <a:solidFill>
                  <a:schemeClr val="folHlink"/>
                </a:solidFill>
                <a:effectLst>
                  <a:outerShdw blurRad="38100" dist="38100" dir="2700000" algn="tl">
                    <a:srgbClr val="000000">
                      <a:alpha val="43137"/>
                    </a:srgbClr>
                  </a:outerShdw>
                </a:effectLst>
                <a:latin typeface="Times New Roman" pitchFamily="18" charset="0"/>
              </a:rPr>
              <a:t>Особые образовательные потребности лиц с ОВЗ</a:t>
            </a:r>
            <a:r>
              <a:rPr lang="ru-RU" altLang="ru-RU" dirty="0" smtClean="0">
                <a:effectLst>
                  <a:outerShdw blurRad="38100" dist="38100" dir="2700000" algn="tl">
                    <a:srgbClr val="000000">
                      <a:alpha val="43137"/>
                    </a:srgbClr>
                  </a:outerShdw>
                </a:effectLst>
                <a:latin typeface="Times New Roman" pitchFamily="18" charset="0"/>
              </a:rPr>
              <a:t>  </a:t>
            </a:r>
            <a:r>
              <a:rPr lang="ru-RU" altLang="ru-RU" sz="2800" dirty="0" smtClean="0">
                <a:latin typeface="Times New Roman" pitchFamily="18" charset="0"/>
              </a:rPr>
              <a:t>- потребности, обусловленные особенностями развития обучающихся, которые существенно затрудняют (или делают невозможным) усвоение основной образовательной программы  без создания </a:t>
            </a:r>
          </a:p>
          <a:p>
            <a:pPr algn="ctr">
              <a:buFont typeface="Wingdings" pitchFamily="2" charset="2"/>
              <a:buNone/>
            </a:pPr>
            <a:r>
              <a:rPr lang="ru-RU" altLang="ru-RU" sz="2800" dirty="0" smtClean="0">
                <a:latin typeface="Times New Roman" pitchFamily="18" charset="0"/>
              </a:rPr>
              <a:t>   </a:t>
            </a:r>
            <a:r>
              <a:rPr lang="ru-RU" altLang="ru-RU" sz="2800" dirty="0" smtClean="0">
                <a:latin typeface="Times New Roman" pitchFamily="18" charset="0"/>
              </a:rPr>
              <a:t>специальных образовательных </a:t>
            </a:r>
            <a:endParaRPr lang="ru-RU" altLang="ru-RU" sz="2800" dirty="0" smtClean="0">
              <a:latin typeface="Times New Roman" pitchFamily="18" charset="0"/>
            </a:endParaRPr>
          </a:p>
          <a:p>
            <a:pPr algn="ctr">
              <a:buFont typeface="Wingdings" pitchFamily="2" charset="2"/>
              <a:buNone/>
            </a:pPr>
            <a:r>
              <a:rPr lang="ru-RU" altLang="ru-RU" sz="2800" dirty="0" smtClean="0">
                <a:latin typeface="Times New Roman" pitchFamily="18" charset="0"/>
              </a:rPr>
              <a:t>   условий. </a:t>
            </a:r>
          </a:p>
        </p:txBody>
      </p:sp>
      <p:pic>
        <p:nvPicPr>
          <p:cNvPr id="22531" name="Picture 5" descr="Рисунок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653136"/>
            <a:ext cx="2321712" cy="164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20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59632" y="260648"/>
            <a:ext cx="6512511" cy="1143000"/>
          </a:xfrm>
        </p:spPr>
        <p:txBody>
          <a:bodyPr rtlCol="0">
            <a:noAutofit/>
          </a:bodyPr>
          <a:lstStyle/>
          <a:p>
            <a:pPr algn="ctr" fontAlgn="auto">
              <a:spcAft>
                <a:spcPts val="0"/>
              </a:spcAft>
              <a:defRPr/>
            </a:pPr>
            <a:r>
              <a:rPr lang="ru-RU" sz="2800" b="1" dirty="0" smtClean="0">
                <a:solidFill>
                  <a:schemeClr val="folHlink"/>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rPr>
              <a:t>Особые образовательные потребности детей с нарушением интеллектуального развития</a:t>
            </a:r>
          </a:p>
        </p:txBody>
      </p:sp>
      <p:sp>
        <p:nvSpPr>
          <p:cNvPr id="23555" name="Rectangle 3"/>
          <p:cNvSpPr>
            <a:spLocks noGrp="1" noChangeArrowheads="1"/>
          </p:cNvSpPr>
          <p:nvPr>
            <p:ph idx="4294967295"/>
          </p:nvPr>
        </p:nvSpPr>
        <p:spPr>
          <a:xfrm>
            <a:off x="467544" y="1700808"/>
            <a:ext cx="8229600" cy="4525963"/>
          </a:xfrm>
          <a:prstGeom prst="rect">
            <a:avLst/>
          </a:prstGeom>
        </p:spPr>
        <p:txBody>
          <a:bodyPr/>
          <a:lstStyle/>
          <a:p>
            <a:pPr>
              <a:lnSpc>
                <a:spcPct val="90000"/>
              </a:lnSpc>
            </a:pPr>
            <a:r>
              <a:rPr lang="ru-RU" altLang="ru-RU" sz="2400" dirty="0" smtClean="0"/>
              <a:t>Потребность в обеспечении доступности учебного материала;</a:t>
            </a:r>
          </a:p>
          <a:p>
            <a:pPr>
              <a:lnSpc>
                <a:spcPct val="90000"/>
              </a:lnSpc>
            </a:pPr>
            <a:r>
              <a:rPr lang="ru-RU" altLang="ru-RU" sz="2400" dirty="0" smtClean="0"/>
              <a:t>Развитие мотивации к учению и познавательных интересов;</a:t>
            </a:r>
          </a:p>
          <a:p>
            <a:pPr>
              <a:lnSpc>
                <a:spcPct val="90000"/>
              </a:lnSpc>
            </a:pPr>
            <a:r>
              <a:rPr lang="ru-RU" altLang="ru-RU" sz="2400" dirty="0" smtClean="0"/>
              <a:t>Формирование социальной компетентности;</a:t>
            </a:r>
          </a:p>
          <a:p>
            <a:pPr>
              <a:lnSpc>
                <a:spcPct val="90000"/>
              </a:lnSpc>
            </a:pPr>
            <a:r>
              <a:rPr lang="ru-RU" altLang="ru-RU" sz="2400" dirty="0" smtClean="0"/>
              <a:t>Коррекция и развитие психических процессов, речи, мелкой и крупной моторики;</a:t>
            </a:r>
          </a:p>
          <a:p>
            <a:pPr>
              <a:lnSpc>
                <a:spcPct val="90000"/>
              </a:lnSpc>
            </a:pPr>
            <a:r>
              <a:rPr lang="ru-RU" altLang="ru-RU" sz="2400" dirty="0" smtClean="0"/>
              <a:t>Формирование учебных умений;</a:t>
            </a:r>
          </a:p>
          <a:p>
            <a:pPr>
              <a:lnSpc>
                <a:spcPct val="90000"/>
              </a:lnSpc>
            </a:pPr>
            <a:r>
              <a:rPr lang="ru-RU" altLang="ru-RU" sz="2400" dirty="0" smtClean="0"/>
              <a:t>Необходимость в постоянном контроле и конкретной помощи со стороны взрослого;</a:t>
            </a:r>
          </a:p>
          <a:p>
            <a:pPr>
              <a:lnSpc>
                <a:spcPct val="90000"/>
              </a:lnSpc>
            </a:pPr>
            <a:r>
              <a:rPr lang="ru-RU" altLang="ru-RU" sz="2400" dirty="0" smtClean="0"/>
              <a:t>Охранительный режим.</a:t>
            </a:r>
          </a:p>
        </p:txBody>
      </p:sp>
    </p:spTree>
    <p:extLst>
      <p:ext uri="{BB962C8B-B14F-4D97-AF65-F5344CB8AC3E}">
        <p14:creationId xmlns:p14="http://schemas.microsoft.com/office/powerpoint/2010/main" val="10018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365484"/>
            <a:ext cx="6264696" cy="3046988"/>
          </a:xfrm>
          <a:prstGeom prst="rect">
            <a:avLst/>
          </a:prstGeom>
          <a:noFill/>
        </p:spPr>
        <p:txBody>
          <a:bodyPr wrap="square" rtlCol="0">
            <a:spAutoFit/>
          </a:bodyPr>
          <a:lstStyle/>
          <a:p>
            <a:r>
              <a:rPr lang="ru-RU" sz="3200" b="1" u="sng" dirty="0" smtClean="0">
                <a:solidFill>
                  <a:schemeClr val="accent1">
                    <a:lumMod val="75000"/>
                  </a:schemeClr>
                </a:solidFill>
              </a:rPr>
              <a:t>Умственная отсталость –</a:t>
            </a:r>
          </a:p>
          <a:p>
            <a:endParaRPr lang="ru-RU" sz="3200" b="1" u="sng" dirty="0" smtClean="0">
              <a:solidFill>
                <a:schemeClr val="accent1">
                  <a:lumMod val="75000"/>
                </a:schemeClr>
              </a:solidFill>
            </a:endParaRPr>
          </a:p>
          <a:p>
            <a:r>
              <a:rPr lang="ru-RU" sz="3200" dirty="0" smtClean="0"/>
              <a:t>это стойкое нарушение познавательной деятельности вследствие органического поражения головного мозга.</a:t>
            </a:r>
            <a:endParaRPr lang="ru-RU" sz="3200" dirty="0"/>
          </a:p>
        </p:txBody>
      </p:sp>
      <p:sp>
        <p:nvSpPr>
          <p:cNvPr id="4" name="Скругленный прямоугольник 3"/>
          <p:cNvSpPr/>
          <p:nvPr/>
        </p:nvSpPr>
        <p:spPr>
          <a:xfrm>
            <a:off x="1547664" y="2276872"/>
            <a:ext cx="6336704" cy="2304256"/>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1026" name="Picture 2" descr="http://storycollider.org/images/br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725144"/>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9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8064896" cy="5539978"/>
          </a:xfrm>
          <a:prstGeom prst="rect">
            <a:avLst/>
          </a:prstGeom>
        </p:spPr>
        <p:txBody>
          <a:bodyPr wrap="square">
            <a:spAutoFit/>
          </a:bodyPr>
          <a:lstStyle/>
          <a:p>
            <a:r>
              <a:rPr lang="ru-RU" sz="3200" b="1" i="1" u="sng" dirty="0">
                <a:solidFill>
                  <a:schemeClr val="accent2">
                    <a:lumMod val="50000"/>
                  </a:schemeClr>
                </a:solidFill>
                <a:latin typeface="Times New Roman" pitchFamily="18" charset="0"/>
                <a:cs typeface="Times New Roman" pitchFamily="18" charset="0"/>
              </a:rPr>
              <a:t>При умственной отсталости </a:t>
            </a:r>
            <a:r>
              <a:rPr lang="ru-RU" sz="3200" b="1" i="1" u="sng" dirty="0" smtClean="0">
                <a:solidFill>
                  <a:schemeClr val="accent2">
                    <a:lumMod val="50000"/>
                  </a:schemeClr>
                </a:solidFill>
                <a:latin typeface="Times New Roman" pitchFamily="18" charset="0"/>
                <a:cs typeface="Times New Roman" pitchFamily="18" charset="0"/>
              </a:rPr>
              <a:t>страдают:</a:t>
            </a:r>
          </a:p>
          <a:p>
            <a:endParaRPr lang="ru-RU" sz="2800" b="1" i="1" u="sng" dirty="0">
              <a:solidFill>
                <a:schemeClr val="accent2">
                  <a:lumMod val="50000"/>
                </a:schemeClr>
              </a:solidFill>
              <a:latin typeface="Times New Roman" pitchFamily="18" charset="0"/>
              <a:cs typeface="Times New Roman" pitchFamily="18" charset="0"/>
            </a:endParaRPr>
          </a:p>
          <a:p>
            <a:pPr>
              <a:lnSpc>
                <a:spcPct val="150000"/>
              </a:lnSpc>
            </a:pPr>
            <a:r>
              <a:rPr lang="ru-RU" sz="2800" b="1" dirty="0">
                <a:solidFill>
                  <a:srgbClr val="0070C0"/>
                </a:solidFill>
                <a:latin typeface="Times New Roman" pitchFamily="18" charset="0"/>
                <a:cs typeface="Times New Roman" pitchFamily="18" charset="0"/>
              </a:rPr>
              <a:t>1.	Мышление</a:t>
            </a:r>
          </a:p>
          <a:p>
            <a:pPr>
              <a:lnSpc>
                <a:spcPct val="150000"/>
              </a:lnSpc>
            </a:pPr>
            <a:r>
              <a:rPr lang="ru-RU" sz="2800" b="1" dirty="0">
                <a:solidFill>
                  <a:srgbClr val="0070C0"/>
                </a:solidFill>
                <a:latin typeface="Times New Roman" pitchFamily="18" charset="0"/>
                <a:cs typeface="Times New Roman" pitchFamily="18" charset="0"/>
              </a:rPr>
              <a:t>2.	Восприятие</a:t>
            </a:r>
          </a:p>
          <a:p>
            <a:pPr>
              <a:lnSpc>
                <a:spcPct val="150000"/>
              </a:lnSpc>
            </a:pPr>
            <a:r>
              <a:rPr lang="ru-RU" sz="2800" b="1" dirty="0">
                <a:solidFill>
                  <a:srgbClr val="0070C0"/>
                </a:solidFill>
                <a:latin typeface="Times New Roman" pitchFamily="18" charset="0"/>
                <a:cs typeface="Times New Roman" pitchFamily="18" charset="0"/>
              </a:rPr>
              <a:t>3.	Память</a:t>
            </a:r>
          </a:p>
          <a:p>
            <a:pPr>
              <a:lnSpc>
                <a:spcPct val="150000"/>
              </a:lnSpc>
            </a:pPr>
            <a:r>
              <a:rPr lang="ru-RU" sz="2800" b="1" dirty="0">
                <a:solidFill>
                  <a:srgbClr val="0070C0"/>
                </a:solidFill>
                <a:latin typeface="Times New Roman" pitchFamily="18" charset="0"/>
                <a:cs typeface="Times New Roman" pitchFamily="18" charset="0"/>
              </a:rPr>
              <a:t>4.	Речь</a:t>
            </a:r>
          </a:p>
          <a:p>
            <a:pPr>
              <a:lnSpc>
                <a:spcPct val="150000"/>
              </a:lnSpc>
            </a:pPr>
            <a:r>
              <a:rPr lang="ru-RU" sz="2800" b="1" dirty="0">
                <a:solidFill>
                  <a:srgbClr val="0070C0"/>
                </a:solidFill>
                <a:latin typeface="Times New Roman" pitchFamily="18" charset="0"/>
                <a:cs typeface="Times New Roman" pitchFamily="18" charset="0"/>
              </a:rPr>
              <a:t>5.	Внимание</a:t>
            </a:r>
          </a:p>
          <a:p>
            <a:pPr>
              <a:lnSpc>
                <a:spcPct val="150000"/>
              </a:lnSpc>
            </a:pPr>
            <a:r>
              <a:rPr lang="ru-RU" sz="2800" b="1" dirty="0">
                <a:solidFill>
                  <a:srgbClr val="0070C0"/>
                </a:solidFill>
                <a:latin typeface="Times New Roman" pitchFamily="18" charset="0"/>
                <a:cs typeface="Times New Roman" pitchFamily="18" charset="0"/>
              </a:rPr>
              <a:t>6.	Эмоционально-волевая сфера</a:t>
            </a:r>
          </a:p>
          <a:p>
            <a:pPr>
              <a:lnSpc>
                <a:spcPct val="150000"/>
              </a:lnSpc>
            </a:pPr>
            <a:r>
              <a:rPr lang="ru-RU" sz="2800" b="1" dirty="0">
                <a:solidFill>
                  <a:srgbClr val="0070C0"/>
                </a:solidFill>
                <a:latin typeface="Times New Roman" pitchFamily="18" charset="0"/>
                <a:cs typeface="Times New Roman" pitchFamily="18" charset="0"/>
              </a:rPr>
              <a:t>7.	Деятельность</a:t>
            </a:r>
          </a:p>
        </p:txBody>
      </p:sp>
    </p:spTree>
    <p:extLst>
      <p:ext uri="{BB962C8B-B14F-4D97-AF65-F5344CB8AC3E}">
        <p14:creationId xmlns:p14="http://schemas.microsoft.com/office/powerpoint/2010/main" val="322356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7344816" cy="584775"/>
          </a:xfrm>
          <a:prstGeom prst="rect">
            <a:avLst/>
          </a:prstGeom>
          <a:noFill/>
        </p:spPr>
        <p:txBody>
          <a:bodyPr wrap="square" rtlCol="0">
            <a:spAutoFit/>
          </a:bodyPr>
          <a:lstStyle/>
          <a:p>
            <a:pPr algn="ctr"/>
            <a:r>
              <a:rPr lang="ru-RU" sz="3200" b="1" u="sng" dirty="0" smtClean="0">
                <a:solidFill>
                  <a:srgbClr val="7030A0"/>
                </a:solidFill>
              </a:rPr>
              <a:t>Степени умственной отсталости</a:t>
            </a:r>
            <a:endParaRPr lang="ru-RU" sz="3200" b="1" u="sng" dirty="0">
              <a:solidFill>
                <a:srgbClr val="7030A0"/>
              </a:solidFill>
            </a:endParaRPr>
          </a:p>
        </p:txBody>
      </p:sp>
      <p:graphicFrame>
        <p:nvGraphicFramePr>
          <p:cNvPr id="5" name="Схема 4"/>
          <p:cNvGraphicFramePr/>
          <p:nvPr>
            <p:extLst>
              <p:ext uri="{D42A27DB-BD31-4B8C-83A1-F6EECF244321}">
                <p14:modId xmlns:p14="http://schemas.microsoft.com/office/powerpoint/2010/main" val="1134915363"/>
              </p:ext>
            </p:extLst>
          </p:nvPr>
        </p:nvGraphicFramePr>
        <p:xfrm>
          <a:off x="2555776" y="2132856"/>
          <a:ext cx="403244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491880" y="1556792"/>
            <a:ext cx="1404552" cy="369332"/>
          </a:xfrm>
          <a:prstGeom prst="rect">
            <a:avLst/>
          </a:prstGeom>
        </p:spPr>
        <p:txBody>
          <a:bodyPr wrap="none">
            <a:spAutoFit/>
          </a:bodyPr>
          <a:lstStyle/>
          <a:p>
            <a:pPr lvl="0"/>
            <a:r>
              <a:rPr lang="ru-RU" dirty="0"/>
              <a:t>По МКБ – 10</a:t>
            </a:r>
          </a:p>
        </p:txBody>
      </p:sp>
    </p:spTree>
    <p:extLst>
      <p:ext uri="{BB962C8B-B14F-4D97-AF65-F5344CB8AC3E}">
        <p14:creationId xmlns:p14="http://schemas.microsoft.com/office/powerpoint/2010/main" val="12169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99" y="1268760"/>
            <a:ext cx="8835961" cy="494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1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3.infourok.ru/uploads/ex/01b1/0004bca0-a665de36/img7.jpg"/>
          <p:cNvPicPr>
            <a:picLocks noChangeAspect="1" noChangeArrowheads="1"/>
          </p:cNvPicPr>
          <p:nvPr/>
        </p:nvPicPr>
        <p:blipFill>
          <a:blip r:embed="rId2" cstate="print"/>
          <a:srcRect/>
          <a:stretch>
            <a:fillRect/>
          </a:stretch>
        </p:blipFill>
        <p:spPr bwMode="auto">
          <a:xfrm>
            <a:off x="0" y="0"/>
            <a:ext cx="9299575" cy="6858000"/>
          </a:xfrm>
          <a:prstGeom prst="rect">
            <a:avLst/>
          </a:prstGeom>
          <a:noFill/>
        </p:spPr>
      </p:pic>
    </p:spTree>
    <p:extLst>
      <p:ext uri="{BB962C8B-B14F-4D97-AF65-F5344CB8AC3E}">
        <p14:creationId xmlns:p14="http://schemas.microsoft.com/office/powerpoint/2010/main" val="337145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980728"/>
            <a:ext cx="5688632" cy="1569660"/>
          </a:xfrm>
          <a:prstGeom prst="rect">
            <a:avLst/>
          </a:prstGeom>
          <a:noFill/>
        </p:spPr>
        <p:txBody>
          <a:bodyPr wrap="square" rtlCol="0">
            <a:spAutoFit/>
          </a:bodyPr>
          <a:lstStyle/>
          <a:p>
            <a:pPr algn="ctr"/>
            <a:r>
              <a:rPr lang="ru-RU" sz="3200" b="1" u="sng" dirty="0">
                <a:solidFill>
                  <a:schemeClr val="accent1">
                    <a:lumMod val="75000"/>
                  </a:schemeClr>
                </a:solidFill>
              </a:rPr>
              <a:t>Д</a:t>
            </a:r>
            <a:r>
              <a:rPr lang="ru-RU" sz="3200" b="1" u="sng" dirty="0" smtClean="0">
                <a:solidFill>
                  <a:schemeClr val="accent1">
                    <a:lumMod val="75000"/>
                  </a:schemeClr>
                </a:solidFill>
              </a:rPr>
              <a:t>иагностические  критерии  </a:t>
            </a:r>
            <a:r>
              <a:rPr lang="ru-RU" sz="3200" b="1" u="sng" dirty="0">
                <a:solidFill>
                  <a:schemeClr val="accent1">
                    <a:lumMod val="75000"/>
                  </a:schemeClr>
                </a:solidFill>
              </a:rPr>
              <a:t>умственной  отсталости: </a:t>
            </a:r>
          </a:p>
        </p:txBody>
      </p:sp>
      <p:graphicFrame>
        <p:nvGraphicFramePr>
          <p:cNvPr id="4" name="Схема 3"/>
          <p:cNvGraphicFramePr/>
          <p:nvPr>
            <p:extLst>
              <p:ext uri="{D42A27DB-BD31-4B8C-83A1-F6EECF244321}">
                <p14:modId xmlns:p14="http://schemas.microsoft.com/office/powerpoint/2010/main" val="3459423228"/>
              </p:ext>
            </p:extLst>
          </p:nvPr>
        </p:nvGraphicFramePr>
        <p:xfrm>
          <a:off x="1547664" y="2564904"/>
          <a:ext cx="6408712" cy="2826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98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6258" y="2204864"/>
            <a:ext cx="6912768" cy="3463320"/>
          </a:xfrm>
          <a:prstGeom prst="rect">
            <a:avLst/>
          </a:prstGeom>
          <a:noFill/>
        </p:spPr>
        <p:txBody>
          <a:bodyPr wrap="square" rtlCol="0">
            <a:spAutoFit/>
          </a:bodyPr>
          <a:lstStyle/>
          <a:p>
            <a:pPr>
              <a:lnSpc>
                <a:spcPct val="115000"/>
              </a:lnSpc>
              <a:spcAft>
                <a:spcPts val="1000"/>
              </a:spcAft>
            </a:pPr>
            <a:r>
              <a:rPr lang="ru-RU" sz="2400" b="1" i="1" dirty="0" smtClean="0">
                <a:effectLst/>
                <a:latin typeface="Times New Roman"/>
                <a:ea typeface="Calibri"/>
                <a:cs typeface="Times New Roman"/>
              </a:rPr>
              <a:t>Умственная отсталость </a:t>
            </a:r>
            <a:r>
              <a:rPr lang="ru-RU" sz="2400" dirty="0" smtClean="0">
                <a:effectLst/>
                <a:latin typeface="Times New Roman"/>
                <a:ea typeface="Calibri"/>
                <a:cs typeface="Times New Roman"/>
              </a:rPr>
              <a:t>— это не просто «малое количество ума», это качественные изменения всей психики, всей личности в целом, явившиеся результатом перенесенных органических повреждений центральной нервной системы. Это такая </a:t>
            </a:r>
            <a:r>
              <a:rPr lang="ru-RU" sz="2400" dirty="0" err="1" smtClean="0">
                <a:effectLst/>
                <a:latin typeface="Times New Roman"/>
                <a:ea typeface="Calibri"/>
                <a:cs typeface="Times New Roman"/>
              </a:rPr>
              <a:t>атипия</a:t>
            </a:r>
            <a:r>
              <a:rPr lang="ru-RU" sz="2400" dirty="0" smtClean="0">
                <a:effectLst/>
                <a:latin typeface="Times New Roman"/>
                <a:ea typeface="Calibri"/>
                <a:cs typeface="Times New Roman"/>
              </a:rPr>
              <a:t> развития, при которой страдают не только интеллект, но и эмоции, воля, поведение, физическое развитие</a:t>
            </a:r>
            <a:endParaRPr lang="ru-RU" sz="2400" dirty="0">
              <a:ea typeface="Calibri"/>
              <a:cs typeface="Times New Roman"/>
            </a:endParaRPr>
          </a:p>
        </p:txBody>
      </p:sp>
      <p:sp>
        <p:nvSpPr>
          <p:cNvPr id="3" name="TextBox 2"/>
          <p:cNvSpPr txBox="1"/>
          <p:nvPr/>
        </p:nvSpPr>
        <p:spPr>
          <a:xfrm>
            <a:off x="1187624" y="1028006"/>
            <a:ext cx="7017988" cy="954107"/>
          </a:xfrm>
          <a:prstGeom prst="rect">
            <a:avLst/>
          </a:prstGeom>
          <a:noFill/>
        </p:spPr>
        <p:txBody>
          <a:bodyPr wrap="square" rtlCol="0">
            <a:spAutoFit/>
          </a:bodyPr>
          <a:lstStyle/>
          <a:p>
            <a:pPr algn="ctr"/>
            <a:r>
              <a:rPr lang="ru-RU" sz="2800" b="1" u="sng" dirty="0" smtClean="0">
                <a:solidFill>
                  <a:srgbClr val="7030A0"/>
                </a:solidFill>
              </a:rPr>
              <a:t>Характеристика детей с умственной отсталостью </a:t>
            </a:r>
            <a:endParaRPr lang="ru-RU" sz="2800" b="1" u="sng" dirty="0">
              <a:solidFill>
                <a:srgbClr val="7030A0"/>
              </a:solidFill>
            </a:endParaRPr>
          </a:p>
        </p:txBody>
      </p:sp>
    </p:spTree>
    <p:extLst>
      <p:ext uri="{BB962C8B-B14F-4D97-AF65-F5344CB8AC3E}">
        <p14:creationId xmlns:p14="http://schemas.microsoft.com/office/powerpoint/2010/main" val="24035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431</TotalTime>
  <Words>724</Words>
  <Application>Microsoft Office PowerPoint</Application>
  <PresentationFormat>Экран (4:3)</PresentationFormat>
  <Paragraphs>61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Особые образовательные потребности детей с нарушением интеллектуального развития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RePack by Diakov</cp:lastModifiedBy>
  <cp:revision>82</cp:revision>
  <dcterms:created xsi:type="dcterms:W3CDTF">2015-02-23T14:49:02Z</dcterms:created>
  <dcterms:modified xsi:type="dcterms:W3CDTF">2022-10-14T00:30:10Z</dcterms:modified>
</cp:coreProperties>
</file>