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1"/>
  </p:notesMasterIdLst>
  <p:sldIdLst>
    <p:sldId id="256" r:id="rId2"/>
    <p:sldId id="339" r:id="rId3"/>
    <p:sldId id="340" r:id="rId4"/>
    <p:sldId id="336" r:id="rId5"/>
    <p:sldId id="341" r:id="rId6"/>
    <p:sldId id="342" r:id="rId7"/>
    <p:sldId id="343" r:id="rId8"/>
    <p:sldId id="344" r:id="rId9"/>
    <p:sldId id="312" r:id="rId10"/>
    <p:sldId id="345" r:id="rId11"/>
    <p:sldId id="313" r:id="rId12"/>
    <p:sldId id="314" r:id="rId13"/>
    <p:sldId id="315" r:id="rId14"/>
    <p:sldId id="323" r:id="rId15"/>
    <p:sldId id="334" r:id="rId16"/>
    <p:sldId id="322" r:id="rId17"/>
    <p:sldId id="309" r:id="rId18"/>
    <p:sldId id="349" r:id="rId19"/>
    <p:sldId id="346" r:id="rId20"/>
    <p:sldId id="347" r:id="rId21"/>
    <p:sldId id="318" r:id="rId22"/>
    <p:sldId id="262" r:id="rId23"/>
    <p:sldId id="302" r:id="rId24"/>
    <p:sldId id="300" r:id="rId25"/>
    <p:sldId id="301" r:id="rId26"/>
    <p:sldId id="303" r:id="rId27"/>
    <p:sldId id="319" r:id="rId28"/>
    <p:sldId id="327" r:id="rId29"/>
    <p:sldId id="32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7336D09-5C08-41D0-94E4-8FD8730BD333}">
          <p14:sldIdLst>
            <p14:sldId id="256"/>
            <p14:sldId id="339"/>
            <p14:sldId id="340"/>
            <p14:sldId id="336"/>
            <p14:sldId id="341"/>
            <p14:sldId id="342"/>
            <p14:sldId id="343"/>
            <p14:sldId id="344"/>
            <p14:sldId id="312"/>
            <p14:sldId id="345"/>
            <p14:sldId id="313"/>
            <p14:sldId id="314"/>
            <p14:sldId id="315"/>
            <p14:sldId id="323"/>
            <p14:sldId id="334"/>
            <p14:sldId id="322"/>
            <p14:sldId id="309"/>
            <p14:sldId id="349"/>
            <p14:sldId id="346"/>
            <p14:sldId id="347"/>
            <p14:sldId id="318"/>
          </p14:sldIdLst>
        </p14:section>
        <p14:section name="Раздел без заголовка" id="{37C162A7-2DC6-4EC8-9E80-F864E10DC162}">
          <p14:sldIdLst>
            <p14:sldId id="262"/>
            <p14:sldId id="302"/>
            <p14:sldId id="300"/>
            <p14:sldId id="301"/>
            <p14:sldId id="303"/>
            <p14:sldId id="319"/>
            <p14:sldId id="327"/>
            <p14:sldId id="32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FFFF"/>
    <a:srgbClr val="B2B2B2"/>
    <a:srgbClr val="C0C0C0"/>
    <a:srgbClr val="DDDDDD"/>
    <a:srgbClr val="000000"/>
    <a:srgbClr val="80808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>
        <p:scale>
          <a:sx n="81" d="100"/>
          <a:sy n="81" d="100"/>
        </p:scale>
        <p:origin x="-20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6DDAAE-4A2B-4681-8E81-31ECB4F0CB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93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167D1-A22D-407F-AEE4-FA3B3ED5E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54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9431-C4AB-4E79-811D-11012739DE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8479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9431-C4AB-4E79-811D-11012739DE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7343735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9431-C4AB-4E79-811D-11012739DE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7016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9431-C4AB-4E79-811D-11012739DE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6699958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9431-C4AB-4E79-811D-11012739DE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66977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B634C-E99F-429A-8754-A189F7892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4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1865-6668-43E7-9FA3-F9FB48B25A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9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461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533525"/>
            <a:ext cx="4038600" cy="50196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533525"/>
            <a:ext cx="4038600" cy="50196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6135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6135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888CF67D-59BD-41A9-BF7C-E5CFA7DEF39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>
          <a:xfrm>
            <a:off x="457200" y="1143000"/>
            <a:ext cx="8458200" cy="239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35968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22B87-0B08-4596-80FC-8F0165EA78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0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2E7B0-50BE-45A7-9ED2-1C9530F50B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9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5D602-4902-40A4-88D6-628E798A85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9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7B58-D453-4DB4-95A3-8CF62E87A2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47511-8074-4D2B-953F-3F33C8BA59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0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250-E12F-482B-B9CC-3DBF4EB1C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7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2A346-FBEF-401E-802F-68558234E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2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818D-CC48-4A6D-AA05-5550D18D01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1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689431-C4AB-4E79-811D-11012739DE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0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323528" y="692696"/>
            <a:ext cx="7560840" cy="3168352"/>
          </a:xfrm>
        </p:spPr>
        <p:txBody>
          <a:bodyPr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Общая характеристика детей 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с </a:t>
            </a:r>
            <a:r>
              <a:rPr lang="ru-RU" i="1" dirty="0">
                <a:solidFill>
                  <a:schemeClr val="tx1"/>
                </a:solidFill>
              </a:rPr>
              <a:t>ЗПР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00392" y="6453336"/>
            <a:ext cx="1043608" cy="3326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6347713" cy="13208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Особенности восприятия 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у детей с ЗПР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7272808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Для ЗПР характерны недостаточность, ограниченность, фрагментарность знаний об окружающем мире, что сказывается на развитии восприятия. У детей нарушены не только отдельные свойства восприятия, но и восприятие как деятельность </a:t>
            </a:r>
          </a:p>
          <a:p>
            <a:r>
              <a:rPr lang="ru-RU" sz="2400" dirty="0" smtClean="0"/>
              <a:t>нарушены такие свойства восприятия, как предметность, целостность, структурность, скорость.</a:t>
            </a:r>
          </a:p>
          <a:p>
            <a:r>
              <a:rPr lang="ru-RU" sz="2400" dirty="0" smtClean="0"/>
              <a:t>общая пассивность восприятия</a:t>
            </a:r>
          </a:p>
          <a:p>
            <a:r>
              <a:rPr lang="ru-RU" sz="2400" dirty="0" smtClean="0"/>
              <a:t>значительное замедление процесса переработки поступающей через органы чувств информации</a:t>
            </a:r>
          </a:p>
          <a:p>
            <a:r>
              <a:rPr lang="ru-RU" sz="2400" dirty="0" smtClean="0"/>
              <a:t>отсутствует целенаправленность, планомерность в обследовании объекта</a:t>
            </a:r>
          </a:p>
          <a:p>
            <a:r>
              <a:rPr lang="ru-RU" sz="2400" dirty="0" smtClean="0"/>
              <a:t>нарушена ориентировка в пространстве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www.themegallery.com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347713" cy="13208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Особенности памяти 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у детей с ЗПР 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7416824" cy="5256584"/>
          </a:xfrm>
        </p:spPr>
        <p:txBody>
          <a:bodyPr>
            <a:noAutofit/>
          </a:bodyPr>
          <a:lstStyle/>
          <a:p>
            <a:r>
              <a:rPr lang="ru-RU" sz="2800" dirty="0"/>
              <a:t>Снижена продуктивность (на 2 года ниже, чем у </a:t>
            </a:r>
            <a:r>
              <a:rPr lang="ru-RU" sz="2800" dirty="0" smtClean="0"/>
              <a:t>N) </a:t>
            </a:r>
            <a:r>
              <a:rPr lang="ru-RU" sz="2800" dirty="0"/>
              <a:t>запоминания, </a:t>
            </a:r>
          </a:p>
          <a:p>
            <a:r>
              <a:rPr lang="ru-RU" sz="2800" dirty="0" smtClean="0"/>
              <a:t>страдает непроизвольное запечатление информации </a:t>
            </a:r>
            <a:endParaRPr lang="ru-RU" sz="2800" dirty="0"/>
          </a:p>
          <a:p>
            <a:r>
              <a:rPr lang="ru-RU" sz="2800" dirty="0"/>
              <a:t> заметное преобладание наглядной памяти над словесной, </a:t>
            </a:r>
          </a:p>
          <a:p>
            <a:r>
              <a:rPr lang="ru-RU" sz="2800" dirty="0"/>
              <a:t>нарушение кратковременной памяти, быстрое забывание материала и низкая скорость запоминания. </a:t>
            </a:r>
          </a:p>
        </p:txBody>
      </p:sp>
    </p:spTree>
    <p:extLst>
      <p:ext uri="{BB962C8B-B14F-4D97-AF65-F5344CB8AC3E}">
        <p14:creationId xmlns:p14="http://schemas.microsoft.com/office/powerpoint/2010/main" val="184746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6347713" cy="13208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Особенности мышления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у детей с ЗПР 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7344816" cy="511256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Недостаточный уровень сформированности операции обобщения </a:t>
            </a:r>
          </a:p>
          <a:p>
            <a:r>
              <a:rPr lang="ru-RU" sz="2800" dirty="0" smtClean="0"/>
              <a:t>Требуется </a:t>
            </a:r>
            <a:r>
              <a:rPr lang="ru-RU" sz="2800" dirty="0"/>
              <a:t>многократное повторение задания и оказание некоторых видов помощи при наглядно-образном мышлении. </a:t>
            </a:r>
            <a:endParaRPr lang="ru-RU" sz="2800" dirty="0" smtClean="0"/>
          </a:p>
          <a:p>
            <a:r>
              <a:rPr lang="ru-RU" sz="2800" dirty="0" smtClean="0"/>
              <a:t>Словесно-логическое </a:t>
            </a:r>
            <a:r>
              <a:rPr lang="ru-RU" sz="2800" dirty="0"/>
              <a:t>мышление у большинства </a:t>
            </a:r>
            <a:r>
              <a:rPr lang="ru-RU" sz="2800" dirty="0" smtClean="0"/>
              <a:t>развито недостаточно.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182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i="1" dirty="0">
                <a:solidFill>
                  <a:srgbClr val="FF0000"/>
                </a:solidFill>
              </a:rPr>
              <a:t>В зависимости от особенности и развитии мышления детей с ЗПР можно разделить на 3 группы: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04864"/>
            <a:ext cx="6347714" cy="3880773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FF0000"/>
              </a:buClr>
              <a:buAutoNum type="arabicPeriod"/>
            </a:pPr>
            <a:r>
              <a:rPr lang="ru-RU" sz="2400" dirty="0"/>
              <a:t>Дети с нормальным развитием мыслительных операций, но снижен показатель познавательной активности 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ru-RU" sz="2400" dirty="0"/>
              <a:t>Дети с неравномерным проявлением познавательной активности и продуктивности выполнения заданий.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ru-RU" sz="2400" dirty="0"/>
              <a:t>Сочетание низкого уровня продуктивности и отсутствие познавательной активности</a:t>
            </a:r>
          </a:p>
        </p:txBody>
      </p:sp>
    </p:spTree>
    <p:extLst>
      <p:ext uri="{BB962C8B-B14F-4D97-AF65-F5344CB8AC3E}">
        <p14:creationId xmlns:p14="http://schemas.microsoft.com/office/powerpoint/2010/main" val="423551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347713" cy="731168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Речевое развитие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7848872" cy="5544616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Недостаточная </a:t>
            </a:r>
            <a:r>
              <a:rPr lang="ru-RU" sz="2800" dirty="0" err="1" smtClean="0"/>
              <a:t>дифференцированность</a:t>
            </a:r>
            <a:r>
              <a:rPr lang="ru-RU" sz="2800" dirty="0" smtClean="0"/>
              <a:t> восприятия речевых звуков</a:t>
            </a:r>
          </a:p>
          <a:p>
            <a:r>
              <a:rPr lang="ru-RU" sz="2800" dirty="0" smtClean="0"/>
              <a:t>Дефекты </a:t>
            </a:r>
            <a:r>
              <a:rPr lang="ru-RU" sz="2800" dirty="0"/>
              <a:t>произношения</a:t>
            </a:r>
          </a:p>
          <a:p>
            <a:r>
              <a:rPr lang="ru-RU" sz="2800" dirty="0"/>
              <a:t>Ограниченность словарного запаса</a:t>
            </a:r>
          </a:p>
          <a:p>
            <a:pPr algn="just"/>
            <a:r>
              <a:rPr lang="ru-RU" sz="2800" dirty="0"/>
              <a:t>Трудности словоизменения, словообразования</a:t>
            </a:r>
          </a:p>
          <a:p>
            <a:pPr algn="just"/>
            <a:r>
              <a:rPr lang="ru-RU" sz="2800" dirty="0" smtClean="0"/>
              <a:t>Недостаточность </a:t>
            </a:r>
            <a:r>
              <a:rPr lang="ru-RU" sz="2800" dirty="0"/>
              <a:t>речевой регуляции деятельности</a:t>
            </a:r>
          </a:p>
          <a:p>
            <a:pPr algn="just"/>
            <a:r>
              <a:rPr lang="ru-RU" sz="2800" dirty="0"/>
              <a:t>Трудности вербализации действий</a:t>
            </a:r>
          </a:p>
          <a:p>
            <a:pPr algn="just"/>
            <a:r>
              <a:rPr lang="ru-RU" sz="2800" dirty="0" err="1"/>
              <a:t>Несформированность</a:t>
            </a:r>
            <a:r>
              <a:rPr lang="ru-RU" sz="2800" dirty="0"/>
              <a:t> планирующей функции речи</a:t>
            </a:r>
          </a:p>
        </p:txBody>
      </p:sp>
    </p:spTree>
    <p:extLst>
      <p:ext uri="{BB962C8B-B14F-4D97-AF65-F5344CB8AC3E}">
        <p14:creationId xmlns:p14="http://schemas.microsoft.com/office/powerpoint/2010/main" val="202820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202761" cy="1320800"/>
          </a:xfrm>
          <a:noFill/>
          <a:ln w="28575">
            <a:noFill/>
          </a:ln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Эмоционально-волевая сфера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7272807" cy="4988627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pPr algn="just"/>
            <a:endParaRPr lang="ru-RU" sz="2800" dirty="0"/>
          </a:p>
          <a:p>
            <a:pPr algn="just"/>
            <a:r>
              <a:rPr lang="ru-RU" sz="2800" dirty="0"/>
              <a:t>Незрелость эмоционально-волевой деятельности, произвольной регуляции поведения</a:t>
            </a:r>
          </a:p>
          <a:p>
            <a:pPr algn="just"/>
            <a:r>
              <a:rPr lang="ru-RU" sz="2800" dirty="0"/>
              <a:t>Неспособность к волевому усилию</a:t>
            </a:r>
          </a:p>
          <a:p>
            <a:pPr algn="just"/>
            <a:r>
              <a:rPr lang="ru-RU" sz="2800" dirty="0"/>
              <a:t>Инфантилизм</a:t>
            </a:r>
          </a:p>
          <a:p>
            <a:pPr algn="just"/>
            <a:r>
              <a:rPr lang="ru-RU" sz="2800" dirty="0"/>
              <a:t>Преобладание игровых мотивов</a:t>
            </a:r>
          </a:p>
          <a:p>
            <a:pPr algn="just"/>
            <a:r>
              <a:rPr lang="ru-RU" sz="2800" dirty="0"/>
              <a:t>Стремление к получению удовольствия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3003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 w="28575"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Моторная </a:t>
            </a:r>
            <a:r>
              <a:rPr lang="ru-RU" dirty="0">
                <a:solidFill>
                  <a:srgbClr val="FF0000"/>
                </a:solidFill>
              </a:rPr>
              <a:t>сфера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7344816" cy="5256584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just"/>
            <a:endParaRPr lang="ru-RU" dirty="0"/>
          </a:p>
          <a:p>
            <a:pPr algn="just"/>
            <a:r>
              <a:rPr lang="ru-RU" sz="2800" dirty="0"/>
              <a:t>Двигательная разбалансированность</a:t>
            </a:r>
          </a:p>
          <a:p>
            <a:pPr algn="just"/>
            <a:r>
              <a:rPr lang="ru-RU" sz="2800" dirty="0"/>
              <a:t>Импульсивность</a:t>
            </a:r>
          </a:p>
          <a:p>
            <a:pPr algn="just"/>
            <a:r>
              <a:rPr lang="ru-RU" sz="2800" dirty="0"/>
              <a:t>Нарушения координации движения</a:t>
            </a:r>
          </a:p>
          <a:p>
            <a:pPr algn="just"/>
            <a:r>
              <a:rPr lang="ru-RU" sz="2800" dirty="0"/>
              <a:t>Слабость мелкой моторики</a:t>
            </a:r>
          </a:p>
          <a:p>
            <a:pPr algn="just"/>
            <a:r>
              <a:rPr lang="ru-RU" sz="2800" dirty="0" err="1"/>
              <a:t>Гиперактивность</a:t>
            </a:r>
            <a:endParaRPr lang="ru-RU" sz="2800" dirty="0"/>
          </a:p>
          <a:p>
            <a:pPr algn="just"/>
            <a:r>
              <a:rPr lang="ru-RU" sz="2800" dirty="0"/>
              <a:t>Повышенный мышечный тонус</a:t>
            </a:r>
          </a:p>
        </p:txBody>
      </p:sp>
    </p:spTree>
    <p:extLst>
      <p:ext uri="{BB962C8B-B14F-4D97-AF65-F5344CB8AC3E}">
        <p14:creationId xmlns:p14="http://schemas.microsoft.com/office/powerpoint/2010/main" val="227861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347713" cy="1320800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rgbClr val="FF0000"/>
                </a:solidFill>
              </a:rPr>
              <a:t>Отличие детей с ЗПР от умственной отсталости.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792088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В сравнении с УО детьми у детей с ЗПР гораздо выше потенциал возможности развития их познавательной деятельности. </a:t>
            </a:r>
            <a:endParaRPr lang="ru-RU" sz="2400" dirty="0" smtClean="0"/>
          </a:p>
          <a:p>
            <a:pPr marL="228600" indent="-182563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	Для нарушений познавательной деятельности при ЗПР характерны: парциальность, мозаичность в развитии всех компонентов психической деятельности ребенка.</a:t>
            </a:r>
            <a:r>
              <a:rPr lang="ru-RU" sz="2400" b="1" dirty="0" smtClean="0">
                <a:solidFill>
                  <a:srgbClr val="3333FF"/>
                </a:solidFill>
              </a:rPr>
              <a:t> </a:t>
            </a:r>
            <a:r>
              <a:rPr lang="ru-RU" sz="2400" dirty="0" smtClean="0">
                <a:solidFill>
                  <a:schemeClr val="tx2"/>
                </a:solidFill>
              </a:rPr>
              <a:t>При умственной отсталости отмечается: тотальность нарушения,  диффузное, разлитое повреждение коры головного мозга.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При </a:t>
            </a:r>
            <a:r>
              <a:rPr lang="ru-RU" sz="2400" dirty="0">
                <a:solidFill>
                  <a:schemeClr val="tx2"/>
                </a:solidFill>
              </a:rPr>
              <a:t>УО страдают мыслительные </a:t>
            </a:r>
            <a:r>
              <a:rPr lang="ru-RU" sz="2400" dirty="0" smtClean="0">
                <a:solidFill>
                  <a:schemeClr val="tx2"/>
                </a:solidFill>
              </a:rPr>
              <a:t>функции (обобщение, сравнение, анализ, синтез), </a:t>
            </a:r>
            <a:r>
              <a:rPr lang="ru-RU" sz="2400" dirty="0">
                <a:solidFill>
                  <a:schemeClr val="tx2"/>
                </a:solidFill>
              </a:rPr>
              <a:t>при ЗПР страдают предпосылки интеллектуальной </a:t>
            </a:r>
            <a:r>
              <a:rPr lang="ru-RU" sz="2400" dirty="0" smtClean="0">
                <a:solidFill>
                  <a:schemeClr val="tx2"/>
                </a:solidFill>
              </a:rPr>
              <a:t>деятельности (внимание, восприятие, сфера образов-представлений, зрительно-двигательная координация, фонематический слух и другие).</a:t>
            </a:r>
            <a:endParaRPr lang="ru-RU" sz="2400" dirty="0">
              <a:solidFill>
                <a:schemeClr val="tx2"/>
              </a:solidFill>
            </a:endParaRPr>
          </a:p>
          <a:p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724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7272808" cy="6192688"/>
          </a:xfrm>
        </p:spPr>
        <p:txBody>
          <a:bodyPr>
            <a:normAutofit fontScale="92500" lnSpcReduction="10000"/>
          </a:bodyPr>
          <a:lstStyle/>
          <a:p>
            <a:pPr marL="0" indent="0" algn="just"/>
            <a:r>
              <a:rPr lang="ru-RU" sz="2400" dirty="0" smtClean="0">
                <a:solidFill>
                  <a:schemeClr val="tx2"/>
                </a:solidFill>
              </a:rPr>
              <a:t>В неврологическом статусе детей с ЗПР не отмечается грубых органических проявлений, что типично для умственно отсталых дошкольников.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Однако и у детей с задержкой можно увидеть неврологическую </a:t>
            </a:r>
            <a:r>
              <a:rPr lang="ru-RU" sz="2400" dirty="0" err="1" smtClean="0">
                <a:solidFill>
                  <a:schemeClr val="tx2"/>
                </a:solidFill>
              </a:rPr>
              <a:t>микросимптоматику</a:t>
            </a:r>
            <a:r>
              <a:rPr lang="ru-RU" sz="2400" dirty="0" smtClean="0">
                <a:solidFill>
                  <a:schemeClr val="tx2"/>
                </a:solidFill>
              </a:rPr>
              <a:t>: выраженную на висках и переносице венозную сеточку, легкую асимметрию лицевой иннервации, гипотрофию отдельных частей языка с его девиацией вправо или влево, оживление некоторых рефлексов.</a:t>
            </a:r>
          </a:p>
          <a:p>
            <a:pPr marL="0" indent="0" algn="just"/>
            <a:r>
              <a:rPr lang="ru-RU" sz="24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</a:rPr>
              <a:t>Патологическая наследственная отягощенность более типична для анамнеза умственно отсталых детей и практически не отмечается у детей с задержкой психического развития.</a:t>
            </a:r>
          </a:p>
          <a:p>
            <a:pPr marL="0" indent="0"/>
            <a:r>
              <a:rPr lang="ru-RU" sz="2400" dirty="0" smtClean="0">
                <a:solidFill>
                  <a:schemeClr val="tx2"/>
                </a:solidFill>
              </a:rPr>
              <a:t> В соматическом облике детей с ЗПР в основном отсутствует диспластичность.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В то время как у умственно отсталых детей она наблюдается достаточно часто.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6632"/>
            <a:ext cx="7704856" cy="6480720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Дети ЗПР способны сотрудничать со взрослыми, использовать их помощь, что не наблюдается у детей УО. </a:t>
            </a:r>
          </a:p>
          <a:p>
            <a:r>
              <a:rPr lang="ru-RU" sz="2400" dirty="0" smtClean="0"/>
              <a:t>Игровое задание повышает продуктивность деятельности детей с ЗПР, в то время как с УО оно может служить для непроизвольного соскальзывания внимания с задания.</a:t>
            </a:r>
            <a:r>
              <a:rPr lang="ru-RU" sz="2400" dirty="0" smtClean="0">
                <a:solidFill>
                  <a:srgbClr val="3333FF"/>
                </a:solidFill>
              </a:rPr>
              <a:t> </a:t>
            </a:r>
            <a:r>
              <a:rPr lang="ru-RU" sz="2400" dirty="0" smtClean="0">
                <a:solidFill>
                  <a:schemeClr val="tx2"/>
                </a:solidFill>
              </a:rPr>
              <a:t>Особенно часто это происходит, если предлагаемое задание находится на пределе возможностей умственно отсталого ребенка.</a:t>
            </a:r>
          </a:p>
          <a:p>
            <a:r>
              <a:rPr lang="ru-RU" sz="2400" dirty="0" smtClean="0">
                <a:solidFill>
                  <a:schemeClr val="tx2"/>
                </a:solidFill>
                <a:cs typeface="Arial" charset="0"/>
              </a:rPr>
              <a:t>У детей с ЗПР имеется интерес к </a:t>
            </a:r>
            <a:r>
              <a:rPr lang="ru-RU" sz="2400" dirty="0" err="1" smtClean="0">
                <a:solidFill>
                  <a:schemeClr val="tx2"/>
                </a:solidFill>
                <a:cs typeface="Arial" charset="0"/>
              </a:rPr>
              <a:t>предметно-манипулятивной</a:t>
            </a:r>
            <a:r>
              <a:rPr lang="ru-RU" sz="2400" dirty="0" smtClean="0">
                <a:solidFill>
                  <a:schemeClr val="tx2"/>
                </a:solidFill>
                <a:cs typeface="Arial" charset="0"/>
              </a:rPr>
              <a:t> и игровой деятельности. Игровая деятельность детей с ЗПР носит более эмоциональный характер. В отличие от нормально развивающихся детей, дети с ЗПР не переходят без специального обучения на уровень сюжетно-ролевой игры, а «застревают» на уровне сюжетной игры. Вместе с тем их умственно отсталые сверстники остаются на уровне предметно-игровых действий.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568951" cy="640871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Задержка психического развития относится к дизонтогенезу по варианту «задержанное развитие» и выражается в замедленном формирования познавательной и эмоциональной сфер с их временной фиксацией на более ранних возрастных этапах. Наблюдается мозаичность поражения, когда с наряду с недостаточно развитыми функциями имеются и сохранные.                                                                                                               </a:t>
            </a:r>
          </a:p>
          <a:p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Задержка психического развития (ЗПР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– это такое нарушение нормального темпа психического развития, при котором ребенок, достигший школьного возраста, продолжает оставаться в кругу дошкольных игровых интересов. </a:t>
            </a:r>
          </a:p>
          <a:p>
            <a:pPr algn="just"/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www.themegallery.com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6632"/>
            <a:ext cx="7992888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</a:pPr>
            <a:r>
              <a:rPr lang="ru-RU" sz="2400" dirty="0" smtClean="0">
                <a:solidFill>
                  <a:schemeClr val="tx2"/>
                </a:solidFill>
              </a:rPr>
              <a:t> Для детей с ЗПР характерна большая яркость эмоций, которая позволяет им более длительное время сосредоточиваться на выполнении заданий, вызывающих их непосредственный интерес. При этом, чем больше ребенок заинтересован в выполнении задания, тем выше результаты его деятельности.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Эмоциональная сфера умственно отсталых детей не развита, а чрезмерно игровое предъявление заданий часто отвлекает ребенка от решения самого задания и затрудняет достижение цели.</a:t>
            </a:r>
            <a:r>
              <a:rPr lang="ru-RU" sz="24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</a:p>
          <a:p>
            <a:pPr marL="0" indent="0">
              <a:lnSpc>
                <a:spcPct val="120000"/>
              </a:lnSpc>
            </a:pPr>
            <a:r>
              <a:rPr lang="ru-RU" sz="2400" dirty="0" smtClean="0">
                <a:solidFill>
                  <a:schemeClr val="tx2"/>
                </a:solidFill>
              </a:rPr>
              <a:t> Большинство детей с ЗПР в различной степени владеют изобразительной деятельностью.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У умственно отсталых детей без специального обучения изобразительная деятельность не возникает. Такой ребенок останавливается на уровне предпосылок предметных изображений, т. е. на уровне черкания. В лучшем случае у отдельных детей отмечаются графические штампы — схематичные изображения домиков, «головоногие» изображения человека, буквы, цифры, хаотично разбросанные по плоскости листа бумаги.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endParaRPr lang="ru-RU" sz="2400" dirty="0" smtClean="0">
              <a:solidFill>
                <a:schemeClr val="tx2"/>
              </a:solidFill>
            </a:endParaRPr>
          </a:p>
          <a:p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42721" cy="13208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rgbClr val="FF0000"/>
                </a:solidFill>
                <a:latin typeface="Monotype Corsiva" pitchFamily="66" charset="0"/>
              </a:rPr>
              <a:t>Особенности обучения детей </a:t>
            </a:r>
            <a:br>
              <a:rPr lang="ru-RU" b="1" i="1" dirty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b="1" i="1" dirty="0">
                <a:solidFill>
                  <a:srgbClr val="FF0000"/>
                </a:solidFill>
                <a:latin typeface="Monotype Corsiva" pitchFamily="66" charset="0"/>
              </a:rPr>
              <a:t>с задержкой психического развития</a:t>
            </a:r>
            <a:r>
              <a:rPr lang="ru-RU" b="1" i="1" dirty="0">
                <a:solidFill>
                  <a:srgbClr val="FF0000"/>
                </a:solidFill>
                <a:latin typeface="Arial" charset="0"/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индивидуальный подход,</a:t>
            </a:r>
          </a:p>
          <a:p>
            <a:r>
              <a:rPr lang="ru-RU" sz="2400" dirty="0"/>
              <a:t> использование специальных методов работы, </a:t>
            </a:r>
          </a:p>
          <a:p>
            <a:r>
              <a:rPr lang="ru-RU" sz="2400" dirty="0"/>
              <a:t>изменение планирования учебного материала, </a:t>
            </a:r>
          </a:p>
          <a:p>
            <a:r>
              <a:rPr lang="ru-RU" sz="2400" dirty="0"/>
              <a:t>адаптацию требований к контрольным работам и т. д</a:t>
            </a:r>
          </a:p>
        </p:txBody>
      </p:sp>
    </p:spTree>
    <p:extLst>
      <p:ext uri="{BB962C8B-B14F-4D97-AF65-F5344CB8AC3E}">
        <p14:creationId xmlns:p14="http://schemas.microsoft.com/office/powerpoint/2010/main" val="114813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404664"/>
            <a:ext cx="8229600" cy="746125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</a:rPr>
              <a:t>Виды педагогической помощи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86614" y="1575729"/>
            <a:ext cx="8770771" cy="5040560"/>
            <a:chOff x="685800" y="2057400"/>
            <a:chExt cx="7877175" cy="3962400"/>
          </a:xfrm>
        </p:grpSpPr>
        <p:sp>
          <p:nvSpPr>
            <p:cNvPr id="13315" name="AutoShape 3"/>
            <p:cNvSpPr>
              <a:spLocks noChangeArrowheads="1"/>
            </p:cNvSpPr>
            <p:nvPr/>
          </p:nvSpPr>
          <p:spPr bwMode="gray">
            <a:xfrm>
              <a:off x="685800" y="4306742"/>
              <a:ext cx="2543175" cy="1713058"/>
            </a:xfrm>
            <a:prstGeom prst="roundRect">
              <a:avLst>
                <a:gd name="adj" fmla="val 12699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chemeClr val="accent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17" name="AutoShape 5"/>
            <p:cNvSpPr>
              <a:spLocks noChangeArrowheads="1"/>
            </p:cNvSpPr>
            <p:nvPr/>
          </p:nvSpPr>
          <p:spPr bwMode="gray">
            <a:xfrm>
              <a:off x="739775" y="4848225"/>
              <a:ext cx="2408238" cy="111442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>
              <a:noFill/>
            </a:ln>
            <a:effectLst>
              <a:prstShdw prst="shdw18" dist="17961" dir="13500000">
                <a:srgbClr val="FFFFFF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99DEE7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18" name="Text Box 18"/>
            <p:cNvSpPr txBox="1">
              <a:spLocks noChangeArrowheads="1"/>
            </p:cNvSpPr>
            <p:nvPr/>
          </p:nvSpPr>
          <p:spPr bwMode="white">
            <a:xfrm>
              <a:off x="932167" y="4419600"/>
              <a:ext cx="2069490" cy="314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rgbClr val="FFFFFF"/>
                  </a:solidFill>
                  <a:cs typeface="Arial" charset="0"/>
                </a:rPr>
                <a:t>Стимулирующая</a:t>
              </a:r>
              <a:endParaRPr lang="en-US" sz="2000" b="1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320" name="AutoShape 8"/>
            <p:cNvSpPr>
              <a:spLocks noChangeArrowheads="1"/>
            </p:cNvSpPr>
            <p:nvPr/>
          </p:nvSpPr>
          <p:spPr bwMode="ltGray">
            <a:xfrm>
              <a:off x="685800" y="2057400"/>
              <a:ext cx="2543175" cy="1683285"/>
            </a:xfrm>
            <a:prstGeom prst="roundRect">
              <a:avLst>
                <a:gd name="adj" fmla="val 12699"/>
              </a:avLst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chemeClr val="folHlink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1" name="AutoShape 9"/>
            <p:cNvSpPr>
              <a:spLocks noChangeArrowheads="1"/>
            </p:cNvSpPr>
            <p:nvPr/>
          </p:nvSpPr>
          <p:spPr bwMode="gray">
            <a:xfrm>
              <a:off x="739775" y="2486025"/>
              <a:ext cx="2408238" cy="111442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>
              <a:noFill/>
            </a:ln>
            <a:effectLst>
              <a:prstShdw prst="shdw18" dist="17961" dir="13500000">
                <a:srgbClr val="FFFFFF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99DEE7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2" name="Text Box 18"/>
            <p:cNvSpPr txBox="1">
              <a:spLocks noChangeArrowheads="1"/>
            </p:cNvSpPr>
            <p:nvPr/>
          </p:nvSpPr>
          <p:spPr bwMode="white">
            <a:xfrm>
              <a:off x="1141413" y="2081213"/>
              <a:ext cx="1651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rgbClr val="FFFFFF"/>
                  </a:solidFill>
                  <a:cs typeface="Arial" charset="0"/>
                </a:rPr>
                <a:t>Учебная </a:t>
              </a:r>
              <a:endParaRPr lang="en-US" sz="2000" b="1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324" name="AutoShape 12"/>
            <p:cNvSpPr>
              <a:spLocks noChangeArrowheads="1"/>
            </p:cNvSpPr>
            <p:nvPr/>
          </p:nvSpPr>
          <p:spPr bwMode="gray">
            <a:xfrm>
              <a:off x="6019800" y="4306742"/>
              <a:ext cx="2543175" cy="1713058"/>
            </a:xfrm>
            <a:prstGeom prst="roundRect">
              <a:avLst>
                <a:gd name="adj" fmla="val 12699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chemeClr val="hlink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5" name="AutoShape 13"/>
            <p:cNvSpPr>
              <a:spLocks noChangeArrowheads="1"/>
            </p:cNvSpPr>
            <p:nvPr/>
          </p:nvSpPr>
          <p:spPr bwMode="gray">
            <a:xfrm>
              <a:off x="6073775" y="4848225"/>
              <a:ext cx="2408238" cy="111442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>
              <a:noFill/>
            </a:ln>
            <a:effectLst>
              <a:prstShdw prst="shdw18" dist="17961" dir="13500000">
                <a:srgbClr val="FFFFFF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99DEE7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6" name="Text Box 18"/>
            <p:cNvSpPr txBox="1">
              <a:spLocks noChangeArrowheads="1"/>
            </p:cNvSpPr>
            <p:nvPr/>
          </p:nvSpPr>
          <p:spPr bwMode="white">
            <a:xfrm>
              <a:off x="6475413" y="4443413"/>
              <a:ext cx="1651000" cy="314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rgbClr val="FFFFFF"/>
                  </a:solidFill>
                  <a:cs typeface="Arial" charset="0"/>
                </a:rPr>
                <a:t>Обучающая</a:t>
              </a:r>
              <a:endParaRPr lang="en-US" sz="2000" b="1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3328" name="AutoShape 16"/>
            <p:cNvSpPr>
              <a:spLocks noChangeArrowheads="1"/>
            </p:cNvSpPr>
            <p:nvPr/>
          </p:nvSpPr>
          <p:spPr bwMode="gray">
            <a:xfrm>
              <a:off x="6019800" y="2057400"/>
              <a:ext cx="2543175" cy="1683285"/>
            </a:xfrm>
            <a:prstGeom prst="roundRect">
              <a:avLst>
                <a:gd name="adj" fmla="val 12699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chemeClr val="accent2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9" name="AutoShape 17"/>
            <p:cNvSpPr>
              <a:spLocks noChangeArrowheads="1"/>
            </p:cNvSpPr>
            <p:nvPr/>
          </p:nvSpPr>
          <p:spPr bwMode="gray">
            <a:xfrm>
              <a:off x="6073775" y="2486025"/>
              <a:ext cx="2408238" cy="111442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>
              <a:noFill/>
            </a:ln>
            <a:effectLst>
              <a:prstShdw prst="shdw18" dist="17961" dir="13500000">
                <a:srgbClr val="FFFFFF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99DEE7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white">
            <a:xfrm>
              <a:off x="6365388" y="2099655"/>
              <a:ext cx="1955800" cy="314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2000" b="1" dirty="0">
                  <a:solidFill>
                    <a:srgbClr val="FFFFFF"/>
                  </a:solidFill>
                  <a:cs typeface="Arial" charset="0"/>
                </a:rPr>
                <a:t>Направляющая </a:t>
              </a:r>
              <a:endParaRPr lang="en-US" sz="2000" b="1" dirty="0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13332" name="Group 20"/>
            <p:cNvGrpSpPr>
              <a:grpSpLocks/>
            </p:cNvGrpSpPr>
            <p:nvPr/>
          </p:nvGrpSpPr>
          <p:grpSpPr bwMode="auto">
            <a:xfrm>
              <a:off x="3168650" y="2646363"/>
              <a:ext cx="2822575" cy="2882901"/>
              <a:chOff x="1966" y="1475"/>
              <a:chExt cx="1778" cy="1816"/>
            </a:xfrm>
          </p:grpSpPr>
          <p:sp>
            <p:nvSpPr>
              <p:cNvPr id="13333" name="AutoShape 21"/>
              <p:cNvSpPr>
                <a:spLocks noChangeArrowheads="1"/>
              </p:cNvSpPr>
              <p:nvPr/>
            </p:nvSpPr>
            <p:spPr bwMode="ltGray">
              <a:xfrm rot="6774404">
                <a:off x="2047" y="1615"/>
                <a:ext cx="1688" cy="1664"/>
              </a:xfrm>
              <a:custGeom>
                <a:avLst/>
                <a:gdLst>
                  <a:gd name="G0" fmla="+- -1509893 0 0"/>
                  <a:gd name="G1" fmla="+- -5955455 0 0"/>
                  <a:gd name="G2" fmla="+- -1509893 0 -5955455"/>
                  <a:gd name="G3" fmla="+- 10800 0 0"/>
                  <a:gd name="G4" fmla="+- 0 0 -1509893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7926 0 0"/>
                  <a:gd name="G9" fmla="+- 0 0 -5955455"/>
                  <a:gd name="G10" fmla="+- 7926 0 2700"/>
                  <a:gd name="G11" fmla="cos G10 -1509893"/>
                  <a:gd name="G12" fmla="sin G10 -1509893"/>
                  <a:gd name="G13" fmla="cos 13500 -1509893"/>
                  <a:gd name="G14" fmla="sin 13500 -1509893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7926 1 2"/>
                  <a:gd name="G20" fmla="+- G19 5400 0"/>
                  <a:gd name="G21" fmla="cos G20 -1509893"/>
                  <a:gd name="G22" fmla="sin G20 -1509893"/>
                  <a:gd name="G23" fmla="+- G21 10800 0"/>
                  <a:gd name="G24" fmla="+- G12 G23 G22"/>
                  <a:gd name="G25" fmla="+- G22 G23 G11"/>
                  <a:gd name="G26" fmla="cos 10800 -1509893"/>
                  <a:gd name="G27" fmla="sin 10800 -1509893"/>
                  <a:gd name="G28" fmla="cos 7926 -1509893"/>
                  <a:gd name="G29" fmla="sin 7926 -1509893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-5955455"/>
                  <a:gd name="G36" fmla="sin G34 -5955455"/>
                  <a:gd name="G37" fmla="+/ -5955455 -1509893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7926 G39"/>
                  <a:gd name="G43" fmla="sin 7926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16689 w 21600"/>
                  <a:gd name="T5" fmla="*/ 1746 h 21600"/>
                  <a:gd name="T6" fmla="*/ 10657 w 21600"/>
                  <a:gd name="T7" fmla="*/ 1438 h 21600"/>
                  <a:gd name="T8" fmla="*/ 15121 w 21600"/>
                  <a:gd name="T9" fmla="*/ 4156 h 21600"/>
                  <a:gd name="T10" fmla="*/ 23223 w 21600"/>
                  <a:gd name="T11" fmla="*/ 5516 h 21600"/>
                  <a:gd name="T12" fmla="*/ 21035 w 21600"/>
                  <a:gd name="T13" fmla="*/ 10942 h 21600"/>
                  <a:gd name="T14" fmla="*/ 15609 w 21600"/>
                  <a:gd name="T15" fmla="*/ 8754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8093" y="7698"/>
                    </a:moveTo>
                    <a:cubicBezTo>
                      <a:pt x="16849" y="4772"/>
                      <a:pt x="13978" y="2874"/>
                      <a:pt x="10800" y="2874"/>
                    </a:cubicBezTo>
                    <a:cubicBezTo>
                      <a:pt x="10759" y="2873"/>
                      <a:pt x="10719" y="2874"/>
                      <a:pt x="10679" y="2874"/>
                    </a:cubicBezTo>
                    <a:lnTo>
                      <a:pt x="10635" y="1"/>
                    </a:lnTo>
                    <a:cubicBezTo>
                      <a:pt x="10690" y="0"/>
                      <a:pt x="10745" y="-1"/>
                      <a:pt x="10800" y="0"/>
                    </a:cubicBezTo>
                    <a:cubicBezTo>
                      <a:pt x="15131" y="0"/>
                      <a:pt x="19043" y="2587"/>
                      <a:pt x="20738" y="6573"/>
                    </a:cubicBezTo>
                    <a:lnTo>
                      <a:pt x="23223" y="5516"/>
                    </a:lnTo>
                    <a:lnTo>
                      <a:pt x="21035" y="10942"/>
                    </a:lnTo>
                    <a:lnTo>
                      <a:pt x="15609" y="8754"/>
                    </a:lnTo>
                    <a:lnTo>
                      <a:pt x="18093" y="769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shade val="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scene3d>
                <a:camera prst="legacyObliqueTopRight"/>
                <a:lightRig rig="legacyFlat3" dir="b"/>
              </a:scene3d>
              <a:sp3d extrusionH="176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  <a:extLst>
                <a:ext uri="{91240B29-F687-4F45-9708-019B960494DF}">
                  <a14:hiddenLine xmlns:a14="http://schemas.microsoft.com/office/drawing/2010/main" w="9525">
                    <a:noFill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00000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334" name="AutoShape 22"/>
              <p:cNvSpPr>
                <a:spLocks noChangeArrowheads="1"/>
              </p:cNvSpPr>
              <p:nvPr/>
            </p:nvSpPr>
            <p:spPr bwMode="ltGray">
              <a:xfrm rot="12174404">
                <a:off x="1968" y="1567"/>
                <a:ext cx="1688" cy="1664"/>
              </a:xfrm>
              <a:custGeom>
                <a:avLst/>
                <a:gdLst>
                  <a:gd name="G0" fmla="+- -1509893 0 0"/>
                  <a:gd name="G1" fmla="+- -5955455 0 0"/>
                  <a:gd name="G2" fmla="+- -1509893 0 -5955455"/>
                  <a:gd name="G3" fmla="+- 10800 0 0"/>
                  <a:gd name="G4" fmla="+- 0 0 -1509893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7926 0 0"/>
                  <a:gd name="G9" fmla="+- 0 0 -5955455"/>
                  <a:gd name="G10" fmla="+- 7926 0 2700"/>
                  <a:gd name="G11" fmla="cos G10 -1509893"/>
                  <a:gd name="G12" fmla="sin G10 -1509893"/>
                  <a:gd name="G13" fmla="cos 13500 -1509893"/>
                  <a:gd name="G14" fmla="sin 13500 -1509893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7926 1 2"/>
                  <a:gd name="G20" fmla="+- G19 5400 0"/>
                  <a:gd name="G21" fmla="cos G20 -1509893"/>
                  <a:gd name="G22" fmla="sin G20 -1509893"/>
                  <a:gd name="G23" fmla="+- G21 10800 0"/>
                  <a:gd name="G24" fmla="+- G12 G23 G22"/>
                  <a:gd name="G25" fmla="+- G22 G23 G11"/>
                  <a:gd name="G26" fmla="cos 10800 -1509893"/>
                  <a:gd name="G27" fmla="sin 10800 -1509893"/>
                  <a:gd name="G28" fmla="cos 7926 -1509893"/>
                  <a:gd name="G29" fmla="sin 7926 -1509893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-5955455"/>
                  <a:gd name="G36" fmla="sin G34 -5955455"/>
                  <a:gd name="G37" fmla="+/ -5955455 -1509893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7926 G39"/>
                  <a:gd name="G43" fmla="sin 7926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16689 w 21600"/>
                  <a:gd name="T5" fmla="*/ 1746 h 21600"/>
                  <a:gd name="T6" fmla="*/ 10657 w 21600"/>
                  <a:gd name="T7" fmla="*/ 1438 h 21600"/>
                  <a:gd name="T8" fmla="*/ 15121 w 21600"/>
                  <a:gd name="T9" fmla="*/ 4156 h 21600"/>
                  <a:gd name="T10" fmla="*/ 23223 w 21600"/>
                  <a:gd name="T11" fmla="*/ 5516 h 21600"/>
                  <a:gd name="T12" fmla="*/ 21035 w 21600"/>
                  <a:gd name="T13" fmla="*/ 10942 h 21600"/>
                  <a:gd name="T14" fmla="*/ 15609 w 21600"/>
                  <a:gd name="T15" fmla="*/ 8754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8093" y="7698"/>
                    </a:moveTo>
                    <a:cubicBezTo>
                      <a:pt x="16849" y="4772"/>
                      <a:pt x="13978" y="2874"/>
                      <a:pt x="10800" y="2874"/>
                    </a:cubicBezTo>
                    <a:cubicBezTo>
                      <a:pt x="10759" y="2873"/>
                      <a:pt x="10719" y="2874"/>
                      <a:pt x="10679" y="2874"/>
                    </a:cubicBezTo>
                    <a:lnTo>
                      <a:pt x="10635" y="1"/>
                    </a:lnTo>
                    <a:cubicBezTo>
                      <a:pt x="10690" y="0"/>
                      <a:pt x="10745" y="-1"/>
                      <a:pt x="10800" y="0"/>
                    </a:cubicBezTo>
                    <a:cubicBezTo>
                      <a:pt x="15131" y="0"/>
                      <a:pt x="19043" y="2587"/>
                      <a:pt x="20738" y="6573"/>
                    </a:cubicBezTo>
                    <a:lnTo>
                      <a:pt x="23223" y="5516"/>
                    </a:lnTo>
                    <a:lnTo>
                      <a:pt x="21035" y="10942"/>
                    </a:lnTo>
                    <a:lnTo>
                      <a:pt x="15609" y="8754"/>
                    </a:lnTo>
                    <a:lnTo>
                      <a:pt x="18093" y="769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shade val="0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>
                <a:noFill/>
              </a:ln>
              <a:effectLst/>
              <a:scene3d>
                <a:camera prst="legacyObliqueTopRight"/>
                <a:lightRig rig="legacyFlat3" dir="b"/>
              </a:scene3d>
              <a:sp3d extrusionH="176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  <a:extLst>
                <a:ext uri="{91240B29-F687-4F45-9708-019B960494DF}">
                  <a14:hiddenLine xmlns:a14="http://schemas.microsoft.com/office/drawing/2010/main" w="9525">
                    <a:noFill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00000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335" name="AutoShape 23"/>
              <p:cNvSpPr>
                <a:spLocks noChangeArrowheads="1"/>
              </p:cNvSpPr>
              <p:nvPr/>
            </p:nvSpPr>
            <p:spPr bwMode="ltGray">
              <a:xfrm rot="17574404">
                <a:off x="1993" y="1448"/>
                <a:ext cx="1688" cy="1741"/>
              </a:xfrm>
              <a:custGeom>
                <a:avLst/>
                <a:gdLst>
                  <a:gd name="G0" fmla="+- -1509893 0 0"/>
                  <a:gd name="G1" fmla="+- -5955455 0 0"/>
                  <a:gd name="G2" fmla="+- -1509893 0 -5955455"/>
                  <a:gd name="G3" fmla="+- 10800 0 0"/>
                  <a:gd name="G4" fmla="+- 0 0 -1509893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7926 0 0"/>
                  <a:gd name="G9" fmla="+- 0 0 -5955455"/>
                  <a:gd name="G10" fmla="+- 7926 0 2700"/>
                  <a:gd name="G11" fmla="cos G10 -1509893"/>
                  <a:gd name="G12" fmla="sin G10 -1509893"/>
                  <a:gd name="G13" fmla="cos 13500 -1509893"/>
                  <a:gd name="G14" fmla="sin 13500 -1509893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7926 1 2"/>
                  <a:gd name="G20" fmla="+- G19 5400 0"/>
                  <a:gd name="G21" fmla="cos G20 -1509893"/>
                  <a:gd name="G22" fmla="sin G20 -1509893"/>
                  <a:gd name="G23" fmla="+- G21 10800 0"/>
                  <a:gd name="G24" fmla="+- G12 G23 G22"/>
                  <a:gd name="G25" fmla="+- G22 G23 G11"/>
                  <a:gd name="G26" fmla="cos 10800 -1509893"/>
                  <a:gd name="G27" fmla="sin 10800 -1509893"/>
                  <a:gd name="G28" fmla="cos 7926 -1509893"/>
                  <a:gd name="G29" fmla="sin 7926 -1509893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-5955455"/>
                  <a:gd name="G36" fmla="sin G34 -5955455"/>
                  <a:gd name="G37" fmla="+/ -5955455 -1509893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7926 G39"/>
                  <a:gd name="G43" fmla="sin 7926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16689 w 21600"/>
                  <a:gd name="T5" fmla="*/ 1746 h 21600"/>
                  <a:gd name="T6" fmla="*/ 10657 w 21600"/>
                  <a:gd name="T7" fmla="*/ 1438 h 21600"/>
                  <a:gd name="T8" fmla="*/ 15121 w 21600"/>
                  <a:gd name="T9" fmla="*/ 4156 h 21600"/>
                  <a:gd name="T10" fmla="*/ 23223 w 21600"/>
                  <a:gd name="T11" fmla="*/ 5516 h 21600"/>
                  <a:gd name="T12" fmla="*/ 21035 w 21600"/>
                  <a:gd name="T13" fmla="*/ 10942 h 21600"/>
                  <a:gd name="T14" fmla="*/ 15609 w 21600"/>
                  <a:gd name="T15" fmla="*/ 8754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8093" y="7698"/>
                    </a:moveTo>
                    <a:cubicBezTo>
                      <a:pt x="16849" y="4772"/>
                      <a:pt x="13978" y="2874"/>
                      <a:pt x="10800" y="2874"/>
                    </a:cubicBezTo>
                    <a:cubicBezTo>
                      <a:pt x="10759" y="2873"/>
                      <a:pt x="10719" y="2874"/>
                      <a:pt x="10679" y="2874"/>
                    </a:cubicBezTo>
                    <a:lnTo>
                      <a:pt x="10635" y="1"/>
                    </a:lnTo>
                    <a:cubicBezTo>
                      <a:pt x="10690" y="0"/>
                      <a:pt x="10745" y="-1"/>
                      <a:pt x="10800" y="0"/>
                    </a:cubicBezTo>
                    <a:cubicBezTo>
                      <a:pt x="15131" y="0"/>
                      <a:pt x="19043" y="2587"/>
                      <a:pt x="20738" y="6573"/>
                    </a:cubicBezTo>
                    <a:lnTo>
                      <a:pt x="23223" y="5516"/>
                    </a:lnTo>
                    <a:lnTo>
                      <a:pt x="21035" y="10942"/>
                    </a:lnTo>
                    <a:lnTo>
                      <a:pt x="15609" y="8754"/>
                    </a:lnTo>
                    <a:lnTo>
                      <a:pt x="18093" y="769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shade val="6275"/>
                      <a:invGamma/>
                    </a:schemeClr>
                  </a:gs>
                  <a:gs pos="100000">
                    <a:schemeClr val="folHlink"/>
                  </a:gs>
                </a:gsLst>
                <a:lin ang="2700000" scaled="1"/>
              </a:gradFill>
              <a:ln>
                <a:noFill/>
              </a:ln>
              <a:effectLst/>
              <a:scene3d>
                <a:camera prst="legacyObliqueTopRight"/>
                <a:lightRig rig="legacyFlat3" dir="b"/>
              </a:scene3d>
              <a:sp3d extrusionH="176200" prstMaterial="legacyMatte">
                <a:bevelT w="13500" h="13500" prst="angle"/>
                <a:bevelB w="13500" h="13500" prst="angle"/>
                <a:extrusionClr>
                  <a:schemeClr val="folHlink"/>
                </a:extrusionClr>
              </a:sp3d>
              <a:extLst>
                <a:ext uri="{91240B29-F687-4F45-9708-019B960494DF}">
                  <a14:hiddenLine xmlns:a14="http://schemas.microsoft.com/office/drawing/2010/main" w="9525">
                    <a:noFill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00000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336" name="AutoShape 24"/>
              <p:cNvSpPr>
                <a:spLocks noChangeArrowheads="1"/>
              </p:cNvSpPr>
              <p:nvPr/>
            </p:nvSpPr>
            <p:spPr bwMode="ltGray">
              <a:xfrm rot="22974404">
                <a:off x="2056" y="1536"/>
                <a:ext cx="1688" cy="1664"/>
              </a:xfrm>
              <a:custGeom>
                <a:avLst/>
                <a:gdLst>
                  <a:gd name="G0" fmla="+- -1509893 0 0"/>
                  <a:gd name="G1" fmla="+- -5955455 0 0"/>
                  <a:gd name="G2" fmla="+- -1509893 0 -5955455"/>
                  <a:gd name="G3" fmla="+- 10800 0 0"/>
                  <a:gd name="G4" fmla="+- 0 0 -1509893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7926 0 0"/>
                  <a:gd name="G9" fmla="+- 0 0 -5955455"/>
                  <a:gd name="G10" fmla="+- 7926 0 2700"/>
                  <a:gd name="G11" fmla="cos G10 -1509893"/>
                  <a:gd name="G12" fmla="sin G10 -1509893"/>
                  <a:gd name="G13" fmla="cos 13500 -1509893"/>
                  <a:gd name="G14" fmla="sin 13500 -1509893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7926 1 2"/>
                  <a:gd name="G20" fmla="+- G19 5400 0"/>
                  <a:gd name="G21" fmla="cos G20 -1509893"/>
                  <a:gd name="G22" fmla="sin G20 -1509893"/>
                  <a:gd name="G23" fmla="+- G21 10800 0"/>
                  <a:gd name="G24" fmla="+- G12 G23 G22"/>
                  <a:gd name="G25" fmla="+- G22 G23 G11"/>
                  <a:gd name="G26" fmla="cos 10800 -1509893"/>
                  <a:gd name="G27" fmla="sin 10800 -1509893"/>
                  <a:gd name="G28" fmla="cos 7926 -1509893"/>
                  <a:gd name="G29" fmla="sin 7926 -1509893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-5955455"/>
                  <a:gd name="G36" fmla="sin G34 -5955455"/>
                  <a:gd name="G37" fmla="+/ -5955455 -1509893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7926 G39"/>
                  <a:gd name="G43" fmla="sin 7926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16689 w 21600"/>
                  <a:gd name="T5" fmla="*/ 1746 h 21600"/>
                  <a:gd name="T6" fmla="*/ 10657 w 21600"/>
                  <a:gd name="T7" fmla="*/ 1438 h 21600"/>
                  <a:gd name="T8" fmla="*/ 15121 w 21600"/>
                  <a:gd name="T9" fmla="*/ 4156 h 21600"/>
                  <a:gd name="T10" fmla="*/ 23223 w 21600"/>
                  <a:gd name="T11" fmla="*/ 5516 h 21600"/>
                  <a:gd name="T12" fmla="*/ 21035 w 21600"/>
                  <a:gd name="T13" fmla="*/ 10942 h 21600"/>
                  <a:gd name="T14" fmla="*/ 15609 w 21600"/>
                  <a:gd name="T15" fmla="*/ 8754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8093" y="7698"/>
                    </a:moveTo>
                    <a:cubicBezTo>
                      <a:pt x="16849" y="4772"/>
                      <a:pt x="13978" y="2874"/>
                      <a:pt x="10800" y="2874"/>
                    </a:cubicBezTo>
                    <a:cubicBezTo>
                      <a:pt x="10759" y="2873"/>
                      <a:pt x="10719" y="2874"/>
                      <a:pt x="10679" y="2874"/>
                    </a:cubicBezTo>
                    <a:lnTo>
                      <a:pt x="10635" y="1"/>
                    </a:lnTo>
                    <a:cubicBezTo>
                      <a:pt x="10690" y="0"/>
                      <a:pt x="10745" y="-1"/>
                      <a:pt x="10800" y="0"/>
                    </a:cubicBezTo>
                    <a:cubicBezTo>
                      <a:pt x="15131" y="0"/>
                      <a:pt x="19043" y="2587"/>
                      <a:pt x="20738" y="6573"/>
                    </a:cubicBezTo>
                    <a:lnTo>
                      <a:pt x="23223" y="5516"/>
                    </a:lnTo>
                    <a:lnTo>
                      <a:pt x="21035" y="10942"/>
                    </a:lnTo>
                    <a:lnTo>
                      <a:pt x="15609" y="8754"/>
                    </a:lnTo>
                    <a:lnTo>
                      <a:pt x="18093" y="769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shade val="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scene3d>
                <a:camera prst="legacyObliqueTopRight"/>
                <a:lightRig rig="legacyFlat3" dir="b"/>
              </a:scene3d>
              <a:sp3d extrusionH="176200" prstMaterial="legacyMatte">
                <a:bevelT w="13500" h="13500" prst="angle"/>
                <a:bevelB w="13500" h="13500" prst="angle"/>
                <a:extrusionClr>
                  <a:schemeClr val="accent2"/>
                </a:extrusionClr>
              </a:sp3d>
              <a:extLst>
                <a:ext uri="{91240B29-F687-4F45-9708-019B960494DF}">
                  <a14:hiddenLine xmlns:a14="http://schemas.microsoft.com/office/drawing/2010/main" w="9525">
                    <a:noFill/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00000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flatTx/>
              </a:bodyPr>
              <a:lstStyle/>
              <a:p>
                <a:endParaRPr lang="ru-RU"/>
              </a:p>
            </p:txBody>
          </p:sp>
        </p:grpSp>
      </p:grpSp>
      <p:pic>
        <p:nvPicPr>
          <p:cNvPr id="4098" name="Picture 2" descr="D:\Документы\Рисунки\Дети Люди\фотодети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9" t="12598" r="15236" b="1689"/>
          <a:stretch/>
        </p:blipFill>
        <p:spPr bwMode="auto">
          <a:xfrm>
            <a:off x="3760480" y="2713737"/>
            <a:ext cx="1737027" cy="279755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8887" y="2029592"/>
            <a:ext cx="299708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 </a:t>
            </a:r>
            <a:r>
              <a:rPr lang="ru-RU" sz="1400" b="1" dirty="0" err="1"/>
              <a:t>внутриклассная</a:t>
            </a:r>
            <a:r>
              <a:rPr lang="ru-RU" sz="1400" b="1" dirty="0"/>
              <a:t> дифференциация,</a:t>
            </a:r>
          </a:p>
          <a:p>
            <a:pPr algn="ctr"/>
            <a:r>
              <a:rPr lang="ru-RU" sz="1400" b="1" dirty="0"/>
              <a:t>коррекция в соответствии с уровнем реальной школьной успеваемости, объема и уровня сложности учебных заданий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2919" y="5015851"/>
            <a:ext cx="264027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помогает сконцентрировать внимание, нацеливает на решение задачи, указывает на наличие ошибки и необходимость проверки решения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24994" y="2110885"/>
            <a:ext cx="26256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обращает внимание на правильное решение, указывает на наглядную опору, аналогичный пример или помогает составить план действий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24993" y="5301208"/>
            <a:ext cx="26420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показать ученику последовательность и образец выполнения задания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725144"/>
            <a:ext cx="2187079" cy="200046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404664"/>
            <a:ext cx="8229600" cy="746125"/>
          </a:xfrm>
        </p:spPr>
        <p:txBody>
          <a:bodyPr/>
          <a:lstStyle/>
          <a:p>
            <a:r>
              <a:rPr lang="ru-RU" sz="2800" dirty="0">
                <a:solidFill>
                  <a:srgbClr val="FF0000"/>
                </a:solidFill>
              </a:rPr>
              <a:t>Важно помнить: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1" y="1412776"/>
            <a:ext cx="7416825" cy="5019675"/>
          </a:xfrm>
        </p:spPr>
        <p:txBody>
          <a:bodyPr/>
          <a:lstStyle/>
          <a:p>
            <a:pPr algn="just"/>
            <a:r>
              <a:rPr lang="ru-RU" sz="2400" dirty="0"/>
              <a:t>Помощь включается только тогда, когда ученик оказывается не в состоянии выполнить задание самостоятельно. </a:t>
            </a:r>
          </a:p>
          <a:p>
            <a:pPr algn="just"/>
            <a:r>
              <a:rPr lang="ru-RU" sz="2400" dirty="0"/>
              <a:t>Сама помощь при этом дозируется и оказание ее происходит по принципу от минимальной к максимальной. </a:t>
            </a:r>
          </a:p>
          <a:p>
            <a:pPr algn="just"/>
            <a:r>
              <a:rPr lang="ru-RU" sz="2400" dirty="0"/>
              <a:t>Целью такой организации становятся: помощь ребенку в выполнении задания, уяснение, насколько он чувствителен к этой помощи, принимает ли ее. </a:t>
            </a:r>
          </a:p>
        </p:txBody>
      </p:sp>
    </p:spTree>
    <p:extLst>
      <p:ext uri="{BB962C8B-B14F-4D97-AF65-F5344CB8AC3E}">
        <p14:creationId xmlns:p14="http://schemas.microsoft.com/office/powerpoint/2010/main" val="19257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938485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Направления работы для пробуждения познавательной активности и реализации резервных возможностей </a:t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700" b="1" dirty="0">
                <a:solidFill>
                  <a:srgbClr val="FF0000"/>
                </a:solidFill>
              </a:rPr>
              <a:t>детей с ЗПР </a:t>
            </a:r>
            <a:r>
              <a:rPr lang="ru-RU" sz="2200" dirty="0">
                <a:solidFill>
                  <a:srgbClr val="FF0000"/>
                </a:solidFill>
              </a:rPr>
              <a:t>(</a:t>
            </a:r>
            <a:r>
              <a:rPr lang="ru-RU" sz="2400" dirty="0">
                <a:solidFill>
                  <a:srgbClr val="FF0000"/>
                </a:solidFill>
              </a:rPr>
              <a:t>С.Г.Шевченко, автор программ КРО)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79512" y="1385392"/>
            <a:ext cx="403860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600" dirty="0"/>
              <a:t>обогащение кругозора детей;</a:t>
            </a:r>
          </a:p>
          <a:p>
            <a:pPr algn="just"/>
            <a:r>
              <a:rPr lang="ru-RU" sz="1600" dirty="0"/>
              <a:t>приоритет знаниям, полученным на основе практического опыта;</a:t>
            </a:r>
          </a:p>
          <a:p>
            <a:pPr algn="just"/>
            <a:r>
              <a:rPr lang="ru-RU" sz="1600" dirty="0"/>
              <a:t>формирование умений ориентироваться в задании, планировать предстоящую работу, выполнять ее в соответствии с наглядным образцом и (или) словесными указаниями учителя, осуществлять самоконтроль и самооценку;</a:t>
            </a:r>
          </a:p>
          <a:p>
            <a:pPr algn="just"/>
            <a:r>
              <a:rPr lang="ru-RU" sz="1600" dirty="0"/>
              <a:t>адаптация содержания учебного материала, через очищение от сложности подробностей;</a:t>
            </a:r>
          </a:p>
          <a:p>
            <a:pPr lvl="0"/>
            <a:r>
              <a:rPr lang="ru-RU" sz="1600" dirty="0" err="1"/>
              <a:t>взаимообучение</a:t>
            </a:r>
            <a:r>
              <a:rPr lang="ru-RU" sz="1600" dirty="0"/>
              <a:t>, диалогические методики;</a:t>
            </a:r>
          </a:p>
          <a:p>
            <a:pPr lvl="0"/>
            <a:r>
              <a:rPr lang="ru-RU" sz="1600" dirty="0"/>
              <a:t>оптимальность темпа с позиции полного усвоения;</a:t>
            </a:r>
          </a:p>
          <a:p>
            <a:r>
              <a:rPr lang="ru-RU" sz="1600" dirty="0"/>
              <a:t>обогащение и систематизация словаря и развитие речи;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1412776"/>
            <a:ext cx="4186808" cy="5019675"/>
          </a:xfrm>
        </p:spPr>
        <p:txBody>
          <a:bodyPr/>
          <a:lstStyle/>
          <a:p>
            <a:pPr algn="just"/>
            <a:r>
              <a:rPr lang="ru-RU" sz="1600" dirty="0"/>
              <a:t>усиление роли </a:t>
            </a:r>
            <a:r>
              <a:rPr lang="ru-RU" sz="1600" dirty="0" err="1"/>
              <a:t>общеучебных</a:t>
            </a:r>
            <a:r>
              <a:rPr lang="ru-RU" sz="1600" dirty="0"/>
              <a:t> и </a:t>
            </a:r>
            <a:r>
              <a:rPr lang="ru-RU" sz="1600" dirty="0" err="1"/>
              <a:t>общепознавательных</a:t>
            </a:r>
            <a:r>
              <a:rPr lang="ru-RU" sz="1600" dirty="0"/>
              <a:t> способов деятельности: умения наблюдать, анализировать, сравнивать, абстрагировать, обобщать, доказывать, классифицировать, запоминать произвольно и опосредованно;</a:t>
            </a:r>
          </a:p>
          <a:p>
            <a:pPr lvl="0" algn="just"/>
            <a:r>
              <a:rPr lang="ru-RU" sz="1600" dirty="0"/>
              <a:t>расширение содержания учебной деятельности, требующего от школьников интеллектуального напряжения; </a:t>
            </a:r>
          </a:p>
          <a:p>
            <a:pPr algn="just"/>
            <a:r>
              <a:rPr lang="ru-RU" sz="1600" dirty="0"/>
              <a:t>обучение без принуждения, основанное на интересе, успехе, доверии, рефлексии изученного;</a:t>
            </a:r>
          </a:p>
          <a:p>
            <a:pPr algn="just"/>
            <a:r>
              <a:rPr lang="ru-RU" sz="1600" dirty="0"/>
              <a:t>отбор, комбинация методов и приемов обучения с целью смены видов деятельности детей </a:t>
            </a:r>
          </a:p>
        </p:txBody>
      </p:sp>
    </p:spTree>
    <p:extLst>
      <p:ext uri="{BB962C8B-B14F-4D97-AF65-F5344CB8AC3E}">
        <p14:creationId xmlns:p14="http://schemas.microsoft.com/office/powerpoint/2010/main" val="74111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Особенности обучения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79512" y="1484784"/>
            <a:ext cx="4258816" cy="5207843"/>
          </a:xfrm>
          <a:noFill/>
          <a:ln w="25400" cmpd="dbl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ru-RU" sz="1800" dirty="0"/>
              <a:t>Каждый урок является продолжением предыдущего.</a:t>
            </a:r>
          </a:p>
          <a:p>
            <a:pPr algn="just"/>
            <a:r>
              <a:rPr lang="ru-RU" sz="1800" b="1" dirty="0"/>
              <a:t>Многократное повторение основного материала </a:t>
            </a:r>
            <a:r>
              <a:rPr lang="ru-RU" sz="1800" dirty="0"/>
              <a:t>— один из приемов работы. Оптимальны и репродуктивные методы, т. к. они позволяют детям увидеть главное в изучаемом материале, систематизировать, повторять по шаблону</a:t>
            </a:r>
          </a:p>
          <a:p>
            <a:pPr algn="just"/>
            <a:r>
              <a:rPr lang="ru-RU" sz="1800" dirty="0"/>
              <a:t>Надо учитывать </a:t>
            </a:r>
            <a:r>
              <a:rPr lang="ru-RU" sz="1800" b="1" dirty="0"/>
              <a:t>низкую скорость чтения, счета и письма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/>
              <a:t>Для лучшего запоминания чаще предлагаются </a:t>
            </a:r>
            <a:r>
              <a:rPr lang="ru-RU" sz="1800" b="1" dirty="0"/>
              <a:t>однотипные задания</a:t>
            </a:r>
            <a:r>
              <a:rPr lang="ru-RU" sz="1800" dirty="0"/>
              <a:t> (одно — решили с учителем, другое — сообща с классом, третье — каждый индивидуально). </a:t>
            </a:r>
          </a:p>
          <a:p>
            <a:pPr algn="just"/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484785"/>
            <a:ext cx="4254624" cy="5184576"/>
          </a:xfrm>
          <a:ln w="25400" cmpd="dbl"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ru-RU" sz="1800" b="1" dirty="0"/>
              <a:t>Излагать материал надо маленькими дозами</a:t>
            </a:r>
            <a:r>
              <a:rPr lang="ru-RU" sz="1800" dirty="0"/>
              <a:t>, каждую из них закреплять повторением, констатацией сказанного, решением проблемного вопроса; 2-3 дозы изучаемого материала связывать кратким пересказом. </a:t>
            </a:r>
          </a:p>
          <a:p>
            <a:pPr algn="just"/>
            <a:r>
              <a:rPr lang="ru-RU" sz="1800" dirty="0"/>
              <a:t>Учитель должен научиться придумывать задания, идущие от простого к сложному, не гнаться за обилием новой информации, уметь из изучаемого </a:t>
            </a:r>
            <a:r>
              <a:rPr lang="ru-RU" sz="1800" b="1" dirty="0"/>
              <a:t>выбрать главное, доступно изложить его, повторить и закрепить. </a:t>
            </a:r>
          </a:p>
          <a:p>
            <a:pPr algn="just"/>
            <a:r>
              <a:rPr lang="ru-RU" sz="1800" b="1" dirty="0"/>
              <a:t>Главная составляющая работы — общение</a:t>
            </a:r>
          </a:p>
        </p:txBody>
      </p:sp>
    </p:spTree>
    <p:extLst>
      <p:ext uri="{BB962C8B-B14F-4D97-AF65-F5344CB8AC3E}">
        <p14:creationId xmlns:p14="http://schemas.microsoft.com/office/powerpoint/2010/main" val="356410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4503" y="404664"/>
            <a:ext cx="8229600" cy="746125"/>
          </a:xfrm>
        </p:spPr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</a:rPr>
              <a:t>Преодоление ЗПР зависит от характера стимулирования познавательной активности ребенка со стороны взрослого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0" t="2576" r="3589" b="3788"/>
          <a:stretch/>
        </p:blipFill>
        <p:spPr>
          <a:xfrm>
            <a:off x="2695277" y="1865239"/>
            <a:ext cx="3370908" cy="46813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Freeform 26"/>
          <p:cNvSpPr>
            <a:spLocks/>
          </p:cNvSpPr>
          <p:nvPr/>
        </p:nvSpPr>
        <p:spPr bwMode="gray">
          <a:xfrm rot="14400000">
            <a:off x="4793102" y="2253601"/>
            <a:ext cx="2465388" cy="769938"/>
          </a:xfrm>
          <a:custGeom>
            <a:avLst/>
            <a:gdLst>
              <a:gd name="T0" fmla="*/ 1405 w 1717"/>
              <a:gd name="T1" fmla="*/ 102 h 484"/>
              <a:gd name="T2" fmla="*/ 1540 w 1717"/>
              <a:gd name="T3" fmla="*/ 395 h 484"/>
              <a:gd name="T4" fmla="*/ 1472 w 1717"/>
              <a:gd name="T5" fmla="*/ 369 h 484"/>
              <a:gd name="T6" fmla="*/ 1373 w 1717"/>
              <a:gd name="T7" fmla="*/ 403 h 484"/>
              <a:gd name="T8" fmla="*/ 1274 w 1717"/>
              <a:gd name="T9" fmla="*/ 433 h 484"/>
              <a:gd name="T10" fmla="*/ 1160 w 1717"/>
              <a:gd name="T11" fmla="*/ 458 h 484"/>
              <a:gd name="T12" fmla="*/ 1062 w 1717"/>
              <a:gd name="T13" fmla="*/ 472 h 484"/>
              <a:gd name="T14" fmla="*/ 968 w 1717"/>
              <a:gd name="T15" fmla="*/ 479 h 484"/>
              <a:gd name="T16" fmla="*/ 872 w 1717"/>
              <a:gd name="T17" fmla="*/ 479 h 484"/>
              <a:gd name="T18" fmla="*/ 766 w 1717"/>
              <a:gd name="T19" fmla="*/ 468 h 484"/>
              <a:gd name="T20" fmla="*/ 634 w 1717"/>
              <a:gd name="T21" fmla="*/ 439 h 484"/>
              <a:gd name="T22" fmla="*/ 524 w 1717"/>
              <a:gd name="T23" fmla="*/ 407 h 484"/>
              <a:gd name="T24" fmla="*/ 435 w 1717"/>
              <a:gd name="T25" fmla="*/ 373 h 484"/>
              <a:gd name="T26" fmla="*/ 344 w 1717"/>
              <a:gd name="T27" fmla="*/ 326 h 484"/>
              <a:gd name="T28" fmla="*/ 242 w 1717"/>
              <a:gd name="T29" fmla="*/ 256 h 484"/>
              <a:gd name="T30" fmla="*/ 157 w 1717"/>
              <a:gd name="T31" fmla="*/ 186 h 484"/>
              <a:gd name="T32" fmla="*/ 102 w 1717"/>
              <a:gd name="T33" fmla="*/ 132 h 484"/>
              <a:gd name="T34" fmla="*/ 0 w 1717"/>
              <a:gd name="T35" fmla="*/ 0 h 484"/>
              <a:gd name="T36" fmla="*/ 135 w 1717"/>
              <a:gd name="T37" fmla="*/ 124 h 484"/>
              <a:gd name="T38" fmla="*/ 219 w 1717"/>
              <a:gd name="T39" fmla="*/ 186 h 484"/>
              <a:gd name="T40" fmla="*/ 307 w 1717"/>
              <a:gd name="T41" fmla="*/ 231 h 484"/>
              <a:gd name="T42" fmla="*/ 395 w 1717"/>
              <a:gd name="T43" fmla="*/ 267 h 484"/>
              <a:gd name="T44" fmla="*/ 487 w 1717"/>
              <a:gd name="T45" fmla="*/ 293 h 484"/>
              <a:gd name="T46" fmla="*/ 571 w 1717"/>
              <a:gd name="T47" fmla="*/ 309 h 484"/>
              <a:gd name="T48" fmla="*/ 673 w 1717"/>
              <a:gd name="T49" fmla="*/ 318 h 484"/>
              <a:gd name="T50" fmla="*/ 766 w 1717"/>
              <a:gd name="T51" fmla="*/ 318 h 484"/>
              <a:gd name="T52" fmla="*/ 890 w 1717"/>
              <a:gd name="T53" fmla="*/ 311 h 484"/>
              <a:gd name="T54" fmla="*/ 1000 w 1717"/>
              <a:gd name="T55" fmla="*/ 296 h 484"/>
              <a:gd name="T56" fmla="*/ 1106 w 1717"/>
              <a:gd name="T57" fmla="*/ 274 h 484"/>
              <a:gd name="T58" fmla="*/ 1212 w 1717"/>
              <a:gd name="T59" fmla="*/ 245 h 484"/>
              <a:gd name="T60" fmla="*/ 1318 w 1717"/>
              <a:gd name="T61" fmla="*/ 209 h 484"/>
              <a:gd name="T62" fmla="*/ 1427 w 1717"/>
              <a:gd name="T63" fmla="*/ 153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66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Freeform 25"/>
          <p:cNvSpPr>
            <a:spLocks/>
          </p:cNvSpPr>
          <p:nvPr/>
        </p:nvSpPr>
        <p:spPr bwMode="gray">
          <a:xfrm rot="10800000">
            <a:off x="2915816" y="1507439"/>
            <a:ext cx="2466975" cy="769938"/>
          </a:xfrm>
          <a:custGeom>
            <a:avLst/>
            <a:gdLst>
              <a:gd name="T0" fmla="*/ 1405 w 1717"/>
              <a:gd name="T1" fmla="*/ 102 h 484"/>
              <a:gd name="T2" fmla="*/ 1540 w 1717"/>
              <a:gd name="T3" fmla="*/ 395 h 484"/>
              <a:gd name="T4" fmla="*/ 1472 w 1717"/>
              <a:gd name="T5" fmla="*/ 369 h 484"/>
              <a:gd name="T6" fmla="*/ 1373 w 1717"/>
              <a:gd name="T7" fmla="*/ 403 h 484"/>
              <a:gd name="T8" fmla="*/ 1274 w 1717"/>
              <a:gd name="T9" fmla="*/ 433 h 484"/>
              <a:gd name="T10" fmla="*/ 1160 w 1717"/>
              <a:gd name="T11" fmla="*/ 458 h 484"/>
              <a:gd name="T12" fmla="*/ 1062 w 1717"/>
              <a:gd name="T13" fmla="*/ 472 h 484"/>
              <a:gd name="T14" fmla="*/ 968 w 1717"/>
              <a:gd name="T15" fmla="*/ 479 h 484"/>
              <a:gd name="T16" fmla="*/ 872 w 1717"/>
              <a:gd name="T17" fmla="*/ 479 h 484"/>
              <a:gd name="T18" fmla="*/ 766 w 1717"/>
              <a:gd name="T19" fmla="*/ 468 h 484"/>
              <a:gd name="T20" fmla="*/ 634 w 1717"/>
              <a:gd name="T21" fmla="*/ 439 h 484"/>
              <a:gd name="T22" fmla="*/ 524 w 1717"/>
              <a:gd name="T23" fmla="*/ 407 h 484"/>
              <a:gd name="T24" fmla="*/ 435 w 1717"/>
              <a:gd name="T25" fmla="*/ 373 h 484"/>
              <a:gd name="T26" fmla="*/ 344 w 1717"/>
              <a:gd name="T27" fmla="*/ 326 h 484"/>
              <a:gd name="T28" fmla="*/ 242 w 1717"/>
              <a:gd name="T29" fmla="*/ 256 h 484"/>
              <a:gd name="T30" fmla="*/ 157 w 1717"/>
              <a:gd name="T31" fmla="*/ 186 h 484"/>
              <a:gd name="T32" fmla="*/ 102 w 1717"/>
              <a:gd name="T33" fmla="*/ 132 h 484"/>
              <a:gd name="T34" fmla="*/ 0 w 1717"/>
              <a:gd name="T35" fmla="*/ 0 h 484"/>
              <a:gd name="T36" fmla="*/ 135 w 1717"/>
              <a:gd name="T37" fmla="*/ 124 h 484"/>
              <a:gd name="T38" fmla="*/ 219 w 1717"/>
              <a:gd name="T39" fmla="*/ 186 h 484"/>
              <a:gd name="T40" fmla="*/ 307 w 1717"/>
              <a:gd name="T41" fmla="*/ 231 h 484"/>
              <a:gd name="T42" fmla="*/ 395 w 1717"/>
              <a:gd name="T43" fmla="*/ 267 h 484"/>
              <a:gd name="T44" fmla="*/ 487 w 1717"/>
              <a:gd name="T45" fmla="*/ 293 h 484"/>
              <a:gd name="T46" fmla="*/ 571 w 1717"/>
              <a:gd name="T47" fmla="*/ 309 h 484"/>
              <a:gd name="T48" fmla="*/ 673 w 1717"/>
              <a:gd name="T49" fmla="*/ 318 h 484"/>
              <a:gd name="T50" fmla="*/ 766 w 1717"/>
              <a:gd name="T51" fmla="*/ 318 h 484"/>
              <a:gd name="T52" fmla="*/ 890 w 1717"/>
              <a:gd name="T53" fmla="*/ 311 h 484"/>
              <a:gd name="T54" fmla="*/ 1000 w 1717"/>
              <a:gd name="T55" fmla="*/ 296 h 484"/>
              <a:gd name="T56" fmla="*/ 1106 w 1717"/>
              <a:gd name="T57" fmla="*/ 274 h 484"/>
              <a:gd name="T58" fmla="*/ 1212 w 1717"/>
              <a:gd name="T59" fmla="*/ 245 h 484"/>
              <a:gd name="T60" fmla="*/ 1318 w 1717"/>
              <a:gd name="T61" fmla="*/ 209 h 484"/>
              <a:gd name="T62" fmla="*/ 1427 w 1717"/>
              <a:gd name="T63" fmla="*/ 153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Freeform 24"/>
          <p:cNvSpPr>
            <a:spLocks/>
          </p:cNvSpPr>
          <p:nvPr/>
        </p:nvSpPr>
        <p:spPr bwMode="gray">
          <a:xfrm rot="7200000">
            <a:off x="1278661" y="2767467"/>
            <a:ext cx="2465388" cy="769938"/>
          </a:xfrm>
          <a:custGeom>
            <a:avLst/>
            <a:gdLst>
              <a:gd name="T0" fmla="*/ 1405 w 1717"/>
              <a:gd name="T1" fmla="*/ 102 h 484"/>
              <a:gd name="T2" fmla="*/ 1540 w 1717"/>
              <a:gd name="T3" fmla="*/ 395 h 484"/>
              <a:gd name="T4" fmla="*/ 1472 w 1717"/>
              <a:gd name="T5" fmla="*/ 369 h 484"/>
              <a:gd name="T6" fmla="*/ 1373 w 1717"/>
              <a:gd name="T7" fmla="*/ 403 h 484"/>
              <a:gd name="T8" fmla="*/ 1274 w 1717"/>
              <a:gd name="T9" fmla="*/ 433 h 484"/>
              <a:gd name="T10" fmla="*/ 1160 w 1717"/>
              <a:gd name="T11" fmla="*/ 458 h 484"/>
              <a:gd name="T12" fmla="*/ 1062 w 1717"/>
              <a:gd name="T13" fmla="*/ 472 h 484"/>
              <a:gd name="T14" fmla="*/ 968 w 1717"/>
              <a:gd name="T15" fmla="*/ 479 h 484"/>
              <a:gd name="T16" fmla="*/ 872 w 1717"/>
              <a:gd name="T17" fmla="*/ 479 h 484"/>
              <a:gd name="T18" fmla="*/ 766 w 1717"/>
              <a:gd name="T19" fmla="*/ 468 h 484"/>
              <a:gd name="T20" fmla="*/ 634 w 1717"/>
              <a:gd name="T21" fmla="*/ 439 h 484"/>
              <a:gd name="T22" fmla="*/ 524 w 1717"/>
              <a:gd name="T23" fmla="*/ 407 h 484"/>
              <a:gd name="T24" fmla="*/ 435 w 1717"/>
              <a:gd name="T25" fmla="*/ 373 h 484"/>
              <a:gd name="T26" fmla="*/ 344 w 1717"/>
              <a:gd name="T27" fmla="*/ 326 h 484"/>
              <a:gd name="T28" fmla="*/ 242 w 1717"/>
              <a:gd name="T29" fmla="*/ 256 h 484"/>
              <a:gd name="T30" fmla="*/ 157 w 1717"/>
              <a:gd name="T31" fmla="*/ 186 h 484"/>
              <a:gd name="T32" fmla="*/ 102 w 1717"/>
              <a:gd name="T33" fmla="*/ 132 h 484"/>
              <a:gd name="T34" fmla="*/ 0 w 1717"/>
              <a:gd name="T35" fmla="*/ 0 h 484"/>
              <a:gd name="T36" fmla="*/ 135 w 1717"/>
              <a:gd name="T37" fmla="*/ 124 h 484"/>
              <a:gd name="T38" fmla="*/ 219 w 1717"/>
              <a:gd name="T39" fmla="*/ 186 h 484"/>
              <a:gd name="T40" fmla="*/ 307 w 1717"/>
              <a:gd name="T41" fmla="*/ 231 h 484"/>
              <a:gd name="T42" fmla="*/ 395 w 1717"/>
              <a:gd name="T43" fmla="*/ 267 h 484"/>
              <a:gd name="T44" fmla="*/ 487 w 1717"/>
              <a:gd name="T45" fmla="*/ 293 h 484"/>
              <a:gd name="T46" fmla="*/ 571 w 1717"/>
              <a:gd name="T47" fmla="*/ 309 h 484"/>
              <a:gd name="T48" fmla="*/ 673 w 1717"/>
              <a:gd name="T49" fmla="*/ 318 h 484"/>
              <a:gd name="T50" fmla="*/ 766 w 1717"/>
              <a:gd name="T51" fmla="*/ 318 h 484"/>
              <a:gd name="T52" fmla="*/ 890 w 1717"/>
              <a:gd name="T53" fmla="*/ 311 h 484"/>
              <a:gd name="T54" fmla="*/ 1000 w 1717"/>
              <a:gd name="T55" fmla="*/ 296 h 484"/>
              <a:gd name="T56" fmla="*/ 1106 w 1717"/>
              <a:gd name="T57" fmla="*/ 274 h 484"/>
              <a:gd name="T58" fmla="*/ 1212 w 1717"/>
              <a:gd name="T59" fmla="*/ 245 h 484"/>
              <a:gd name="T60" fmla="*/ 1318 w 1717"/>
              <a:gd name="T61" fmla="*/ 209 h 484"/>
              <a:gd name="T62" fmla="*/ 1427 w 1717"/>
              <a:gd name="T63" fmla="*/ 153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Freeform 23"/>
          <p:cNvSpPr>
            <a:spLocks/>
          </p:cNvSpPr>
          <p:nvPr/>
        </p:nvSpPr>
        <p:spPr bwMode="gray">
          <a:xfrm rot="3600000">
            <a:off x="1593436" y="5108165"/>
            <a:ext cx="2465388" cy="769938"/>
          </a:xfrm>
          <a:custGeom>
            <a:avLst/>
            <a:gdLst>
              <a:gd name="T0" fmla="*/ 1405 w 1717"/>
              <a:gd name="T1" fmla="*/ 102 h 484"/>
              <a:gd name="T2" fmla="*/ 1540 w 1717"/>
              <a:gd name="T3" fmla="*/ 395 h 484"/>
              <a:gd name="T4" fmla="*/ 1472 w 1717"/>
              <a:gd name="T5" fmla="*/ 369 h 484"/>
              <a:gd name="T6" fmla="*/ 1373 w 1717"/>
              <a:gd name="T7" fmla="*/ 403 h 484"/>
              <a:gd name="T8" fmla="*/ 1274 w 1717"/>
              <a:gd name="T9" fmla="*/ 433 h 484"/>
              <a:gd name="T10" fmla="*/ 1160 w 1717"/>
              <a:gd name="T11" fmla="*/ 458 h 484"/>
              <a:gd name="T12" fmla="*/ 1062 w 1717"/>
              <a:gd name="T13" fmla="*/ 472 h 484"/>
              <a:gd name="T14" fmla="*/ 968 w 1717"/>
              <a:gd name="T15" fmla="*/ 479 h 484"/>
              <a:gd name="T16" fmla="*/ 872 w 1717"/>
              <a:gd name="T17" fmla="*/ 479 h 484"/>
              <a:gd name="T18" fmla="*/ 766 w 1717"/>
              <a:gd name="T19" fmla="*/ 468 h 484"/>
              <a:gd name="T20" fmla="*/ 634 w 1717"/>
              <a:gd name="T21" fmla="*/ 439 h 484"/>
              <a:gd name="T22" fmla="*/ 524 w 1717"/>
              <a:gd name="T23" fmla="*/ 407 h 484"/>
              <a:gd name="T24" fmla="*/ 435 w 1717"/>
              <a:gd name="T25" fmla="*/ 373 h 484"/>
              <a:gd name="T26" fmla="*/ 344 w 1717"/>
              <a:gd name="T27" fmla="*/ 326 h 484"/>
              <a:gd name="T28" fmla="*/ 242 w 1717"/>
              <a:gd name="T29" fmla="*/ 256 h 484"/>
              <a:gd name="T30" fmla="*/ 157 w 1717"/>
              <a:gd name="T31" fmla="*/ 186 h 484"/>
              <a:gd name="T32" fmla="*/ 102 w 1717"/>
              <a:gd name="T33" fmla="*/ 132 h 484"/>
              <a:gd name="T34" fmla="*/ 0 w 1717"/>
              <a:gd name="T35" fmla="*/ 0 h 484"/>
              <a:gd name="T36" fmla="*/ 135 w 1717"/>
              <a:gd name="T37" fmla="*/ 124 h 484"/>
              <a:gd name="T38" fmla="*/ 219 w 1717"/>
              <a:gd name="T39" fmla="*/ 186 h 484"/>
              <a:gd name="T40" fmla="*/ 307 w 1717"/>
              <a:gd name="T41" fmla="*/ 231 h 484"/>
              <a:gd name="T42" fmla="*/ 395 w 1717"/>
              <a:gd name="T43" fmla="*/ 267 h 484"/>
              <a:gd name="T44" fmla="*/ 487 w 1717"/>
              <a:gd name="T45" fmla="*/ 293 h 484"/>
              <a:gd name="T46" fmla="*/ 571 w 1717"/>
              <a:gd name="T47" fmla="*/ 309 h 484"/>
              <a:gd name="T48" fmla="*/ 673 w 1717"/>
              <a:gd name="T49" fmla="*/ 318 h 484"/>
              <a:gd name="T50" fmla="*/ 766 w 1717"/>
              <a:gd name="T51" fmla="*/ 318 h 484"/>
              <a:gd name="T52" fmla="*/ 890 w 1717"/>
              <a:gd name="T53" fmla="*/ 311 h 484"/>
              <a:gd name="T54" fmla="*/ 1000 w 1717"/>
              <a:gd name="T55" fmla="*/ 296 h 484"/>
              <a:gd name="T56" fmla="*/ 1106 w 1717"/>
              <a:gd name="T57" fmla="*/ 274 h 484"/>
              <a:gd name="T58" fmla="*/ 1212 w 1717"/>
              <a:gd name="T59" fmla="*/ 245 h 484"/>
              <a:gd name="T60" fmla="*/ 1318 w 1717"/>
              <a:gd name="T61" fmla="*/ 209 h 484"/>
              <a:gd name="T62" fmla="*/ 1427 w 1717"/>
              <a:gd name="T63" fmla="*/ 153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Freeform 22"/>
          <p:cNvSpPr>
            <a:spLocks/>
          </p:cNvSpPr>
          <p:nvPr/>
        </p:nvSpPr>
        <p:spPr bwMode="gray">
          <a:xfrm>
            <a:off x="3461095" y="6018006"/>
            <a:ext cx="2466975" cy="771525"/>
          </a:xfrm>
          <a:custGeom>
            <a:avLst/>
            <a:gdLst>
              <a:gd name="T0" fmla="*/ 1405 w 1717"/>
              <a:gd name="T1" fmla="*/ 102 h 484"/>
              <a:gd name="T2" fmla="*/ 1540 w 1717"/>
              <a:gd name="T3" fmla="*/ 395 h 484"/>
              <a:gd name="T4" fmla="*/ 1472 w 1717"/>
              <a:gd name="T5" fmla="*/ 369 h 484"/>
              <a:gd name="T6" fmla="*/ 1373 w 1717"/>
              <a:gd name="T7" fmla="*/ 403 h 484"/>
              <a:gd name="T8" fmla="*/ 1274 w 1717"/>
              <a:gd name="T9" fmla="*/ 433 h 484"/>
              <a:gd name="T10" fmla="*/ 1160 w 1717"/>
              <a:gd name="T11" fmla="*/ 458 h 484"/>
              <a:gd name="T12" fmla="*/ 1062 w 1717"/>
              <a:gd name="T13" fmla="*/ 472 h 484"/>
              <a:gd name="T14" fmla="*/ 968 w 1717"/>
              <a:gd name="T15" fmla="*/ 479 h 484"/>
              <a:gd name="T16" fmla="*/ 872 w 1717"/>
              <a:gd name="T17" fmla="*/ 479 h 484"/>
              <a:gd name="T18" fmla="*/ 766 w 1717"/>
              <a:gd name="T19" fmla="*/ 468 h 484"/>
              <a:gd name="T20" fmla="*/ 634 w 1717"/>
              <a:gd name="T21" fmla="*/ 439 h 484"/>
              <a:gd name="T22" fmla="*/ 524 w 1717"/>
              <a:gd name="T23" fmla="*/ 407 h 484"/>
              <a:gd name="T24" fmla="*/ 435 w 1717"/>
              <a:gd name="T25" fmla="*/ 373 h 484"/>
              <a:gd name="T26" fmla="*/ 344 w 1717"/>
              <a:gd name="T27" fmla="*/ 326 h 484"/>
              <a:gd name="T28" fmla="*/ 242 w 1717"/>
              <a:gd name="T29" fmla="*/ 256 h 484"/>
              <a:gd name="T30" fmla="*/ 157 w 1717"/>
              <a:gd name="T31" fmla="*/ 186 h 484"/>
              <a:gd name="T32" fmla="*/ 102 w 1717"/>
              <a:gd name="T33" fmla="*/ 132 h 484"/>
              <a:gd name="T34" fmla="*/ 0 w 1717"/>
              <a:gd name="T35" fmla="*/ 0 h 484"/>
              <a:gd name="T36" fmla="*/ 135 w 1717"/>
              <a:gd name="T37" fmla="*/ 124 h 484"/>
              <a:gd name="T38" fmla="*/ 219 w 1717"/>
              <a:gd name="T39" fmla="*/ 186 h 484"/>
              <a:gd name="T40" fmla="*/ 307 w 1717"/>
              <a:gd name="T41" fmla="*/ 231 h 484"/>
              <a:gd name="T42" fmla="*/ 395 w 1717"/>
              <a:gd name="T43" fmla="*/ 267 h 484"/>
              <a:gd name="T44" fmla="*/ 487 w 1717"/>
              <a:gd name="T45" fmla="*/ 293 h 484"/>
              <a:gd name="T46" fmla="*/ 571 w 1717"/>
              <a:gd name="T47" fmla="*/ 309 h 484"/>
              <a:gd name="T48" fmla="*/ 673 w 1717"/>
              <a:gd name="T49" fmla="*/ 318 h 484"/>
              <a:gd name="T50" fmla="*/ 766 w 1717"/>
              <a:gd name="T51" fmla="*/ 318 h 484"/>
              <a:gd name="T52" fmla="*/ 890 w 1717"/>
              <a:gd name="T53" fmla="*/ 311 h 484"/>
              <a:gd name="T54" fmla="*/ 1000 w 1717"/>
              <a:gd name="T55" fmla="*/ 296 h 484"/>
              <a:gd name="T56" fmla="*/ 1106 w 1717"/>
              <a:gd name="T57" fmla="*/ 274 h 484"/>
              <a:gd name="T58" fmla="*/ 1212 w 1717"/>
              <a:gd name="T59" fmla="*/ 245 h 484"/>
              <a:gd name="T60" fmla="*/ 1318 w 1717"/>
              <a:gd name="T61" fmla="*/ 209 h 484"/>
              <a:gd name="T62" fmla="*/ 1427 w 1717"/>
              <a:gd name="T63" fmla="*/ 153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CC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Freeform 27"/>
          <p:cNvSpPr>
            <a:spLocks/>
          </p:cNvSpPr>
          <p:nvPr/>
        </p:nvSpPr>
        <p:spPr bwMode="gray">
          <a:xfrm rot="17314252">
            <a:off x="5130368" y="4551378"/>
            <a:ext cx="2466975" cy="771525"/>
          </a:xfrm>
          <a:custGeom>
            <a:avLst/>
            <a:gdLst>
              <a:gd name="T0" fmla="*/ 1405 w 1717"/>
              <a:gd name="T1" fmla="*/ 102 h 484"/>
              <a:gd name="T2" fmla="*/ 1540 w 1717"/>
              <a:gd name="T3" fmla="*/ 395 h 484"/>
              <a:gd name="T4" fmla="*/ 1472 w 1717"/>
              <a:gd name="T5" fmla="*/ 369 h 484"/>
              <a:gd name="T6" fmla="*/ 1373 w 1717"/>
              <a:gd name="T7" fmla="*/ 403 h 484"/>
              <a:gd name="T8" fmla="*/ 1274 w 1717"/>
              <a:gd name="T9" fmla="*/ 433 h 484"/>
              <a:gd name="T10" fmla="*/ 1160 w 1717"/>
              <a:gd name="T11" fmla="*/ 458 h 484"/>
              <a:gd name="T12" fmla="*/ 1062 w 1717"/>
              <a:gd name="T13" fmla="*/ 472 h 484"/>
              <a:gd name="T14" fmla="*/ 968 w 1717"/>
              <a:gd name="T15" fmla="*/ 479 h 484"/>
              <a:gd name="T16" fmla="*/ 872 w 1717"/>
              <a:gd name="T17" fmla="*/ 479 h 484"/>
              <a:gd name="T18" fmla="*/ 766 w 1717"/>
              <a:gd name="T19" fmla="*/ 468 h 484"/>
              <a:gd name="T20" fmla="*/ 634 w 1717"/>
              <a:gd name="T21" fmla="*/ 439 h 484"/>
              <a:gd name="T22" fmla="*/ 524 w 1717"/>
              <a:gd name="T23" fmla="*/ 407 h 484"/>
              <a:gd name="T24" fmla="*/ 435 w 1717"/>
              <a:gd name="T25" fmla="*/ 373 h 484"/>
              <a:gd name="T26" fmla="*/ 344 w 1717"/>
              <a:gd name="T27" fmla="*/ 326 h 484"/>
              <a:gd name="T28" fmla="*/ 242 w 1717"/>
              <a:gd name="T29" fmla="*/ 256 h 484"/>
              <a:gd name="T30" fmla="*/ 157 w 1717"/>
              <a:gd name="T31" fmla="*/ 186 h 484"/>
              <a:gd name="T32" fmla="*/ 102 w 1717"/>
              <a:gd name="T33" fmla="*/ 132 h 484"/>
              <a:gd name="T34" fmla="*/ 0 w 1717"/>
              <a:gd name="T35" fmla="*/ 0 h 484"/>
              <a:gd name="T36" fmla="*/ 135 w 1717"/>
              <a:gd name="T37" fmla="*/ 124 h 484"/>
              <a:gd name="T38" fmla="*/ 219 w 1717"/>
              <a:gd name="T39" fmla="*/ 186 h 484"/>
              <a:gd name="T40" fmla="*/ 307 w 1717"/>
              <a:gd name="T41" fmla="*/ 231 h 484"/>
              <a:gd name="T42" fmla="*/ 395 w 1717"/>
              <a:gd name="T43" fmla="*/ 267 h 484"/>
              <a:gd name="T44" fmla="*/ 487 w 1717"/>
              <a:gd name="T45" fmla="*/ 293 h 484"/>
              <a:gd name="T46" fmla="*/ 571 w 1717"/>
              <a:gd name="T47" fmla="*/ 309 h 484"/>
              <a:gd name="T48" fmla="*/ 673 w 1717"/>
              <a:gd name="T49" fmla="*/ 318 h 484"/>
              <a:gd name="T50" fmla="*/ 766 w 1717"/>
              <a:gd name="T51" fmla="*/ 318 h 484"/>
              <a:gd name="T52" fmla="*/ 890 w 1717"/>
              <a:gd name="T53" fmla="*/ 311 h 484"/>
              <a:gd name="T54" fmla="*/ 1000 w 1717"/>
              <a:gd name="T55" fmla="*/ 296 h 484"/>
              <a:gd name="T56" fmla="*/ 1106 w 1717"/>
              <a:gd name="T57" fmla="*/ 274 h 484"/>
              <a:gd name="T58" fmla="*/ 1212 w 1717"/>
              <a:gd name="T59" fmla="*/ 245 h 484"/>
              <a:gd name="T60" fmla="*/ 1318 w 1717"/>
              <a:gd name="T61" fmla="*/ 209 h 484"/>
              <a:gd name="T62" fmla="*/ 1427 w 1717"/>
              <a:gd name="T63" fmla="*/ 153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99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 rot="1170917">
            <a:off x="602216" y="1652823"/>
            <a:ext cx="2043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Разнообразная деятельность</a:t>
            </a:r>
          </a:p>
        </p:txBody>
      </p:sp>
      <p:sp>
        <p:nvSpPr>
          <p:cNvPr id="16" name="TextBox 15"/>
          <p:cNvSpPr txBox="1"/>
          <p:nvPr/>
        </p:nvSpPr>
        <p:spPr>
          <a:xfrm rot="525531">
            <a:off x="179512" y="2829270"/>
            <a:ext cx="1696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Наводящие вопросы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3528" y="4412465"/>
            <a:ext cx="159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Аналогии </a:t>
            </a:r>
          </a:p>
        </p:txBody>
      </p:sp>
      <p:sp>
        <p:nvSpPr>
          <p:cNvPr id="18" name="TextBox 17"/>
          <p:cNvSpPr txBox="1"/>
          <p:nvPr/>
        </p:nvSpPr>
        <p:spPr>
          <a:xfrm rot="21177817">
            <a:off x="321363" y="5589240"/>
            <a:ext cx="2074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Наглядный материал</a:t>
            </a:r>
          </a:p>
        </p:txBody>
      </p:sp>
      <p:sp>
        <p:nvSpPr>
          <p:cNvPr id="19" name="TextBox 18"/>
          <p:cNvSpPr txBox="1"/>
          <p:nvPr/>
        </p:nvSpPr>
        <p:spPr>
          <a:xfrm rot="20655352">
            <a:off x="6415072" y="1542075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Многократные упражнения</a:t>
            </a:r>
          </a:p>
        </p:txBody>
      </p:sp>
      <p:sp>
        <p:nvSpPr>
          <p:cNvPr id="20" name="TextBox 19"/>
          <p:cNvSpPr txBox="1"/>
          <p:nvPr/>
        </p:nvSpPr>
        <p:spPr>
          <a:xfrm rot="21035713">
            <a:off x="6804248" y="299695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Поощрения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99313" y="4297529"/>
            <a:ext cx="1698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Поэтапное обобщение</a:t>
            </a:r>
          </a:p>
        </p:txBody>
      </p:sp>
      <p:sp>
        <p:nvSpPr>
          <p:cNvPr id="22" name="TextBox 21"/>
          <p:cNvSpPr txBox="1"/>
          <p:nvPr/>
        </p:nvSpPr>
        <p:spPr>
          <a:xfrm rot="829566">
            <a:off x="6768244" y="566191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Образцы, инструкции</a:t>
            </a:r>
          </a:p>
        </p:txBody>
      </p:sp>
    </p:spTree>
    <p:extLst>
      <p:ext uri="{BB962C8B-B14F-4D97-AF65-F5344CB8AC3E}">
        <p14:creationId xmlns:p14="http://schemas.microsoft.com/office/powerpoint/2010/main" val="201491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186766" cy="1080120"/>
          </a:xfrm>
        </p:spPr>
        <p:txBody>
          <a:bodyPr/>
          <a:lstStyle/>
          <a:p>
            <a:pPr algn="ctr"/>
            <a:r>
              <a:rPr lang="ru-RU" sz="3200" i="1" dirty="0">
                <a:solidFill>
                  <a:schemeClr val="accent2">
                    <a:lumMod val="75000"/>
                  </a:schemeClr>
                </a:solidFill>
                <a:effectLst/>
              </a:rPr>
              <a:t>Подходы</a:t>
            </a:r>
            <a:br>
              <a:rPr lang="ru-RU" sz="3200" i="1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3200" i="1" dirty="0">
                <a:solidFill>
                  <a:schemeClr val="accent2">
                    <a:lumMod val="75000"/>
                  </a:schemeClr>
                </a:solidFill>
                <a:effectLst/>
              </a:rPr>
              <a:t> в работе с детьми  с ЗПР: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412776"/>
            <a:ext cx="8187906" cy="417646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Индивидуальный подход.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Предотвращение наступления утомляемости.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Активизация познавательной деятельности.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Проведение подготовительных занятий.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Обогащение знаниями об окружающем мире.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Внимание на коррекцию всех видов деятельности.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Проявление педагогического такта.</a:t>
            </a:r>
          </a:p>
        </p:txBody>
      </p:sp>
    </p:spTree>
    <p:extLst>
      <p:ext uri="{BB962C8B-B14F-4D97-AF65-F5344CB8AC3E}">
        <p14:creationId xmlns:p14="http://schemas.microsoft.com/office/powerpoint/2010/main" val="97229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6347713" cy="1525736"/>
          </a:xfrm>
        </p:spPr>
        <p:txBody>
          <a:bodyPr>
            <a:no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Для повышения эффективности обучения с ЗПР создаются специальные условия: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772816"/>
            <a:ext cx="7848872" cy="489654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Введение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физминуток</a:t>
            </a:r>
            <a:r>
              <a:rPr lang="ru-RU" sz="36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через 15-20 минут.</a:t>
            </a:r>
          </a:p>
          <a:p>
            <a:pPr>
              <a:lnSpc>
                <a:spcPct val="120000"/>
              </a:lnSpc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Создание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ситуации успеха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 занятии.(выполнить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посильный объем работы и получить одобрение, похвалу)</a:t>
            </a:r>
          </a:p>
          <a:p>
            <a:pPr>
              <a:lnSpc>
                <a:spcPct val="120000"/>
              </a:lnSpc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Благоприятный климат на уроке. Опора на эмоциональное восприятие.</a:t>
            </a:r>
          </a:p>
          <a:p>
            <a:pPr>
              <a:lnSpc>
                <a:spcPct val="120000"/>
              </a:lnSpc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Оптимальная смена видов заданий (познавательных, вербальных, игровых и практических).</a:t>
            </a:r>
          </a:p>
          <a:p>
            <a:pPr>
              <a:lnSpc>
                <a:spcPct val="120000"/>
              </a:lnSpc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Синхронизация </a:t>
            </a:r>
            <a:r>
              <a:rPr lang="ru-RU" sz="36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темпа урока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 возможностями ученика.</a:t>
            </a:r>
          </a:p>
          <a:p>
            <a:pPr>
              <a:lnSpc>
                <a:spcPct val="120000"/>
              </a:lnSpc>
            </a:pPr>
            <a:r>
              <a:rPr lang="ru-RU" sz="36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Точность и краткость инструкции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выполнению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задания</a:t>
            </a:r>
            <a:r>
              <a:rPr lang="ru-RU" sz="3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36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Поэтапное </a:t>
            </a:r>
            <a:r>
              <a:rPr lang="ru-RU" sz="36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обобщение 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проделанной на уроке работы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Связь обучения с жизнью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Постоянное управление вниманием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5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95288" y="1071546"/>
            <a:ext cx="8497887" cy="560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Подбор заданий, максимально возбуждающих активность ребенка, пробуждающие у него потребность в познавательной деятельности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Приспособление темпа изучения учебного материала и методов обучения к уровню развития детей с ЗПР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Индивидуальный подход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Сочетание коррекционного обучения с лечебно-оздоровительными мероприятиями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Повторное объяснение учебного материала и подбор дополнительных заданий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Постоянное использование наглядности, наводящих вопросов, аналогий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многократных указаний, упражнений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Проявление большого такта со стороны учителя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поощрений, повышение самооценки ребенка, укрепление в нем веры в свои силы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Поэтапное обобщение проделанной на уроке работы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заданий с опорой на образцы, доступных инструкций</a:t>
            </a:r>
          </a:p>
          <a:p>
            <a:endParaRPr lang="ru-RU" dirty="0"/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1116013" y="188913"/>
            <a:ext cx="67691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Основные подходы к организации учебного процесса для детей с ЗПР</a:t>
            </a:r>
          </a:p>
        </p:txBody>
      </p:sp>
    </p:spTree>
    <p:extLst>
      <p:ext uri="{BB962C8B-B14F-4D97-AF65-F5344CB8AC3E}">
        <p14:creationId xmlns:p14="http://schemas.microsoft.com/office/powerpoint/2010/main" val="37778535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09406" y="352699"/>
            <a:ext cx="25374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ЗПР 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flipV="1">
            <a:off x="179512" y="188640"/>
            <a:ext cx="4575266" cy="6487652"/>
          </a:xfrm>
          <a:prstGeom prst="rightArrow">
            <a:avLst>
              <a:gd name="adj1" fmla="val 50000"/>
              <a:gd name="adj2" fmla="val 4946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10800000" flipV="1">
            <a:off x="4320538" y="188640"/>
            <a:ext cx="4643949" cy="6476825"/>
          </a:xfrm>
          <a:prstGeom prst="rightArrow">
            <a:avLst>
              <a:gd name="adj1" fmla="val 50000"/>
              <a:gd name="adj2" fmla="val 50358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2993320" y="1815738"/>
            <a:ext cx="553998" cy="3370217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Медико-биологические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1340768"/>
            <a:ext cx="553998" cy="420624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Социально-психологически</a:t>
            </a:r>
            <a:r>
              <a:rPr lang="ru-RU" sz="2400" i="1" dirty="0" smtClean="0">
                <a:solidFill>
                  <a:srgbClr val="FF0000"/>
                </a:solidFill>
              </a:rPr>
              <a:t>е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5465" y="1772816"/>
            <a:ext cx="296853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Образ жизни </a:t>
            </a:r>
          </a:p>
          <a:p>
            <a:r>
              <a:rPr lang="ru-RU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Депривация, неприятие ребенка, алкоголизм, наркомания. 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Стиль воспитания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Неправильные стили воспитания, фактор неполной семьи, низкий образовательный уровень родителей . 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502" y="2090058"/>
            <a:ext cx="30567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Слабовыраженные минимальные поражения головного мозга, генетика, травмы.</a:t>
            </a:r>
          </a:p>
          <a:p>
            <a:pPr algn="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незрелость ЦНС.</a:t>
            </a:r>
          </a:p>
          <a:p>
            <a:pPr algn="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Слабость процессов торможения и возбуждения. 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8379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562801" cy="1320800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клинические типы ЗПР 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(Лебединская К.С.,1982г.)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конституционального происхождения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соматогенного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происхождения 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психогенного происхождения 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церебрально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органического происхождения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7488832" cy="6552728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конституционального происхождения.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Гармонический инфантилизм. У детей данного типа: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 – волевая сфера находится на более ранней ступени развития.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зависят от эмоций (хочу делаю, хочу нет).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Повышенный фон настроения.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Непосредственность и яркость эмоций.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внушаемость.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Незрелость личности ребёнка. Нет своей жизненной позиции (склонен часто менять точку зрения)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Задержка развития проявляется не только в психологическом плане, но и в физиологическом.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www.themegallery.com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7272808" cy="65527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соматогенного происхождения.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тип обусловлен длительной соматической недостаточностью (аллергия, врождённые пороки развития, неврозы 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физиологические недостатки сопровождаются и психическими отклонениями.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данного типа наблюдается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Неуверенность в своих поступках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Боязливость (такие дети могут бояться отвечать у доски, брать на себя любую ответственность)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коммуникативной сферы.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медикаментозного лечения такие дети нуждаются и в психологической поддержки со стороны семьи и педагогов.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6632"/>
            <a:ext cx="7128792" cy="662473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психогенного происхождения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Центральным ядром данной формы задержки психического развития является семейное неблагополучие (благополучная или неполная семья, различного род психические травмы).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 раннего возраста на психику ребенка оказывалось травмирующее влияние неблагоприятных социальных условий, то это может привести к серьезному нарушению в нервно-психической деятельности ребенка и, как следствие, к сдвигам вегетативных функций, а следом и психических. В этом случае можно говорить об аномалии в развитии личности.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Данную форму ЗПР нужно правильно дифференцировать от педагогической запущенности, которая патологическим состоянием не характеризуется, а возникает на фоне недостатка знаний, умений и интеллектуального недо­развития.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www.themegallery.com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88640"/>
            <a:ext cx="7344816" cy="6480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 церебрально-органического происхождения.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тип задержки психического развития встречается чаще других. Часто обладает яркостью и стойкостью нарушений в эмоционально-волевой сфере и познавательной деятельности ребенка.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У этой категории детей преобладает наличие негрубой органической недостаточности нервной системы. На этот вид ЗПР могут оказать свое патологическое влияние токсикозы беременных, инфекционные заболевания, травмы, резус-конфликт и т. п. 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Дети с этим видом ЗПР характеризуются эмоционально-волевой незрелостью.</a:t>
            </a:r>
          </a:p>
          <a:p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344816" cy="648072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Особенности </a:t>
            </a:r>
            <a:r>
              <a:rPr lang="ru-RU" b="1" i="1" dirty="0" smtClean="0">
                <a:solidFill>
                  <a:srgbClr val="FF0000"/>
                </a:solidFill>
              </a:rPr>
              <a:t>внимания 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у </a:t>
            </a:r>
            <a:r>
              <a:rPr lang="ru-RU" b="1" i="1" dirty="0">
                <a:solidFill>
                  <a:srgbClr val="FF0000"/>
                </a:solidFill>
              </a:rPr>
              <a:t>детей с ЗПР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6849809" cy="520465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неустойчивость, </a:t>
            </a:r>
          </a:p>
          <a:p>
            <a:r>
              <a:rPr lang="ru-RU" sz="3200" dirty="0" smtClean="0"/>
              <a:t>снижен </a:t>
            </a:r>
            <a:r>
              <a:rPr lang="ru-RU" sz="3200" dirty="0"/>
              <a:t>объём, </a:t>
            </a:r>
            <a:endParaRPr lang="ru-RU" sz="3200" dirty="0" smtClean="0"/>
          </a:p>
          <a:p>
            <a:r>
              <a:rPr lang="ru-RU" sz="3200" dirty="0" smtClean="0"/>
              <a:t>снижена концентрация</a:t>
            </a:r>
            <a:r>
              <a:rPr lang="ru-RU" sz="3200" dirty="0"/>
              <a:t>, </a:t>
            </a:r>
            <a:endParaRPr lang="ru-RU" sz="3200" dirty="0" smtClean="0"/>
          </a:p>
          <a:p>
            <a:r>
              <a:rPr lang="ru-RU" sz="3200" dirty="0" smtClean="0"/>
              <a:t>сниженная избирательность</a:t>
            </a:r>
            <a:r>
              <a:rPr lang="ru-RU" sz="3200" dirty="0"/>
              <a:t>, </a:t>
            </a:r>
            <a:endParaRPr lang="ru-RU" sz="3200" dirty="0" smtClean="0"/>
          </a:p>
          <a:p>
            <a:r>
              <a:rPr lang="ru-RU" sz="3200" dirty="0" smtClean="0"/>
              <a:t>снижено распределение,</a:t>
            </a:r>
          </a:p>
          <a:p>
            <a:r>
              <a:rPr lang="ru-RU" sz="3200" dirty="0" smtClean="0"/>
              <a:t>«прилипание» внимания,</a:t>
            </a:r>
          </a:p>
          <a:p>
            <a:r>
              <a:rPr lang="ru-RU" sz="3200" dirty="0" smtClean="0"/>
              <a:t>повышенная отвлекаемость, </a:t>
            </a:r>
            <a:endParaRPr lang="ru-RU" sz="3200" dirty="0"/>
          </a:p>
          <a:p>
            <a:r>
              <a:rPr lang="ru-RU" sz="3200" dirty="0"/>
              <a:t> </a:t>
            </a:r>
            <a:r>
              <a:rPr lang="ru-RU" sz="3200" dirty="0" smtClean="0"/>
              <a:t>СДВГ.</a:t>
            </a:r>
            <a:endParaRPr lang="ru-RU" sz="3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549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837</TotalTime>
  <Words>1866</Words>
  <Application>Microsoft Office PowerPoint</Application>
  <PresentationFormat>Экран (4:3)</PresentationFormat>
  <Paragraphs>209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Аспект</vt:lpstr>
      <vt:lpstr>      Общая характеристика детей  с ЗПР</vt:lpstr>
      <vt:lpstr>Презентация PowerPoint</vt:lpstr>
      <vt:lpstr>Презентация PowerPoint</vt:lpstr>
      <vt:lpstr>Основные клинические типы ЗПР    (Лебединская К.С.,1982г.) 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внимания  у детей с ЗПР </vt:lpstr>
      <vt:lpstr>Особенности восприятия  у детей с ЗПР </vt:lpstr>
      <vt:lpstr>Особенности памяти  у детей с ЗПР </vt:lpstr>
      <vt:lpstr>Особенности мышления у детей с ЗПР </vt:lpstr>
      <vt:lpstr>В зависимости от особенности и развитии мышления детей с ЗПР можно разделить на 3 группы: </vt:lpstr>
      <vt:lpstr>Речевое развитие</vt:lpstr>
      <vt:lpstr>Эмоционально-волевая сфера</vt:lpstr>
      <vt:lpstr>Моторная сфера</vt:lpstr>
      <vt:lpstr>Отличие детей с ЗПР от умственной отсталости. </vt:lpstr>
      <vt:lpstr>Презентация PowerPoint</vt:lpstr>
      <vt:lpstr>Презентация PowerPoint</vt:lpstr>
      <vt:lpstr>Презентация PowerPoint</vt:lpstr>
      <vt:lpstr>Особенности обучения детей  с задержкой психического развития.</vt:lpstr>
      <vt:lpstr>Виды педагогической помощи</vt:lpstr>
      <vt:lpstr>Важно помнить:</vt:lpstr>
      <vt:lpstr>Направления работы для пробуждения познавательной активности и реализации резервных возможностей  детей с ЗПР (С.Г.Шевченко, автор программ КРО) </vt:lpstr>
      <vt:lpstr>Особенности обучения </vt:lpstr>
      <vt:lpstr>Преодоление ЗПР зависит от характера стимулирования познавательной активности ребенка со стороны взрослого</vt:lpstr>
      <vt:lpstr>Подходы  в работе с детьми  с ЗПР:</vt:lpstr>
      <vt:lpstr>Для повышения эффективности обучения с ЗПР создаются специальные условия: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Индивидуально-типологические особенности учащихся с ЗПР</dc:title>
  <dc:creator>Oleg</dc:creator>
  <cp:lastModifiedBy>USER 2816</cp:lastModifiedBy>
  <cp:revision>70</cp:revision>
  <dcterms:created xsi:type="dcterms:W3CDTF">2015-03-09T05:07:24Z</dcterms:created>
  <dcterms:modified xsi:type="dcterms:W3CDTF">2022-10-17T10:11:34Z</dcterms:modified>
</cp:coreProperties>
</file>