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71" r:id="rId5"/>
    <p:sldId id="274" r:id="rId6"/>
    <p:sldId id="275" r:id="rId7"/>
    <p:sldId id="280" r:id="rId8"/>
    <p:sldId id="273" r:id="rId9"/>
    <p:sldId id="278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66"/>
    <a:srgbClr val="DE8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00BB-AB2B-4DC9-B46B-3B31ECF87D66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584F-0CB1-4308-B587-343AD1E67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6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00BB-AB2B-4DC9-B46B-3B31ECF87D66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584F-0CB1-4308-B587-343AD1E67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1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00BB-AB2B-4DC9-B46B-3B31ECF87D66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584F-0CB1-4308-B587-343AD1E67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3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00BB-AB2B-4DC9-B46B-3B31ECF87D66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584F-0CB1-4308-B587-343AD1E67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00BB-AB2B-4DC9-B46B-3B31ECF87D66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584F-0CB1-4308-B587-343AD1E67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6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00BB-AB2B-4DC9-B46B-3B31ECF87D66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584F-0CB1-4308-B587-343AD1E67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1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00BB-AB2B-4DC9-B46B-3B31ECF87D66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584F-0CB1-4308-B587-343AD1E67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00BB-AB2B-4DC9-B46B-3B31ECF87D66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584F-0CB1-4308-B587-343AD1E67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4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00BB-AB2B-4DC9-B46B-3B31ECF87D66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584F-0CB1-4308-B587-343AD1E67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2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00BB-AB2B-4DC9-B46B-3B31ECF87D66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584F-0CB1-4308-B587-343AD1E67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8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00BB-AB2B-4DC9-B46B-3B31ECF87D66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584F-0CB1-4308-B587-343AD1E67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27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82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C00BB-AB2B-4DC9-B46B-3B31ECF87D66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0584F-0CB1-4308-B587-343AD1E67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6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5613"/>
            <a:ext cx="18351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21363"/>
            <a:ext cx="143986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872163"/>
            <a:ext cx="13684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770563"/>
            <a:ext cx="15113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768975"/>
            <a:ext cx="15128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132513"/>
            <a:ext cx="10080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61722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1722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5602288"/>
            <a:ext cx="1744662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3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1722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737225"/>
            <a:ext cx="18732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1722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1722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9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1722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1" descr="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389001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Подзаголовок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                  </a:t>
            </a:r>
          </a:p>
          <a:p>
            <a:r>
              <a:rPr lang="ru-RU" dirty="0" smtClean="0"/>
              <a:t>                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789748" y="1359122"/>
            <a:ext cx="4572000" cy="52322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66"/>
                </a:solidFill>
              </a:rPr>
              <a:t>Отчёт о проведении </a:t>
            </a:r>
            <a:r>
              <a:rPr lang="ru-RU" sz="3600" b="1" dirty="0" smtClean="0">
                <a:solidFill>
                  <a:srgbClr val="660066"/>
                </a:solidFill>
              </a:rPr>
              <a:t>недели</a:t>
            </a:r>
            <a:r>
              <a:rPr lang="ru-RU" sz="3600" b="1" dirty="0" smtClean="0">
                <a:solidFill>
                  <a:srgbClr val="660066"/>
                </a:solidFill>
              </a:rPr>
              <a:t> </a:t>
            </a:r>
            <a:r>
              <a:rPr lang="ru-RU" sz="3600" b="1" dirty="0" smtClean="0">
                <a:solidFill>
                  <a:srgbClr val="660066"/>
                </a:solidFill>
              </a:rPr>
              <a:t>по  </a:t>
            </a:r>
            <a:r>
              <a:rPr lang="ru-RU" sz="3600" b="1" dirty="0">
                <a:solidFill>
                  <a:srgbClr val="660066"/>
                </a:solidFill>
              </a:rPr>
              <a:t>пожарной </a:t>
            </a:r>
            <a:r>
              <a:rPr lang="ru-RU" sz="3600" b="1" dirty="0" smtClean="0">
                <a:solidFill>
                  <a:srgbClr val="660066"/>
                </a:solidFill>
              </a:rPr>
              <a:t>безопасности в группе раннего возраста</a:t>
            </a:r>
            <a:endParaRPr lang="ru-RU" sz="3600" b="1" dirty="0" smtClean="0">
              <a:solidFill>
                <a:srgbClr val="660066"/>
              </a:solidFill>
            </a:endParaRPr>
          </a:p>
          <a:p>
            <a:pPr algn="ctr"/>
            <a:endParaRPr lang="ru-RU" sz="14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Подготовил: воспитатель 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д/с 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6 «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Дуденкова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Мария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</a:p>
          <a:p>
            <a:pPr algn="ctr"/>
            <a:endParaRPr lang="ru-RU" sz="3600" b="1" dirty="0">
              <a:solidFill>
                <a:srgbClr val="660066"/>
              </a:solidFill>
            </a:endParaRPr>
          </a:p>
          <a:p>
            <a:pPr algn="ctr"/>
            <a:endParaRPr lang="ru-RU" sz="36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5"/>
    </mc:Choice>
    <mc:Fallback xmlns="">
      <p:transition spd="slow" advTm="468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95536" y="908720"/>
            <a:ext cx="8208912" cy="2051794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 w="1460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9783" dir="6914402" algn="ctr" rotWithShape="0">
                    <a:srgbClr val="7F7F7F">
                      <a:alpha val="50000"/>
                    </a:srgbClr>
                  </a:outerShdw>
                </a:effectLst>
                <a:latin typeface="Arial Black"/>
              </a:rPr>
              <a:t>СПАСИБО ЗА ВНИМАНИЕ!!!</a:t>
            </a:r>
            <a:endParaRPr lang="ru-RU" sz="3600" b="1" kern="10" spc="0" dirty="0">
              <a:ln w="14605">
                <a:solidFill>
                  <a:srgbClr val="C0504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29783" dir="6914402" algn="ctr" rotWithShape="0">
                  <a:srgbClr val="7F7F7F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" name="Picture 2" descr="C:\Users\пк\Desktop\20140421-0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4752528" cy="41764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70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6"/>
    </mc:Choice>
    <mc:Fallback xmlns="">
      <p:transition spd="slow" advTm="371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работы:  </a:t>
            </a:r>
            <a:endParaRPr lang="ru-RU" b="1" dirty="0" smtClean="0"/>
          </a:p>
          <a:p>
            <a:r>
              <a:rPr lang="ru-RU" dirty="0" smtClean="0"/>
              <a:t>сформировать </a:t>
            </a:r>
            <a:r>
              <a:rPr lang="ru-RU" dirty="0" smtClean="0"/>
              <a:t>у детей </a:t>
            </a:r>
            <a:r>
              <a:rPr lang="ru-RU" dirty="0"/>
              <a:t> </a:t>
            </a:r>
            <a:r>
              <a:rPr lang="ru-RU" dirty="0" smtClean="0"/>
              <a:t>ответственное </a:t>
            </a:r>
            <a:r>
              <a:rPr lang="ru-RU" dirty="0" smtClean="0"/>
              <a:t>отношение  к выполнению правил пожарной безопасности. </a:t>
            </a:r>
            <a:r>
              <a:rPr lang="ru-RU" dirty="0"/>
              <a:t> </a:t>
            </a:r>
            <a:r>
              <a:rPr lang="ru-RU" dirty="0" smtClean="0"/>
              <a:t>Научить  знаниям, умениям и навыкам, которые  необходимы  для применения в чрезвычайных ситуациях.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обобщать знания о причинах возникновения пожаров; объяснить, чем опасен огонь; </a:t>
            </a:r>
            <a:r>
              <a:rPr lang="ru-RU" dirty="0"/>
              <a:t> </a:t>
            </a:r>
            <a:r>
              <a:rPr lang="ru-RU" dirty="0" smtClean="0"/>
              <a:t>привести примеры  последствий    детских  </a:t>
            </a:r>
            <a:r>
              <a:rPr lang="ru-RU" dirty="0" smtClean="0"/>
              <a:t>шалостей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учить </a:t>
            </a:r>
            <a:r>
              <a:rPr lang="ru-RU" dirty="0"/>
              <a:t> </a:t>
            </a:r>
            <a:r>
              <a:rPr lang="ru-RU" dirty="0" smtClean="0"/>
              <a:t>правилам </a:t>
            </a:r>
            <a:r>
              <a:rPr lang="ru-RU" dirty="0" smtClean="0"/>
              <a:t>поведения при пожаре;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smtClean="0"/>
              <a:t> </a:t>
            </a:r>
            <a:r>
              <a:rPr lang="ru-RU" dirty="0" smtClean="0"/>
              <a:t>телефонный номер пожарной службы; </a:t>
            </a:r>
            <a:endParaRPr lang="ru-RU" dirty="0" smtClean="0"/>
          </a:p>
          <a:p>
            <a:r>
              <a:rPr lang="ru-RU" dirty="0" smtClean="0"/>
              <a:t>-  </a:t>
            </a:r>
            <a:r>
              <a:rPr lang="ru-RU" dirty="0" smtClean="0"/>
              <a:t>знакомить с профессией пожарного и техникой, помогающей тушить пожар; воспитывать уважение к труду пожарных;</a:t>
            </a:r>
            <a:br>
              <a:rPr lang="ru-RU" dirty="0" smtClean="0"/>
            </a:br>
            <a:r>
              <a:rPr lang="ru-RU" dirty="0" smtClean="0"/>
              <a:t>- рассказать детям, какой  огонь - друг и огонь - враг 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52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50"/>
    </mc:Choice>
    <mc:Fallback xmlns="">
      <p:transition spd="slow" advTm="2355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83000">
              <a:srgbClr val="FF7A00"/>
            </a:gs>
            <a:gs pos="96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   Культура </a:t>
            </a:r>
            <a:r>
              <a:rPr lang="ru-RU" sz="2400" dirty="0">
                <a:solidFill>
                  <a:srgbClr val="C00000"/>
                </a:solidFill>
              </a:rPr>
              <a:t>безопасности жизнедеятельности должна прививаться человеку с раннего детства. Поэтому </a:t>
            </a:r>
            <a:r>
              <a:rPr lang="ru-RU" sz="2400" dirty="0" smtClean="0">
                <a:solidFill>
                  <a:srgbClr val="C00000"/>
                </a:solidFill>
              </a:rPr>
              <a:t>изучение </a:t>
            </a:r>
            <a:r>
              <a:rPr lang="ru-RU" sz="2400" dirty="0">
                <a:solidFill>
                  <a:srgbClr val="C00000"/>
                </a:solidFill>
              </a:rPr>
              <a:t>основ пожарной безопасности </a:t>
            </a:r>
            <a:r>
              <a:rPr lang="ru-RU" sz="2400" dirty="0" smtClean="0">
                <a:solidFill>
                  <a:srgbClr val="C00000"/>
                </a:solidFill>
              </a:rPr>
              <a:t>должно </a:t>
            </a:r>
            <a:r>
              <a:rPr lang="ru-RU" sz="2400" dirty="0">
                <a:solidFill>
                  <a:srgbClr val="C00000"/>
                </a:solidFill>
              </a:rPr>
              <a:t>начинаться с детского сада. 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just"/>
            <a:endParaRPr lang="ru-RU" sz="2400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   В </a:t>
            </a:r>
            <a:r>
              <a:rPr lang="ru-RU" sz="2400" dirty="0">
                <a:solidFill>
                  <a:srgbClr val="C00000"/>
                </a:solidFill>
              </a:rPr>
              <a:t>целях формирования у воспитанников осознанного и ответственного отношения к выполнению правил пожарной безопасности </a:t>
            </a:r>
            <a:r>
              <a:rPr lang="ru-RU" sz="2400" dirty="0" smtClean="0">
                <a:solidFill>
                  <a:srgbClr val="C00000"/>
                </a:solidFill>
              </a:rPr>
              <a:t>были</a:t>
            </a:r>
            <a:r>
              <a:rPr lang="ru-RU" sz="2400" dirty="0" smtClean="0">
                <a:solidFill>
                  <a:srgbClr val="C00000"/>
                </a:solidFill>
              </a:rPr>
              <a:t> использованы </a:t>
            </a:r>
            <a:r>
              <a:rPr lang="ru-RU" sz="2400" dirty="0">
                <a:solidFill>
                  <a:srgbClr val="C00000"/>
                </a:solidFill>
              </a:rPr>
              <a:t>разнообразные формы работы</a:t>
            </a:r>
            <a:r>
              <a:rPr lang="ru-RU" sz="2400" dirty="0" smtClean="0">
                <a:solidFill>
                  <a:srgbClr val="C00000"/>
                </a:solidFill>
              </a:rPr>
              <a:t>. </a:t>
            </a:r>
          </a:p>
          <a:p>
            <a:pPr algn="just"/>
            <a:endParaRPr lang="ru-RU" sz="2400" dirty="0" smtClean="0">
              <a:solidFill>
                <a:srgbClr val="C00000"/>
              </a:solidFill>
            </a:endParaRPr>
          </a:p>
          <a:p>
            <a:pPr algn="just"/>
            <a:endParaRPr lang="ru-RU" sz="2400" u="sng" dirty="0" smtClean="0">
              <a:solidFill>
                <a:srgbClr val="C00000"/>
              </a:solidFill>
            </a:endParaRPr>
          </a:p>
          <a:p>
            <a:pPr algn="just"/>
            <a:endParaRPr lang="ru-RU" sz="2400" u="sng" dirty="0">
              <a:solidFill>
                <a:srgbClr val="C00000"/>
              </a:solidFill>
            </a:endParaRPr>
          </a:p>
          <a:p>
            <a:pPr algn="just"/>
            <a:endParaRPr lang="ru-RU" sz="24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7"/>
    </mc:Choice>
    <mc:Fallback xmlns="">
      <p:transition spd="slow" advTm="1495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51803"/>
            <a:ext cx="8040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«Тили – бом, тили -  бом загорелся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ошкин дом…»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шуля\Desktop\фотки\IMG_20160524_092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шуля\Desktop\фотки\IMG_20160524_092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411348" cy="2558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шуля\Desktop\фотки\IMG_20160524_0929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3419872" cy="2470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шуля\Desktop\фотки\IMG_20160524_0929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411348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4"/>
    </mc:Choice>
    <mc:Fallback xmlns="">
      <p:transition spd="slow" advTm="1309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64704"/>
            <a:ext cx="4959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Беседа о профессии пожарного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шуля\Desktop\фотки\IMG_20160524_093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93" y="198884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6"/>
    </mc:Choice>
    <mc:Fallback xmlns="">
      <p:transition spd="slow" advTm="986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513545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«Огонь»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шуля\Desktop\DSC026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r="4269"/>
          <a:stretch/>
        </p:blipFill>
        <p:spPr bwMode="auto">
          <a:xfrm>
            <a:off x="581891" y="1844824"/>
            <a:ext cx="4170130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шуля\Desktop\фотки\IMG_20160525_093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86862"/>
            <a:ext cx="4098833" cy="3320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39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5"/>
    </mc:Choice>
    <mc:Fallback xmlns="">
      <p:transition spd="slow" advTm="1345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92696"/>
            <a:ext cx="5711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 с переодеванием «Пожарный»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ашуля\Desktop\фотки\IMG_20160524_093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шуля\Desktop\фотки\IMG_20160524_093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49" y="3143746"/>
            <a:ext cx="4123007" cy="3092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9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1"/>
    </mc:Choice>
    <mc:Fallback xmlns="">
      <p:transition spd="slow" advTm="1105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22920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родительских уголках размещена информация о противопожарных мерах, о предупреждении пожаров от детских игр и шалости с огнем</a:t>
            </a:r>
          </a:p>
        </p:txBody>
      </p:sp>
      <p:pic>
        <p:nvPicPr>
          <p:cNvPr id="4" name="Рисунок 3" descr="http://ds28.ucoz.ru/kartinki/DSCF75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32859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8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9"/>
    </mc:Choice>
    <mc:Fallback xmlns="">
      <p:transition spd="slow" advTm="697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97346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 Анализируя работу по проведению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пожарной безопасности можно сделать следующие выводы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Проведена углубленная работа со всеми участниками образовательного процесса.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сформирован фундамент знаний правил ПБ: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Родители воспитанников были активными участниками при подготовке и проведении мероприятий, направленных на формирование у детей знаний о правилах пожарной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0530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15"/>
    </mc:Choice>
    <mc:Fallback xmlns="">
      <p:transition spd="slow" advTm="2851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125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№38»</dc:title>
  <dc:creator>Polzovatel</dc:creator>
  <cp:lastModifiedBy>машуля</cp:lastModifiedBy>
  <cp:revision>59</cp:revision>
  <dcterms:created xsi:type="dcterms:W3CDTF">2014-11-09T15:09:08Z</dcterms:created>
  <dcterms:modified xsi:type="dcterms:W3CDTF">2016-05-26T16:57:02Z</dcterms:modified>
</cp:coreProperties>
</file>