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96" r:id="rId4"/>
    <p:sldId id="259" r:id="rId5"/>
    <p:sldId id="260" r:id="rId6"/>
    <p:sldId id="261" r:id="rId7"/>
    <p:sldId id="263" r:id="rId8"/>
    <p:sldId id="267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76" r:id="rId23"/>
    <p:sldId id="277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FF0066"/>
    <a:srgbClr val="9900FF"/>
    <a:srgbClr val="00FF00"/>
    <a:srgbClr val="00CCFF"/>
    <a:srgbClr val="FF00FF"/>
    <a:srgbClr val="00CC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79AC2-1434-48E9-9E21-782E751A4A6C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F12B7-14B2-41F8-B166-783B984A7C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8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12B7-14B2-41F8-B166-783B984A7C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12B7-14B2-41F8-B166-783B984A7C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4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341372">
            <a:off x="1000100" y="642918"/>
            <a:ext cx="7358114" cy="5500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 rot="21222240">
            <a:off x="1000100" y="500042"/>
            <a:ext cx="7358114" cy="5500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790741">
            <a:off x="7679241" y="-96279"/>
            <a:ext cx="1495715" cy="149571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1071538" y="571480"/>
            <a:ext cx="7358114" cy="5500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:\ежик тренажер\1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06643">
            <a:off x="6895039" y="5162665"/>
            <a:ext cx="2387184" cy="16883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3" name="Прямоугольник 12"/>
          <p:cNvSpPr/>
          <p:nvPr userDrawn="1"/>
        </p:nvSpPr>
        <p:spPr>
          <a:xfrm>
            <a:off x="428596" y="6500834"/>
            <a:ext cx="12779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atyana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L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atesheva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14282" y="6565921"/>
            <a:ext cx="2133600" cy="292079"/>
          </a:xfrm>
        </p:spPr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00034" y="285728"/>
            <a:ext cx="8215370" cy="6072230"/>
          </a:xfrm>
          <a:prstGeom prst="rect">
            <a:avLst/>
          </a:prstGeom>
          <a:solidFill>
            <a:schemeClr val="accent3">
              <a:lumMod val="20000"/>
              <a:lumOff val="80000"/>
              <a:alpha val="89000"/>
            </a:schemeClr>
          </a:solidFill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:\ежик тренажер\2cxhwr8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977494">
            <a:off x="7581554" y="4336377"/>
            <a:ext cx="1644338" cy="233792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4C13-74A5-44C5-B23D-388D8BDED975}" type="datetimeFigureOut">
              <a:rPr lang="ru-RU" smtClean="0"/>
              <a:pPr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500A7-E5A2-4C06-AA66-B363730707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2714612" y="285728"/>
            <a:ext cx="6000792" cy="1588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 rot="5400000">
            <a:off x="5680083" y="3321843"/>
            <a:ext cx="6071436" cy="794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 rot="10800000">
            <a:off x="4857752" y="6357958"/>
            <a:ext cx="3857652" cy="158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813386">
            <a:off x="7736112" y="84278"/>
            <a:ext cx="551401" cy="551401"/>
          </a:xfrm>
          <a:prstGeom prst="rect">
            <a:avLst/>
          </a:prstGeom>
          <a:noFill/>
        </p:spPr>
      </p:pic>
      <p:pic>
        <p:nvPicPr>
          <p:cNvPr id="22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712741">
            <a:off x="8594452" y="3317632"/>
            <a:ext cx="497708" cy="497708"/>
          </a:xfrm>
          <a:prstGeom prst="rect">
            <a:avLst/>
          </a:prstGeom>
          <a:noFill/>
        </p:spPr>
      </p:pic>
      <p:pic>
        <p:nvPicPr>
          <p:cNvPr id="23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123442">
            <a:off x="8312937" y="2597907"/>
            <a:ext cx="857256" cy="857256"/>
          </a:xfrm>
          <a:prstGeom prst="rect">
            <a:avLst/>
          </a:prstGeom>
          <a:noFill/>
        </p:spPr>
      </p:pic>
      <p:pic>
        <p:nvPicPr>
          <p:cNvPr id="24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901227">
            <a:off x="8122706" y="1550418"/>
            <a:ext cx="1342472" cy="1342472"/>
          </a:xfrm>
          <a:prstGeom prst="rect">
            <a:avLst/>
          </a:prstGeom>
          <a:noFill/>
        </p:spPr>
      </p:pic>
      <p:pic>
        <p:nvPicPr>
          <p:cNvPr id="25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3019156">
            <a:off x="8358214" y="142852"/>
            <a:ext cx="500066" cy="500066"/>
          </a:xfrm>
          <a:prstGeom prst="rect">
            <a:avLst/>
          </a:prstGeom>
          <a:noFill/>
        </p:spPr>
      </p:pic>
      <p:pic>
        <p:nvPicPr>
          <p:cNvPr id="26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734323">
            <a:off x="8440217" y="1132387"/>
            <a:ext cx="642942" cy="642942"/>
          </a:xfrm>
          <a:prstGeom prst="rect">
            <a:avLst/>
          </a:prstGeom>
          <a:noFill/>
        </p:spPr>
      </p:pic>
      <p:pic>
        <p:nvPicPr>
          <p:cNvPr id="27" name="Picture 5" descr="C:\Documents and Settings\Admin\Мои документы\В работе 1\Анимашки\butterfly258.gi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796178">
            <a:off x="8445863" y="444814"/>
            <a:ext cx="857256" cy="857256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357158" y="6357958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atyana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L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atesheva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 smtClean="0">
                <a:solidFill>
                  <a:srgbClr val="008000"/>
                </a:solidFill>
              </a:rPr>
              <a:t>Подготовила: </a:t>
            </a:r>
          </a:p>
          <a:p>
            <a:pPr algn="r">
              <a:defRPr/>
            </a:pPr>
            <a:r>
              <a:rPr lang="ru-RU" b="1" dirty="0">
                <a:solidFill>
                  <a:srgbClr val="008000"/>
                </a:solidFill>
              </a:rPr>
              <a:t>в</a:t>
            </a:r>
            <a:r>
              <a:rPr lang="ru-RU" b="1" dirty="0" smtClean="0">
                <a:solidFill>
                  <a:srgbClr val="008000"/>
                </a:solidFill>
              </a:rPr>
              <a:t>оспитатель  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8000"/>
                </a:solidFill>
              </a:rPr>
              <a:t>МБДОУ детский сад № 6 «</a:t>
            </a:r>
            <a:r>
              <a:rPr lang="ru-RU" b="1" dirty="0" err="1" smtClean="0">
                <a:solidFill>
                  <a:srgbClr val="008000"/>
                </a:solidFill>
              </a:rPr>
              <a:t>Дюймовочка</a:t>
            </a:r>
            <a:r>
              <a:rPr lang="ru-RU" b="1" dirty="0" smtClean="0">
                <a:solidFill>
                  <a:srgbClr val="008000"/>
                </a:solidFill>
              </a:rPr>
              <a:t>»</a:t>
            </a:r>
          </a:p>
          <a:p>
            <a:pPr algn="r">
              <a:defRPr/>
            </a:pPr>
            <a:r>
              <a:rPr lang="ru-RU" b="1" dirty="0" err="1" smtClean="0">
                <a:solidFill>
                  <a:srgbClr val="008000"/>
                </a:solidFill>
              </a:rPr>
              <a:t>Дуденкова</a:t>
            </a:r>
            <a:r>
              <a:rPr lang="ru-RU" b="1" dirty="0" smtClean="0">
                <a:solidFill>
                  <a:srgbClr val="008000"/>
                </a:solidFill>
              </a:rPr>
              <a:t> Мария Владимировна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332656"/>
            <a:ext cx="6336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«Весна </a:t>
            </a:r>
            <a:endParaRPr lang="ru-RU" sz="60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шагает   </a:t>
            </a:r>
          </a:p>
          <a:p>
            <a:pPr algn="ctr"/>
            <a:r>
              <a:rPr lang="ru-RU" sz="6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по планете!»</a:t>
            </a:r>
            <a:endParaRPr lang="ru-RU" sz="60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шуля\Desktop\ВЕСНА\12_1053_oboi_bumazhnye_korabliki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6012159" cy="43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шуля\Desktop\ВЕСНА\630856_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8" y="1"/>
            <a:ext cx="5734455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машуля\Desktop\ВЕСНА\mat-i-macheh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3225357"/>
            <a:ext cx="4686505" cy="36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3" y="10950"/>
            <a:ext cx="4716016" cy="334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622676" y="335468"/>
            <a:ext cx="4038600" cy="2965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Прорастает сквозь снежок,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К солнечным лучам цветок,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Маленький и нежный,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Беленький подснежник.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669213" y="3429000"/>
            <a:ext cx="4038600" cy="2881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Первые проталинки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Все в цветочках маленьких.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Солнышком согреты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Солнышка портреты.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(Мать-и-мачеха)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шуля\Desktop\ВЕСН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шуля\Desktop\ВЕСНА\ceeca72c18f1a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7071"/>
            <a:ext cx="5076055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машуля\Desktop\ВЕСНА\migratory-bir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"/>
            <a:ext cx="5076056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80112" y="4878859"/>
            <a:ext cx="2879725" cy="56673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Прилетают из теплых краев птицы, на деревьях набухают почки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шуля\Desktop\ВЕСНА\159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08103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шуля\Desktop\ВЕСНА\SkLnFRZsu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63589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0"/>
            <a:ext cx="29523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Улетела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Ласточка</a:t>
            </a:r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тридевять земель...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Возвращайся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Ласточка!</a:t>
            </a:r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 дворе апрель.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Возвращайся, Ласточка!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Только не одна: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Пусть с тобою, Ласточка,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Прилетит Весна!</a:t>
            </a:r>
          </a:p>
          <a:p>
            <a:pPr algn="ctr"/>
            <a:endParaRPr lang="ru-RU" dirty="0"/>
          </a:p>
        </p:txBody>
      </p:sp>
      <p:pic>
        <p:nvPicPr>
          <p:cNvPr id="10244" name="Picture 4" descr="C:\Users\машуля\Desktop\ВЕСНА\406073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0"/>
            <a:ext cx="550810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шуля\Desktop\ВЕСНА\Starling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58681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5166" y="908720"/>
            <a:ext cx="32688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B050"/>
                </a:solidFill>
              </a:rPr>
              <a:t>Два скворца летели,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На березку сели,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Сели и запели, -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Как они летели, как они </a:t>
            </a:r>
            <a:r>
              <a:rPr lang="ru-RU" b="1" dirty="0" smtClean="0">
                <a:solidFill>
                  <a:srgbClr val="00B050"/>
                </a:solidFill>
              </a:rPr>
              <a:t>     спешили</a:t>
            </a:r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С берегов заморских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В край родимый, милый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 К беленькой березке!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0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2568" y="476672"/>
            <a:ext cx="35993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 </a:t>
            </a:r>
            <a:r>
              <a:rPr lang="ru-RU" sz="2400" b="1" dirty="0">
                <a:solidFill>
                  <a:srgbClr val="FF0000"/>
                </a:solidFill>
              </a:rPr>
              <a:t>солнце темный лес зардел,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В долине пар белеет тонкий,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И песню раннюю запел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В лазури жаворонок звонкий.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Он </a:t>
            </a:r>
            <a:r>
              <a:rPr lang="ru-RU" sz="2400" b="1" dirty="0">
                <a:solidFill>
                  <a:srgbClr val="FF0000"/>
                </a:solidFill>
              </a:rPr>
              <a:t>голосисто с вышины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Поет, на солнышке сверкая: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Весна пришла к нам молодая,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Я здесь пою приход </a:t>
            </a:r>
            <a:r>
              <a:rPr lang="ru-RU" sz="2400" b="1" dirty="0" smtClean="0">
                <a:solidFill>
                  <a:srgbClr val="FF0000"/>
                </a:solidFill>
              </a:rPr>
              <a:t>весны!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машуля\Desktop\ВЕСНА\12.04.10._263sf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29208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9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машуля\Desktop\ВЕСНА\aist.645b703d76c37a47775241850ad7cd45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16527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268278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По весне весь наш </a:t>
            </a:r>
            <a:r>
              <a:rPr lang="ru-RU" b="1" dirty="0" smtClean="0">
                <a:solidFill>
                  <a:srgbClr val="0070C0"/>
                </a:solidFill>
              </a:rPr>
              <a:t>посёлок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Дружно встретил новосёла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Всем другим домам на </a:t>
            </a:r>
            <a:r>
              <a:rPr lang="ru-RU" b="1" dirty="0" smtClean="0">
                <a:solidFill>
                  <a:srgbClr val="0070C0"/>
                </a:solidFill>
              </a:rPr>
              <a:t>зависть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Свил гнездо на нашем аист.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12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шуля\Desktop\ВЕСНА\1332750151_gu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68960"/>
            <a:ext cx="493204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машуля\Desktop\ВЕСНА\pti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421196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694312" y="36428"/>
            <a:ext cx="4449688" cy="200223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Прилет гусей и уток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машуля\Desktop\ВЕСНА\15163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3204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шуля\Desktop\ВЕСНА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608416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машуля\Desktop\ВЕСНА\0_44d02_8f9aba5f_X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954016" cy="49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43651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Повелось так с самой древности:</a:t>
            </a:r>
          </a:p>
          <a:p>
            <a:r>
              <a:rPr lang="ru-RU" b="1" dirty="0">
                <a:solidFill>
                  <a:srgbClr val="0070C0"/>
                </a:solidFill>
              </a:rPr>
              <a:t>Эти птицы – символ верности.</a:t>
            </a:r>
          </a:p>
          <a:p>
            <a:r>
              <a:rPr lang="ru-RU" b="1" dirty="0">
                <a:solidFill>
                  <a:srgbClr val="0070C0"/>
                </a:solidFill>
              </a:rPr>
              <a:t>В отраженье своё глядя,</a:t>
            </a:r>
          </a:p>
          <a:p>
            <a:r>
              <a:rPr lang="ru-RU" b="1" dirty="0">
                <a:solidFill>
                  <a:srgbClr val="0070C0"/>
                </a:solidFill>
              </a:rPr>
              <a:t>Вот скользят по водной глади,</a:t>
            </a:r>
          </a:p>
          <a:p>
            <a:r>
              <a:rPr lang="ru-RU" b="1" dirty="0">
                <a:solidFill>
                  <a:srgbClr val="0070C0"/>
                </a:solidFill>
              </a:rPr>
              <a:t>Восхищая всех людей,</a:t>
            </a:r>
          </a:p>
          <a:p>
            <a:r>
              <a:rPr lang="ru-RU" b="1" dirty="0">
                <a:solidFill>
                  <a:srgbClr val="0070C0"/>
                </a:solidFill>
              </a:rPr>
              <a:t>Двое белых лебедей.</a:t>
            </a:r>
          </a:p>
        </p:txBody>
      </p:sp>
    </p:spTree>
    <p:extLst>
      <p:ext uri="{BB962C8B-B14F-4D97-AF65-F5344CB8AC3E}">
        <p14:creationId xmlns:p14="http://schemas.microsoft.com/office/powerpoint/2010/main" val="1041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шуля\Desktop\ВЕСНА\fn20135620120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5580112" cy="50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4284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Примостился на забор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Разудалый птичий хор.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Под душевный шум берёз,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Песнь выводит певчий дрозд.</a:t>
            </a:r>
          </a:p>
        </p:txBody>
      </p:sp>
    </p:spTree>
    <p:extLst>
      <p:ext uri="{BB962C8B-B14F-4D97-AF65-F5344CB8AC3E}">
        <p14:creationId xmlns:p14="http://schemas.microsoft.com/office/powerpoint/2010/main" val="33799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98638" y="476250"/>
            <a:ext cx="7345362" cy="936625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/>
              <a:t>Цель</a:t>
            </a:r>
            <a:r>
              <a:rPr lang="ru-RU" dirty="0" smtClean="0"/>
              <a:t>: </a:t>
            </a:r>
            <a:r>
              <a:rPr lang="ru-RU" sz="3100" b="1" i="1" dirty="0" smtClean="0"/>
              <a:t>расширить и систематизировать знания детей о весне.</a:t>
            </a:r>
            <a:endParaRPr lang="ru-RU" sz="31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8638" y="1412875"/>
            <a:ext cx="7345362" cy="467995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u="sng" dirty="0" smtClean="0">
                <a:latin typeface="+mj-lt"/>
              </a:rPr>
              <a:t>Задачи</a:t>
            </a:r>
            <a:r>
              <a:rPr lang="ru-RU" sz="3600" b="1" u="sng" dirty="0" smtClean="0">
                <a:latin typeface="+mj-lt"/>
              </a:rPr>
              <a:t>:</a:t>
            </a:r>
          </a:p>
          <a:p>
            <a:pPr algn="l"/>
            <a:r>
              <a:rPr lang="ru-RU" b="1" dirty="0">
                <a:latin typeface="+mj-lt"/>
              </a:rPr>
              <a:t>1</a:t>
            </a:r>
            <a:r>
              <a:rPr lang="ru-RU" b="1" dirty="0" smtClean="0">
                <a:latin typeface="+mj-lt"/>
              </a:rPr>
              <a:t>. Обогатить представление детей о характерных признаках этого времени года.</a:t>
            </a:r>
          </a:p>
          <a:p>
            <a:pPr algn="l"/>
            <a:r>
              <a:rPr lang="ru-RU" b="1" dirty="0" smtClean="0">
                <a:latin typeface="+mj-lt"/>
              </a:rPr>
              <a:t>2. Закрепить названия весенних        месяцев.</a:t>
            </a:r>
          </a:p>
          <a:p>
            <a:pPr algn="l"/>
            <a:r>
              <a:rPr lang="ru-RU" b="1" dirty="0" smtClean="0">
                <a:latin typeface="+mj-lt"/>
              </a:rPr>
              <a:t>3. </a:t>
            </a:r>
            <a:r>
              <a:rPr lang="ru-RU" b="1" dirty="0">
                <a:latin typeface="+mj-lt"/>
              </a:rPr>
              <a:t>А</a:t>
            </a:r>
            <a:r>
              <a:rPr lang="ru-RU" b="1" dirty="0" smtClean="0">
                <a:latin typeface="+mj-lt"/>
              </a:rPr>
              <a:t>ктивизировать </a:t>
            </a:r>
            <a:r>
              <a:rPr lang="ru-RU" b="1" dirty="0" smtClean="0">
                <a:latin typeface="+mj-lt"/>
              </a:rPr>
              <a:t>словарь по теме.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7595" y="324118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Ручейки бегут с холма-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До свидания, зима!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Слышишь чей-то клич вдали?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К нам вернулись журавли!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7555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00B0F0"/>
                </a:solidFill>
              </a:rPr>
              <a:t>В </a:t>
            </a:r>
            <a:r>
              <a:rPr lang="ru-RU" b="1" dirty="0">
                <a:solidFill>
                  <a:srgbClr val="00B0F0"/>
                </a:solidFill>
              </a:rPr>
              <a:t>небе чистом, как страница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 Пролетают плавно птицы.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 Над просторами полей</a:t>
            </a: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 Клин красавцев журавлей.</a:t>
            </a:r>
          </a:p>
        </p:txBody>
      </p:sp>
      <p:pic>
        <p:nvPicPr>
          <p:cNvPr id="17410" name="Picture 2" descr="C:\Users\машуля\Desktop\ВЕСНА\motto.net.ua-16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32985"/>
            <a:ext cx="5292079" cy="36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машуля\Desktop\ВЕСНА\1300077280_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385192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машуля\Desktop\ВЕСНА\005519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51920" cy="31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Весна в лесу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4572000" y="1268760"/>
            <a:ext cx="4038600" cy="49685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300" b="1" dirty="0" smtClean="0">
                <a:solidFill>
                  <a:srgbClr val="FF0000"/>
                </a:solidFill>
              </a:rPr>
              <a:t>   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chemeClr val="accent3">
                    <a:lumMod val="50000"/>
                  </a:schemeClr>
                </a:solidFill>
              </a:rPr>
              <a:t>  Проснулись 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</a:rPr>
              <a:t>от долгого зимнего сна барсуки, ежи, медведи. Вышли </a:t>
            </a:r>
            <a:r>
              <a:rPr lang="ru-RU" sz="3300" b="1" dirty="0" smtClean="0">
                <a:solidFill>
                  <a:schemeClr val="accent3">
                    <a:lumMod val="50000"/>
                  </a:schemeClr>
                </a:solidFill>
              </a:rPr>
              <a:t>они и другие лесные жители  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</a:rPr>
              <a:t>из норы </a:t>
            </a:r>
            <a:r>
              <a:rPr lang="ru-RU" sz="33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</a:rPr>
              <a:t>и пошли искать  более сухие места.</a:t>
            </a:r>
          </a:p>
          <a:p>
            <a:endParaRPr lang="ru-RU" sz="33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300" b="1" dirty="0" smtClean="0">
                <a:solidFill>
                  <a:schemeClr val="accent3">
                    <a:lumMod val="50000"/>
                  </a:schemeClr>
                </a:solidFill>
              </a:rPr>
              <a:t>  Откуда 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</a:rPr>
              <a:t>они узнали, что весна пришла? Ведь телевизора или радио в лесу нет? Как они узнали, что им пора просыпаться и вылезать поскорее из своих нор и берлог?</a:t>
            </a:r>
          </a:p>
          <a:p>
            <a:endParaRPr lang="ru-RU" sz="33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300" b="1" dirty="0" smtClean="0">
                <a:solidFill>
                  <a:schemeClr val="accent3">
                    <a:lumMod val="50000"/>
                  </a:schemeClr>
                </a:solidFill>
              </a:rPr>
              <a:t>  Оказывается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</a:rPr>
              <a:t>, растаял весной снег, просочилась вода от растаявшего снега в их норы и берлоги. Даже если и хочется поспать – в мокрой норе не полежишь. Вот и пришлось им вылезать из нор да берлог и искать для себя места </a:t>
            </a:r>
            <a:r>
              <a:rPr lang="ru-RU" sz="3300" b="1" dirty="0" err="1" smtClean="0">
                <a:solidFill>
                  <a:schemeClr val="accent3">
                    <a:lumMod val="50000"/>
                  </a:schemeClr>
                </a:solidFill>
              </a:rPr>
              <a:t>посуше</a:t>
            </a:r>
            <a:endParaRPr lang="ru-RU" sz="33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3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3554" name="Picture 2" descr="C:\Users\машуля\Desktop\ВЕСНА\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268760"/>
            <a:ext cx="43924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машуля\Desktop\ВЕСНА\1219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51844"/>
            <a:ext cx="5148064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машуля\Desktop\ВЕСНА\1219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09" y="0"/>
            <a:ext cx="4529427" cy="30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машуля\Desktop\ВЕСН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051844"/>
            <a:ext cx="5397224" cy="38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1259632" y="548680"/>
            <a:ext cx="3008313" cy="5434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C00000"/>
                </a:solidFill>
              </a:rPr>
              <a:t>Медведь проснулся после зимней спячки.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машуля\Desktop\ВЕСНА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0988"/>
            <a:ext cx="4716015" cy="35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машуля\Desktop\ВЕСНА\ejik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1872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машуля\Desktop\ВЕСНА\photos0-800x6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72" y="3320988"/>
            <a:ext cx="4962128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355976" y="56353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Проснулись после зимней спячки ежи и барсуки.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шуля\Desktop\ВЕСНА\badger_194547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машуля\Desktop\ВЕСНА\hdoboi.org-5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0"/>
            <a:ext cx="385192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машуля\Desktop\ВЕСНА\0_7d355_a578f757_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5589"/>
            <a:ext cx="29527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2750" y="3695701"/>
            <a:ext cx="61912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 smtClean="0"/>
              <a:t>  </a:t>
            </a:r>
            <a:r>
              <a:rPr lang="ru-RU" b="1" i="1" dirty="0" smtClean="0">
                <a:solidFill>
                  <a:srgbClr val="FF0000"/>
                </a:solidFill>
              </a:rPr>
              <a:t>Весной </a:t>
            </a:r>
            <a:r>
              <a:rPr lang="ru-RU" b="1" i="1" dirty="0">
                <a:solidFill>
                  <a:srgbClr val="FF0000"/>
                </a:solidFill>
              </a:rPr>
              <a:t>многие животные линяют. Они меняют зимнюю шубку – теплую, толстую – на летнюю, более легкую. Линяют весной зайцы, лисы, </a:t>
            </a:r>
            <a:r>
              <a:rPr lang="ru-RU" b="1" i="1" dirty="0" smtClean="0">
                <a:solidFill>
                  <a:srgbClr val="FF0000"/>
                </a:solidFill>
              </a:rPr>
              <a:t>волки, медведи</a:t>
            </a:r>
            <a:r>
              <a:rPr lang="ru-RU" b="1" i="1" dirty="0">
                <a:solidFill>
                  <a:srgbClr val="FF0000"/>
                </a:solidFill>
              </a:rPr>
              <a:t>, лоси. Белка становится снова рыжей, а не серебристой как зимой.</a:t>
            </a:r>
          </a:p>
          <a:p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  Чтобы </a:t>
            </a:r>
            <a:r>
              <a:rPr lang="ru-RU" b="1" i="1" dirty="0">
                <a:solidFill>
                  <a:srgbClr val="FF0000"/>
                </a:solidFill>
              </a:rPr>
              <a:t>быстрее сбросить белую шерсть, заяц катается по траве, трётся о ветви кустов и стволы деревьев.  Поэтому в лесу весной можно увидеть клочки заячьей шерсти на стеблях, ветвях, в зарослях.</a:t>
            </a:r>
          </a:p>
          <a:p>
            <a:endParaRPr lang="ru-RU" b="1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8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машуля\Desktop\ВЕСНА\103238237_1qHT1ggPm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496037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машуля\Desktop\ВЕСНА\1256321652_wolf42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3501008"/>
            <a:ext cx="506639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7906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56" y="3501009"/>
            <a:ext cx="4829175" cy="3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9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4338"/>
            <a:ext cx="7249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Весной появляются у зверей </a:t>
            </a:r>
            <a:r>
              <a:rPr lang="ru-RU" sz="3200" b="1" dirty="0" smtClean="0">
                <a:solidFill>
                  <a:srgbClr val="00B0F0"/>
                </a:solidFill>
              </a:rPr>
              <a:t>детеныши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24578" name="Picture 2" descr="C:\Users\машуля\Desktop\ВЕСНА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909"/>
            <a:ext cx="4693615" cy="48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машуля\Desktop\ВЕСНА\zajac_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15" y="3250704"/>
            <a:ext cx="4450385" cy="36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3614" y="948909"/>
            <a:ext cx="446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Мама — зайчиха кормит зайчат, и сразу же убегает, оставляя их одних под кустом. А зайчата сидят под кустиком три — четыре дня – ждут, когда их покормит новая мама — зайчиха</a:t>
            </a:r>
            <a:r>
              <a:rPr lang="ru-RU" b="1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Если </a:t>
            </a:r>
            <a:r>
              <a:rPr lang="ru-RU" b="1" i="1" dirty="0">
                <a:solidFill>
                  <a:schemeClr val="tx2"/>
                </a:solidFill>
              </a:rPr>
              <a:t>бы зайчиха жила бы с зайчатами, их бы быстро нашли – учуяли по запаху — лиса или волк.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8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машуля\Desktop\ВЕСНА\flora_fauna_sologne_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0"/>
            <a:ext cx="4210531" cy="423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машуля\Desktop\ВЕСНА\430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80" y="0"/>
            <a:ext cx="4965320" cy="423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4371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   </a:t>
            </a:r>
            <a:r>
              <a:rPr lang="ru-RU" b="1" i="1" dirty="0" smtClean="0">
                <a:solidFill>
                  <a:srgbClr val="7030A0"/>
                </a:solidFill>
              </a:rPr>
              <a:t>У </a:t>
            </a:r>
            <a:r>
              <a:rPr lang="ru-RU" b="1" i="1" dirty="0">
                <a:solidFill>
                  <a:srgbClr val="7030A0"/>
                </a:solidFill>
              </a:rPr>
              <a:t>белки тоже появляются весной бельчата. Они рождаются голыми, беспомощными, ничего не видят. Мама-белка о них  заботится, два месяца  кормит бельчат молоком.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5604" name="Picture 4" descr="C:\Users\машуля\Desktop\ВЕСНА\0_79d8d_e01e3307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038"/>
            <a:ext cx="3490451" cy="26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0954" y="6055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i="1" dirty="0" smtClean="0"/>
              <a:t>  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апреле появляются и ежата.  Они рождаются в ежином гнезде, похожем на шалаш из сухих листьев, веточек и мха. Ежиха вскармливает ежат молоком, заботится о них.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6626" name="Picture 2" descr="C:\Users\машуля\Desktop\ВЕСНА\hedg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" y="1916832"/>
            <a:ext cx="4426395" cy="49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машуля\Desktop\ВЕСНА\1_4M6Ym2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54" y="2636912"/>
            <a:ext cx="4703046" cy="420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6849" y="764704"/>
            <a:ext cx="3579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В апреле просыпается и выходит из берлоги медведица с подросшими медвежатами. Она бродит по лесу – ищет пищу: вырывает луковицы и корешки растений, ищет личинок.</a:t>
            </a:r>
          </a:p>
          <a:p>
            <a:endParaRPr lang="ru-RU" b="1" i="1" dirty="0"/>
          </a:p>
          <a:p>
            <a:pPr algn="ctr"/>
            <a:endParaRPr lang="ru-RU" dirty="0"/>
          </a:p>
        </p:txBody>
      </p:sp>
      <p:pic>
        <p:nvPicPr>
          <p:cNvPr id="27650" name="Picture 2" descr="C:\Users\машуля\Desktop\ВЕСНА\97451149_hqwallpapers_ru_animals_44013_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32040" cy="38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7634" y="3845157"/>
            <a:ext cx="4122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Весной </a:t>
            </a:r>
            <a:r>
              <a:rPr lang="ru-RU" b="1" i="1" dirty="0">
                <a:solidFill>
                  <a:srgbClr val="0070C0"/>
                </a:solidFill>
              </a:rPr>
              <a:t>медведица купает своих медвежат в ручьях и озерах: возьмет за загривок и опускает в воду. Позже, когда малыши подрастут, они станут купаться сами.</a:t>
            </a:r>
          </a:p>
          <a:p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7651" name="Picture 3" descr="C:\Users\машуля\Desktop\ВЕСНА\3024167149879458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874"/>
            <a:ext cx="4947634" cy="30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699792" y="260648"/>
            <a:ext cx="5111750" cy="5853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Птицы возвращаются и щебечут сладко,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Солнце оживляется, зиму нам не жалко.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Ручейки волшебные радостно журчат,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Краски вешней радости сердце шевелят!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И сугробы медленно растеклись по лужам,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Как светло, приветливо после зимней стужи!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Изумрудной </a:t>
            </a:r>
            <a:r>
              <a:rPr lang="ru-RU" sz="2400" b="1" dirty="0" err="1" smtClean="0">
                <a:solidFill>
                  <a:srgbClr val="FF0066"/>
                </a:solidFill>
              </a:rPr>
              <a:t>травкою</a:t>
            </a:r>
            <a:r>
              <a:rPr lang="ru-RU" sz="2400" b="1" dirty="0" smtClean="0">
                <a:solidFill>
                  <a:srgbClr val="FF0066"/>
                </a:solidFill>
              </a:rPr>
              <a:t> любоваться нравится,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66"/>
                </a:solidFill>
              </a:rPr>
              <a:t>Здравствуй, гостья славная, Веснушка красавица!</a:t>
            </a:r>
            <a:endParaRPr lang="ru-RU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шуля\Desktop\ВЕСНА\1024x768_ryizhaya-hvost-zhivotnoe-lisa-mordochka-lisyon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4571999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шуля\Desktop\ВЕСНА\zhyvotnye-20-7-990x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12" y="0"/>
            <a:ext cx="503548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15888"/>
            <a:ext cx="4038600" cy="5938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Появляются </a:t>
            </a:r>
            <a:r>
              <a:rPr lang="ru-RU" sz="2000" dirty="0">
                <a:solidFill>
                  <a:srgbClr val="002060"/>
                </a:solidFill>
              </a:rPr>
              <a:t>детеныши и у лисиц. К лисятам никого не подпускает их мама – лиса. Она охраняет нору. Мама — лиса внимательно следит, нет ли рядом опасности. В случае опасности лиса громко тявкает, и лисята быстро убегают —  прячутся глубоко в норе.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716016" y="3573016"/>
            <a:ext cx="4038600" cy="276860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Весной </a:t>
            </a:r>
            <a:r>
              <a:rPr lang="ru-RU" dirty="0">
                <a:solidFill>
                  <a:srgbClr val="002060"/>
                </a:solidFill>
              </a:rPr>
              <a:t>у волчицы рождается 4-7 волчат. Они рождаются беспомощными и покрытыми серым пухом. Сначала волчица кормит волчат своим молоком, и никуда от них не отходит. А папа – волк приносит волчице пищу. Когда волчата подрастают, то уже и мама, и папа  вместе их </a:t>
            </a:r>
            <a:r>
              <a:rPr lang="ru-RU" dirty="0" smtClean="0">
                <a:solidFill>
                  <a:srgbClr val="002060"/>
                </a:solidFill>
              </a:rPr>
              <a:t>кормят.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1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" y="0"/>
            <a:ext cx="6071680" cy="450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6156176" y="980728"/>
            <a:ext cx="2190750" cy="534136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8400" b="1" dirty="0" smtClean="0">
                <a:solidFill>
                  <a:srgbClr val="0070C0"/>
                </a:solidFill>
              </a:rPr>
              <a:t>МАЙ</a:t>
            </a:r>
          </a:p>
          <a:p>
            <a:pPr marL="0" indent="0" algn="ctr">
              <a:buNone/>
            </a:pPr>
            <a:endParaRPr lang="ru-RU" sz="4400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4400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rgbClr val="008000"/>
                </a:solidFill>
              </a:rPr>
              <a:t>Наступает </a:t>
            </a:r>
            <a:r>
              <a:rPr lang="ru-RU" sz="5000" b="1" i="1" dirty="0">
                <a:solidFill>
                  <a:srgbClr val="008000"/>
                </a:solidFill>
              </a:rPr>
              <a:t>месяц </a:t>
            </a:r>
            <a:r>
              <a:rPr lang="ru-RU" sz="5000" b="1" i="1" dirty="0" smtClean="0">
                <a:solidFill>
                  <a:srgbClr val="008000"/>
                </a:solidFill>
              </a:rPr>
              <a:t>май!</a:t>
            </a:r>
            <a:endParaRPr lang="ru-RU" sz="5000" b="1" i="1" dirty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Птицы радостно запели,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Возвратившись в милый край.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Зацвели, зазеленели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Все деревья и кусты,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Снова пчелы </a:t>
            </a:r>
            <a:r>
              <a:rPr lang="ru-RU" sz="5000" b="1" i="1" dirty="0" smtClean="0">
                <a:solidFill>
                  <a:srgbClr val="008000"/>
                </a:solidFill>
              </a:rPr>
              <a:t>полетели,</a:t>
            </a:r>
            <a:endParaRPr lang="ru-RU" sz="5000" b="1" i="1" dirty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008000"/>
                </a:solidFill>
              </a:rPr>
              <a:t> За нектаром на цветы.</a:t>
            </a:r>
            <a:endParaRPr lang="ru-RU" sz="5000" b="1" i="1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endParaRPr lang="ru-RU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шуля\Desktop\ВЕСНА\siren-maslinny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8" y="3130427"/>
            <a:ext cx="4945957" cy="372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7" y="0"/>
            <a:ext cx="494711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148064" y="1750504"/>
            <a:ext cx="3346450" cy="403225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9900FF"/>
                </a:solidFill>
              </a:rPr>
              <a:t>В мае ландыш белоснежный распускается в лесу,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Цветик милый, цветик нежный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Видел волка и лису,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А в деревнях расцветает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Вся в кудрях-краса сирень,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Ароматом завлекает,</a:t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 smtClean="0">
                <a:solidFill>
                  <a:srgbClr val="9900FF"/>
                </a:solidFill>
              </a:rPr>
              <a:t>Завораживает день!</a:t>
            </a:r>
            <a:r>
              <a:rPr lang="ru-RU" sz="2400" b="1" i="1" dirty="0" smtClean="0">
                <a:solidFill>
                  <a:srgbClr val="9900FF"/>
                </a:solidFill>
              </a:rPr>
              <a:t/>
            </a:r>
            <a:br>
              <a:rPr lang="ru-RU" sz="2400" b="1" i="1" dirty="0" smtClean="0">
                <a:solidFill>
                  <a:srgbClr val="9900FF"/>
                </a:solidFill>
              </a:rPr>
            </a:br>
            <a:r>
              <a:rPr lang="ru-RU" sz="2400" b="1" i="1" dirty="0">
                <a:solidFill>
                  <a:srgbClr val="9900FF"/>
                </a:solidFill>
              </a:rPr>
              <a:t/>
            </a:r>
            <a:br>
              <a:rPr lang="ru-RU" sz="2400" b="1" i="1" dirty="0">
                <a:solidFill>
                  <a:srgbClr val="9900FF"/>
                </a:solidFill>
              </a:rPr>
            </a:br>
            <a:endParaRPr lang="ru-RU" sz="2400" b="1" i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шуля\Desktop\ВЕСНА\3478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5328592" cy="435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585829" y="836712"/>
            <a:ext cx="3008312" cy="46910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Носит одуванчик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Желтый сарафанчик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Подрастет-нарядится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В беленькое платьице,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Пышное, воздушное,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Ветерку послушное.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шуля\Desktop\ВЕСНА\allfons.ru-4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" y="2307139"/>
            <a:ext cx="4646597" cy="455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шуля\Desktop\ВЕСНА\цветы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07403"/>
            <a:ext cx="4485041" cy="36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шуля\Desktop\ВЕСНА\elitefon.ru-243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32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40213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66"/>
                </a:solidFill>
              </a:rPr>
              <a:t>В мае на деревьях появляются цветы:</a:t>
            </a:r>
            <a:br>
              <a:rPr lang="ru-RU" b="1" dirty="0" smtClean="0">
                <a:solidFill>
                  <a:srgbClr val="FF0066"/>
                </a:solidFill>
              </a:rPr>
            </a:br>
            <a:r>
              <a:rPr lang="ru-RU" b="1" dirty="0" smtClean="0">
                <a:solidFill>
                  <a:srgbClr val="FF0066"/>
                </a:solidFill>
              </a:rPr>
              <a:t>цветут яблони и вишни.</a:t>
            </a:r>
            <a:endParaRPr lang="ru-RU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машуля\Desktop\ВЕСНА\2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48" y="0"/>
            <a:ext cx="5520952" cy="41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79912" y="4365104"/>
            <a:ext cx="4872037" cy="1362075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solidFill>
                  <a:srgbClr val="00CC00"/>
                </a:solidFill>
              </a:rPr>
              <a:t>Цветет  черемуха,</a:t>
            </a:r>
            <a:br>
              <a:rPr lang="ru-RU" sz="3200" b="1" dirty="0" smtClean="0">
                <a:solidFill>
                  <a:srgbClr val="00CC00"/>
                </a:solidFill>
              </a:rPr>
            </a:br>
            <a:r>
              <a:rPr lang="ru-RU" sz="3200" b="1" dirty="0" smtClean="0">
                <a:solidFill>
                  <a:srgbClr val="00CC00"/>
                </a:solidFill>
              </a:rPr>
              <a:t>на березе появляются «сережки»</a:t>
            </a:r>
            <a:endParaRPr lang="ru-RU" sz="3200" b="1" dirty="0">
              <a:solidFill>
                <a:srgbClr val="00CC00"/>
              </a:solidFill>
            </a:endParaRPr>
          </a:p>
        </p:txBody>
      </p:sp>
      <p:pic>
        <p:nvPicPr>
          <p:cNvPr id="9221" name="Picture 5" descr="C:\Users\машуля\Desktop\ВЕСНА\33409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602"/>
            <a:ext cx="4785742" cy="35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" y="-4520"/>
            <a:ext cx="37798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машуля\Desktop\ВЕСНА\im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6" y="0"/>
            <a:ext cx="5364163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57600" y="4943475"/>
            <a:ext cx="5486400" cy="566738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rgbClr val="0000FF"/>
                </a:solidFill>
              </a:rPr>
              <a:t>Дружно лопаются почки,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</a:rPr>
              <a:t>Распускаются листочки.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</a:rPr>
              <a:t>На траве роса дрожит,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</a:rPr>
              <a:t>Лось за радугой бежит.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pic>
        <p:nvPicPr>
          <p:cNvPr id="10245" name="Picture 5" descr="C:\Users\машуля\Desktop\ВЕСНА\walls.com.ua-49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8580"/>
            <a:ext cx="4865892" cy="36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348880"/>
            <a:ext cx="6156176" cy="1143000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 smtClean="0">
                <a:solidFill>
                  <a:srgbClr val="0000CC"/>
                </a:solidFill>
              </a:rPr>
              <a:t>Насекомые </a:t>
            </a:r>
            <a:r>
              <a:rPr lang="ru-RU" sz="1800" b="1" i="1" dirty="0">
                <a:solidFill>
                  <a:srgbClr val="0000CC"/>
                </a:solidFill>
              </a:rPr>
              <a:t>весной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 smtClean="0">
                <a:solidFill>
                  <a:srgbClr val="0000CC"/>
                </a:solidFill>
              </a:rPr>
              <a:t>Вьются </a:t>
            </a:r>
            <a:r>
              <a:rPr lang="ru-RU" sz="1800" b="1" i="1" dirty="0">
                <a:solidFill>
                  <a:srgbClr val="0000CC"/>
                </a:solidFill>
              </a:rPr>
              <a:t>и порхают –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 smtClean="0">
                <a:solidFill>
                  <a:srgbClr val="0000CC"/>
                </a:solidFill>
              </a:rPr>
              <a:t>На </a:t>
            </a:r>
            <a:r>
              <a:rPr lang="ru-RU" sz="1800" b="1" i="1" dirty="0">
                <a:solidFill>
                  <a:srgbClr val="0000CC"/>
                </a:solidFill>
              </a:rPr>
              <a:t>полянке на лесной –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Всё благоухает!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/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Ног у насекомых шесть,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Голова есть, крылья.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И не прочь пыльцу поесть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(Но не путать с пылью!)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/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Пчёлке, бабочке, шмелю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Нужен сок цветочный.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Ест коровка божья тлю,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С зелени, с листочков.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/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Шмель гудит, оса звенит,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Стрекоза  летает…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В ульях мёд в такие дни</a:t>
            </a:r>
            <a:br>
              <a:rPr lang="ru-RU" sz="1800" b="1" i="1" dirty="0">
                <a:solidFill>
                  <a:srgbClr val="0000CC"/>
                </a:solidFill>
              </a:rPr>
            </a:br>
            <a:r>
              <a:rPr lang="ru-RU" sz="1800" b="1" i="1" dirty="0">
                <a:solidFill>
                  <a:srgbClr val="0000CC"/>
                </a:solidFill>
              </a:rPr>
              <a:t>Соты заполняет.</a:t>
            </a:r>
          </a:p>
        </p:txBody>
      </p:sp>
      <p:pic>
        <p:nvPicPr>
          <p:cNvPr id="11266" name="Picture 2" descr="C:\Users\машуля\Desktop\ВЕСНА\2066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6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шуля\Desktop\ВЕСНА\322346184402704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27" y="0"/>
            <a:ext cx="3147831" cy="36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шуля\Desktop\ВЕСНА\shme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" y="3656506"/>
            <a:ext cx="3191236" cy="32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ашуля\Desktop\ВЕСНА\KfKZqTF1H7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656507"/>
            <a:ext cx="3140810" cy="32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шуля\Desktop\ВЕСНА\32594167_1222091490_leiothrix_lutea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7446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4636" y="620688"/>
            <a:ext cx="3399364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FF"/>
                </a:solidFill>
              </a:rPr>
              <a:t>В первой половине мая возвращаются к нам соловьи. Сначала прилетают к нам соловьи – самцы и сразу же начинают </a:t>
            </a:r>
            <a:r>
              <a:rPr lang="ru-RU" b="1" dirty="0" smtClean="0">
                <a:solidFill>
                  <a:srgbClr val="FF00FF"/>
                </a:solidFill>
              </a:rPr>
              <a:t>петь.</a:t>
            </a:r>
          </a:p>
          <a:p>
            <a:r>
              <a:rPr lang="ru-RU" b="1" dirty="0">
                <a:solidFill>
                  <a:srgbClr val="FF00FF"/>
                </a:solidFill>
              </a:rPr>
              <a:t>Учатся петь соловьи целых три года! Лишь на третий год они становятся великолепными певцами. Молодые соловьи учатся петь у своих соседей – старых соловьев</a:t>
            </a:r>
            <a:r>
              <a:rPr lang="ru-RU" b="1" dirty="0" smtClean="0">
                <a:solidFill>
                  <a:srgbClr val="FF00FF"/>
                </a:solidFill>
              </a:rPr>
              <a:t>.</a:t>
            </a:r>
          </a:p>
          <a:p>
            <a:endParaRPr lang="ru-RU" b="1" dirty="0">
              <a:solidFill>
                <a:srgbClr val="FF00FF"/>
              </a:solidFill>
            </a:endParaRPr>
          </a:p>
          <a:p>
            <a:r>
              <a:rPr lang="ru-RU" b="1" dirty="0">
                <a:solidFill>
                  <a:srgbClr val="FF00FF"/>
                </a:solidFill>
              </a:rPr>
              <a:t>Обычно Соловьиный день отмечают 15 мая –  это время солнечной теплой весны и соловьиных песен. В народе говорили так: «Соловьи прилетают тогда, когда они смогут напиться росы или дождевой воды с березового листа».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5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23728" y="2205038"/>
            <a:ext cx="7020272" cy="392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00CC"/>
                </a:solidFill>
              </a:rPr>
              <a:t>Спасибо за внимание!</a:t>
            </a:r>
            <a:endParaRPr lang="ru-RU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437112"/>
            <a:ext cx="5832648" cy="720080"/>
          </a:xfrm>
        </p:spPr>
        <p:txBody>
          <a:bodyPr>
            <a:noAutofit/>
          </a:bodyPr>
          <a:lstStyle/>
          <a:p>
            <a:pPr algn="r"/>
            <a:r>
              <a:rPr lang="ru-RU" sz="5400" dirty="0" smtClean="0">
                <a:solidFill>
                  <a:srgbClr val="0070C0"/>
                </a:solidFill>
              </a:rPr>
              <a:t>Март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машуля\Desktop\ВЕСНА\март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5143"/>
          <a:stretch>
            <a:fillRect/>
          </a:stretch>
        </p:blipFill>
        <p:spPr bwMode="auto">
          <a:xfrm>
            <a:off x="2411760" y="260649"/>
            <a:ext cx="58326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11760" y="5157192"/>
            <a:ext cx="5904656" cy="151216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0070C0"/>
                </a:solidFill>
              </a:rPr>
              <a:t>Замер лес в прозрачной дымке,</a:t>
            </a:r>
          </a:p>
          <a:p>
            <a:pPr algn="r"/>
            <a:r>
              <a:rPr lang="ru-RU" sz="2000" b="1" dirty="0" smtClean="0">
                <a:solidFill>
                  <a:srgbClr val="0070C0"/>
                </a:solidFill>
              </a:rPr>
              <a:t>На деревьях тают льдинки.</a:t>
            </a:r>
          </a:p>
          <a:p>
            <a:pPr algn="r"/>
            <a:r>
              <a:rPr lang="ru-RU" sz="2000" b="1" dirty="0" smtClean="0">
                <a:solidFill>
                  <a:srgbClr val="0070C0"/>
                </a:solidFill>
              </a:rPr>
              <a:t>С веток падает капель,</a:t>
            </a:r>
          </a:p>
          <a:p>
            <a:pPr algn="r"/>
            <a:r>
              <a:rPr lang="ru-RU" sz="2000" b="1" dirty="0" smtClean="0">
                <a:solidFill>
                  <a:srgbClr val="0070C0"/>
                </a:solidFill>
              </a:rPr>
              <a:t>И слышна синицы трель.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6156176" y="260648"/>
            <a:ext cx="2598440" cy="604867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ru-RU" sz="1800" b="1" dirty="0" smtClean="0"/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accent1"/>
                </a:solidFill>
              </a:rPr>
              <a:t>Отшумела </a:t>
            </a:r>
            <a:r>
              <a:rPr lang="ru-RU" sz="1800" b="1" dirty="0">
                <a:solidFill>
                  <a:schemeClr val="accent1"/>
                </a:solidFill>
              </a:rPr>
              <a:t>злая вьюга.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</a:t>
            </a:r>
            <a:r>
              <a:rPr lang="ru-RU" sz="1800" b="1" dirty="0" smtClean="0">
                <a:solidFill>
                  <a:schemeClr val="accent1"/>
                </a:solidFill>
              </a:rPr>
              <a:t>Стала </a:t>
            </a:r>
            <a:r>
              <a:rPr lang="ru-RU" sz="1800" b="1" dirty="0">
                <a:solidFill>
                  <a:schemeClr val="accent1"/>
                </a:solidFill>
              </a:rPr>
              <a:t>ночь короче дня.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Тёплый ветер дует с юга</a:t>
            </a:r>
            <a:r>
              <a:rPr lang="ru-RU" sz="1800" b="1" dirty="0" smtClean="0">
                <a:solidFill>
                  <a:schemeClr val="accent1"/>
                </a:solidFill>
              </a:rPr>
              <a:t>,</a:t>
            </a:r>
          </a:p>
          <a:p>
            <a:pPr algn="r"/>
            <a:endParaRPr lang="ru-RU" sz="1800" b="1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accent1"/>
                </a:solidFill>
              </a:rPr>
              <a:t> </a:t>
            </a:r>
            <a:r>
              <a:rPr lang="ru-RU" sz="1800" b="1" dirty="0">
                <a:solidFill>
                  <a:schemeClr val="accent1"/>
                </a:solidFill>
              </a:rPr>
              <a:t>Капли падают, звеня.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Солнце землю нагревая,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Гонит с нашей горки лёд.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Тает баба снеговая</a:t>
            </a:r>
          </a:p>
          <a:p>
            <a:pPr algn="r"/>
            <a:endParaRPr lang="ru-RU" sz="18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 И ручьями слёзы льёт.</a:t>
            </a:r>
          </a:p>
          <a:p>
            <a:pPr algn="ctr"/>
            <a:endParaRPr lang="ru-RU" sz="1800" b="1" dirty="0"/>
          </a:p>
        </p:txBody>
      </p:sp>
      <p:pic>
        <p:nvPicPr>
          <p:cNvPr id="2051" name="Picture 3" descr="C:\Users\машуля\Desktop\ВЕСНА\85116370_1393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300192" cy="36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шуля\Desktop\ВЕСНА\13148929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97434"/>
            <a:ext cx="3240360" cy="31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шуля\Desktop\ВЕСНА\1958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7434"/>
            <a:ext cx="3347864" cy="31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355976" y="4221088"/>
            <a:ext cx="4392488" cy="2160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>
                <a:solidFill>
                  <a:srgbClr val="0070C0"/>
                </a:solidFill>
              </a:rPr>
              <a:t>К нам весна шагает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Быстрыми </a:t>
            </a:r>
            <a:r>
              <a:rPr lang="ru-RU" sz="2000" b="1" dirty="0">
                <a:solidFill>
                  <a:srgbClr val="0070C0"/>
                </a:solidFill>
              </a:rPr>
              <a:t>шагами,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И </a:t>
            </a:r>
            <a:r>
              <a:rPr lang="ru-RU" sz="2000" b="1" dirty="0">
                <a:solidFill>
                  <a:srgbClr val="0070C0"/>
                </a:solidFill>
              </a:rPr>
              <a:t>сугробы тают под её ногами.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Чёрные проталины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На </a:t>
            </a:r>
            <a:r>
              <a:rPr lang="ru-RU" sz="2000" b="1" dirty="0">
                <a:solidFill>
                  <a:srgbClr val="0070C0"/>
                </a:solidFill>
              </a:rPr>
              <a:t>полях видны.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Видно </a:t>
            </a:r>
            <a:r>
              <a:rPr lang="ru-RU" sz="2000" b="1" dirty="0">
                <a:solidFill>
                  <a:srgbClr val="0070C0"/>
                </a:solidFill>
              </a:rPr>
              <a:t>очень тёплые ноги у весны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>
              <a:solidFill>
                <a:srgbClr val="0070C0"/>
              </a:solidFill>
            </a:endParaRPr>
          </a:p>
          <a:p>
            <a:endParaRPr lang="ru-RU" sz="2000" b="1" dirty="0"/>
          </a:p>
        </p:txBody>
      </p:sp>
      <p:pic>
        <p:nvPicPr>
          <p:cNvPr id="3076" name="Picture 4" descr="C:\Users\машуля\Desktop\ВЕСНА\template_bg_web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6" y="1"/>
            <a:ext cx="4680014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шуля\Desktop\ВЕСНА\34e18ecf5a936566c24c71ad47959c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4639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ашуля\Desktop\ВЕСНА\проталин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63985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635896" y="4365104"/>
            <a:ext cx="5508104" cy="20162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             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                У  весны веселый старт-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            На пороге стоит Март.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             Весело звенит капель-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                      К нам уже спешит Апрель!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машуля\Desktop\ВЕСНА\98422598_melodiya_vesn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шуля\Desktop\ВЕСНА\mar08_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шуля\Desktop\ВЕСНА\e2143f82393b95de6a1fc6438a421e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486003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шуля\Desktop\ВЕСНА\r-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шуля\Desktop\ВЕСНА\1331729966_gr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83" y="2808312"/>
            <a:ext cx="4716016" cy="4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2437" y="332655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</a:rPr>
              <a:t> Галдят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грачи на дереве,</a:t>
            </a:r>
          </a:p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 Гремят грузовики…</a:t>
            </a:r>
          </a:p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 Весна, весна на улице,</a:t>
            </a:r>
          </a:p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 Весенние деньки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4176464" cy="93610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Апрель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148064" y="1124744"/>
            <a:ext cx="3600400" cy="5256584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Апрель! Апрель!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 дворе звенит капель.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 полям бегут ручьи,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 дорогах лужи.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Скоро выйдут муравьи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После зимней стужи.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Пробирается медведь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Сквозь густой валежник.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Стали птицы песни петь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 расцвел подснежник.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машуля\Desktop\ВЕСНА\апр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3950"/>
            <a:ext cx="5040560" cy="54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1233</Words>
  <Application>Microsoft Office PowerPoint</Application>
  <PresentationFormat>Экран (4:3)</PresentationFormat>
  <Paragraphs>210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Цель: расширить и систематизировать знания детей о весне.</vt:lpstr>
      <vt:lpstr>Презентация PowerPoint</vt:lpstr>
      <vt:lpstr>Март</vt:lpstr>
      <vt:lpstr>Презентация PowerPoint</vt:lpstr>
      <vt:lpstr>Презентация PowerPoint</vt:lpstr>
      <vt:lpstr>Презентация PowerPoint</vt:lpstr>
      <vt:lpstr>Презентация PowerPoint</vt:lpstr>
      <vt:lpstr>Апрель</vt:lpstr>
      <vt:lpstr>Презентация PowerPoint</vt:lpstr>
      <vt:lpstr>Презентация PowerPoint</vt:lpstr>
      <vt:lpstr>Прилетают из теплых краев птицы, на деревьях набухают почки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Прилет гусей и уток</vt:lpstr>
      <vt:lpstr>Презентация PowerPoint</vt:lpstr>
      <vt:lpstr>Презентация PowerPoint</vt:lpstr>
      <vt:lpstr>Презентация PowerPoint</vt:lpstr>
      <vt:lpstr>Весна в лесу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мае ландыш белоснежный распускается в лесу, Цветик милый, цветик нежный Видел волка и лису, А в деревнях расцветает Вся в кудрях-краса сирень, Ароматом завлекает, Завораживает день!  </vt:lpstr>
      <vt:lpstr>Презентация PowerPoint</vt:lpstr>
      <vt:lpstr> В мае на деревьях появляются цветы: цветут яблони и вишни.</vt:lpstr>
      <vt:lpstr>Цветет  черемуха, на березе появляются «сережки»</vt:lpstr>
      <vt:lpstr>Дружно лопаются почки, Распускаются листочки. На траве роса дрожит, Лось за радугой бежит.</vt:lpstr>
      <vt:lpstr>    Насекомые весной Вьются и порхают – На полянке на лесной – Всё благоухает!  Ног у насекомых шесть, Голова есть, крылья. И не прочь пыльцу поесть (Но не путать с пылью!)  Пчёлке, бабочке, шмелю Нужен сок цветочный. Ест коровка божья тлю, С зелени, с листочков.  Шмель гудит, оса звенит, Стрекоза  летает… В ульях мёд в такие дни Соты заполняет.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машуля</cp:lastModifiedBy>
  <cp:revision>91</cp:revision>
  <dcterms:created xsi:type="dcterms:W3CDTF">2015-03-10T14:07:33Z</dcterms:created>
  <dcterms:modified xsi:type="dcterms:W3CDTF">2015-04-05T13:21:45Z</dcterms:modified>
</cp:coreProperties>
</file>