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7" r:id="rId6"/>
    <p:sldId id="272" r:id="rId7"/>
    <p:sldId id="260" r:id="rId8"/>
    <p:sldId id="261" r:id="rId9"/>
    <p:sldId id="263" r:id="rId10"/>
    <p:sldId id="273" r:id="rId11"/>
    <p:sldId id="264" r:id="rId12"/>
    <p:sldId id="274" r:id="rId13"/>
    <p:sldId id="275" r:id="rId14"/>
    <p:sldId id="266" r:id="rId15"/>
    <p:sldId id="268" r:id="rId16"/>
    <p:sldId id="267" r:id="rId17"/>
    <p:sldId id="269" r:id="rId18"/>
    <p:sldId id="270" r:id="rId19"/>
    <p:sldId id="276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C2AC63-F241-44E1-B33C-7041A821AF72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F082B18-72CB-4DAD-8B4B-33A8601572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AC63-F241-44E1-B33C-7041A821AF72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2B18-72CB-4DAD-8B4B-33A860157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AC63-F241-44E1-B33C-7041A821AF72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2B18-72CB-4DAD-8B4B-33A860157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C2AC63-F241-44E1-B33C-7041A821AF72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082B18-72CB-4DAD-8B4B-33A8601572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C2AC63-F241-44E1-B33C-7041A821AF72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F082B18-72CB-4DAD-8B4B-33A8601572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AC63-F241-44E1-B33C-7041A821AF72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2B18-72CB-4DAD-8B4B-33A8601572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AC63-F241-44E1-B33C-7041A821AF72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2B18-72CB-4DAD-8B4B-33A8601572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C2AC63-F241-44E1-B33C-7041A821AF72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082B18-72CB-4DAD-8B4B-33A8601572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AC63-F241-44E1-B33C-7041A821AF72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2B18-72CB-4DAD-8B4B-33A860157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C2AC63-F241-44E1-B33C-7041A821AF72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082B18-72CB-4DAD-8B4B-33A8601572B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C2AC63-F241-44E1-B33C-7041A821AF72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082B18-72CB-4DAD-8B4B-33A8601572B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C2AC63-F241-44E1-B33C-7041A821AF72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082B18-72CB-4DAD-8B4B-33A8601572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0"/>
            <a:ext cx="7200800" cy="42210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Всероссийский конкурс стипендий и грантов 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им. Л. С. Выготского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Тема проекта: </a:t>
            </a:r>
            <a:r>
              <a:rPr lang="ru-RU" sz="2700" dirty="0" smtClean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«Создание </a:t>
            </a:r>
            <a:r>
              <a:rPr lang="ru-RU" sz="2700" dirty="0" err="1" smtClean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здоровьесберегающей</a:t>
            </a:r>
            <a:r>
              <a:rPr lang="ru-RU" sz="2700" dirty="0" smtClean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предметно-пространственной </a:t>
            </a:r>
            <a:r>
              <a:rPr lang="ru-RU" sz="2700" dirty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развивающей </a:t>
            </a:r>
            <a:r>
              <a:rPr lang="ru-RU" sz="2700" dirty="0" smtClean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700" dirty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среды </a:t>
            </a:r>
            <a:r>
              <a:rPr lang="ru-RU" sz="2700" dirty="0" smtClean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700" dirty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группе </a:t>
            </a:r>
            <a:r>
              <a:rPr lang="ru-RU" sz="2700" dirty="0" smtClean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раннего возраста»</a:t>
            </a:r>
            <a:r>
              <a:rPr lang="ru-RU" sz="2700" dirty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accent3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7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414201"/>
            <a:ext cx="6678488" cy="2873914"/>
          </a:xfrm>
        </p:spPr>
        <p:txBody>
          <a:bodyPr>
            <a:normAutofit fontScale="85000" lnSpcReduction="20000"/>
          </a:bodyPr>
          <a:lstStyle/>
          <a:p>
            <a:endParaRPr lang="ru-RU" sz="2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проекта: воспитатель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квалификационной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Дуденкова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М. В.</a:t>
            </a: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работы: МБДОУ детский сад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6 «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0" dirty="0" smtClean="0"/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Бор, 2017 год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фото\работа\P1010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248472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40943"/>
            <a:ext cx="8784976" cy="6700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Карта качества условий развивающей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предметно-пространственной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среды,  созданных для реализации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оптимальной двигательной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активности детей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55" y="980728"/>
            <a:ext cx="6300787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4969" y="3641409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 формирования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культурно-гигиенических навыков 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76" y="4337237"/>
            <a:ext cx="4896544" cy="23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8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Второй (формирующий) этап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создание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предметно-пространственной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развивающей среды в группе детей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раннего возраста.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928992" cy="5373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Схема построения РППС в группе детей раннего возраста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3908" y="1794038"/>
            <a:ext cx="151216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ритерии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960797" y="211697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56076" y="21185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60797" y="2118549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967313" y="2118549"/>
            <a:ext cx="0" cy="734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Выноска со стрелкой вправо 16"/>
          <p:cNvSpPr/>
          <p:nvPr/>
        </p:nvSpPr>
        <p:spPr>
          <a:xfrm>
            <a:off x="2835627" y="2852936"/>
            <a:ext cx="621045" cy="1296144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РПП</a:t>
            </a:r>
            <a:r>
              <a:rPr lang="ru-RU" dirty="0"/>
              <a:t>С</a:t>
            </a:r>
          </a:p>
        </p:txBody>
      </p:sp>
      <p:sp>
        <p:nvSpPr>
          <p:cNvPr id="18" name="Выноска со стрелкой влево 17"/>
          <p:cNvSpPr/>
          <p:nvPr/>
        </p:nvSpPr>
        <p:spPr>
          <a:xfrm>
            <a:off x="5535980" y="2852936"/>
            <a:ext cx="626368" cy="1296144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</a:t>
            </a:r>
          </a:p>
          <a:p>
            <a:pPr algn="ctr"/>
            <a:r>
              <a:rPr lang="ru-RU" dirty="0" smtClean="0"/>
              <a:t>Т</a:t>
            </a:r>
            <a:r>
              <a:rPr lang="ru-RU" dirty="0"/>
              <a:t>И</a:t>
            </a:r>
          </a:p>
        </p:txBody>
      </p:sp>
      <p:sp>
        <p:nvSpPr>
          <p:cNvPr id="19" name="Овал 18"/>
          <p:cNvSpPr/>
          <p:nvPr/>
        </p:nvSpPr>
        <p:spPr>
          <a:xfrm>
            <a:off x="3619618" y="2521746"/>
            <a:ext cx="1916362" cy="8352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Двигательная активность</a:t>
            </a:r>
          </a:p>
        </p:txBody>
      </p:sp>
      <p:sp>
        <p:nvSpPr>
          <p:cNvPr id="20" name="Овал 19"/>
          <p:cNvSpPr/>
          <p:nvPr/>
        </p:nvSpPr>
        <p:spPr>
          <a:xfrm>
            <a:off x="3619618" y="3501007"/>
            <a:ext cx="1787807" cy="8471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Навыки ЗОЖ </a:t>
            </a:r>
          </a:p>
        </p:txBody>
      </p:sp>
      <p:sp>
        <p:nvSpPr>
          <p:cNvPr id="21" name="Овал 20"/>
          <p:cNvSpPr/>
          <p:nvPr/>
        </p:nvSpPr>
        <p:spPr>
          <a:xfrm>
            <a:off x="3456672" y="4509120"/>
            <a:ext cx="2079308" cy="7326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Уровень заболеваемости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19618" y="5373216"/>
            <a:ext cx="1792072" cy="1058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Мед. Работник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Физорг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960797" y="5686400"/>
            <a:ext cx="609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407425" y="5686400"/>
            <a:ext cx="595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960797" y="4149080"/>
            <a:ext cx="0" cy="1537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8" idx="2"/>
          </p:cNvCxnSpPr>
          <p:nvPr/>
        </p:nvCxnSpPr>
        <p:spPr>
          <a:xfrm>
            <a:off x="5958850" y="4149080"/>
            <a:ext cx="43619" cy="1562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92206" y="764703"/>
            <a:ext cx="2638091" cy="5761856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Дорожки для массажа ступней и профилактики плоскостопия</a:t>
            </a:r>
          </a:p>
          <a:p>
            <a:pPr marL="171450" indent="-1714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Тренажеры для зрения и координации в пространстве</a:t>
            </a:r>
          </a:p>
          <a:p>
            <a:pPr marL="171450" indent="-1714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Пособия для двигательной активности(«Сухой бассейн», «Тоннель»)</a:t>
            </a:r>
          </a:p>
          <a:p>
            <a:pPr marL="171450" indent="-171450">
              <a:buFontTx/>
              <a:buChar char="-"/>
            </a:pP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04800" y="116632"/>
            <a:ext cx="5638800" cy="64853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Нетрадиционные пособия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" y="764704"/>
            <a:ext cx="3266462" cy="3156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17" y="764703"/>
            <a:ext cx="2765804" cy="3133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47" r="48358" b="1"/>
          <a:stretch/>
        </p:blipFill>
        <p:spPr bwMode="auto">
          <a:xfrm>
            <a:off x="244636" y="3789040"/>
            <a:ext cx="294535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машуля\Desktop\Новая папка\фото из садика\DSC01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59" y="3645024"/>
            <a:ext cx="2915816" cy="3085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7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10" y="1"/>
            <a:ext cx="3303587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95682"/>
            <a:ext cx="2736304" cy="3284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/>
          <a:stretch/>
        </p:blipFill>
        <p:spPr bwMode="auto">
          <a:xfrm>
            <a:off x="214867" y="3573015"/>
            <a:ext cx="2767118" cy="3130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3" y="262895"/>
            <a:ext cx="2662086" cy="3130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258260" y="116632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Пособия для формирования КГН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t="25343" r="22299" b="6836"/>
          <a:stretch/>
        </p:blipFill>
        <p:spPr bwMode="auto">
          <a:xfrm>
            <a:off x="6258260" y="1557700"/>
            <a:ext cx="2497867" cy="3875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258260" y="5707157"/>
            <a:ext cx="2334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Пособия для сенсорного  развития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C:\Users\машуля\Desktop\Новая папка\фото познавательное развитие\2016-02-26\DSC02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7" y="3787328"/>
            <a:ext cx="2995343" cy="2729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1" name="Picture 13" descr="C:\Users\машуля\Desktop\Новая папка\фото познавательное развитие\2016-02-25\DSC02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0" y="620688"/>
            <a:ext cx="2545235" cy="2583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32" y="3807762"/>
            <a:ext cx="2357237" cy="2709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69" y="3787329"/>
            <a:ext cx="3357244" cy="2667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35" y="539984"/>
            <a:ext cx="3169246" cy="2664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382256" y="332174"/>
            <a:ext cx="24482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1.Пособие «Аквариум»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2.Пособие 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пескотерапии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3.Сенсорный «коврик»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4.«Сухой душ» из атласных лент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5.Пособие «Черепаха»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Пособия для сенсорного развития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машуля\Desktop\Новая папка\фото познавательное развитие\2016-02-24\DSC0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5272"/>
            <a:ext cx="298336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машуля\Desktop\Новая папка\фото познавательное развитие\2016-02-25\DSC02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1" y="3896623"/>
            <a:ext cx="2939819" cy="253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машуля\Desktop\Новая папка\фото познавательное развитие\2016-02-25\DSC02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15" y="3896623"/>
            <a:ext cx="2826773" cy="2507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машуля\Desktop\Новая папка\фото познавательное развитие\2016-02-26\DSC021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t="43004" r="11035" b="13072"/>
          <a:stretch/>
        </p:blipFill>
        <p:spPr bwMode="auto">
          <a:xfrm>
            <a:off x="6009944" y="1091904"/>
            <a:ext cx="3168352" cy="2423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машуля\Desktop\Новая папка\фото познавательное развитие\2016-02-24\DSC020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/>
          <a:stretch/>
        </p:blipFill>
        <p:spPr bwMode="auto">
          <a:xfrm>
            <a:off x="3136645" y="1223122"/>
            <a:ext cx="2875515" cy="2292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4" descr="C:\Users\машуля\Desktop\Новая папка\IMG_20170103_1619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83" y="3771916"/>
            <a:ext cx="2731498" cy="275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13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Эмоционально-образная терапия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шуля\Desktop\фотки\IMG_20161103_132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1718"/>
            <a:ext cx="4104456" cy="340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шуля\Desktop\Новая папка\IMG_20170103_161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4658"/>
            <a:ext cx="4227934" cy="5637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157192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Уголок в приемной «Здравствуйте, я пришел!»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-Пособие-дерево «Я и моя семья»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2" y="1073752"/>
            <a:ext cx="3816424" cy="393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323" y="522920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Уголок «релаксации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отдыха»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48121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Релаксация, «Су-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терапия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752269"/>
            <a:ext cx="3246224" cy="285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37612" y="119675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 «Сухой бассейн»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2"/>
          <a:stretch/>
        </p:blipFill>
        <p:spPr bwMode="auto">
          <a:xfrm>
            <a:off x="4704120" y="4002500"/>
            <a:ext cx="4122216" cy="260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33756" y="3602390"/>
            <a:ext cx="409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Пособия для «Су-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терапии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00" y="908720"/>
            <a:ext cx="892899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Третий (контрольный) этап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 анализ результатов создания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развивающей предметно-пространственной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среды в группе детей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раннего возраста.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9036496" cy="5229200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Анализ заболеваемости детей в группе от 1,5 до 3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                      Карта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условий РППС,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созданных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двиг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активности детей от 1,5 до 3 лет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3824161" cy="221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86" y="2999186"/>
            <a:ext cx="4905502" cy="254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74" y="4748840"/>
            <a:ext cx="3130364" cy="210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777" y="4239100"/>
            <a:ext cx="3824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навыков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Выводы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Созданная нами </a:t>
            </a:r>
            <a:r>
              <a:rPr lang="ru-RU" dirty="0"/>
              <a:t>предметно-пространственной развивающей  среды в группе детей </a:t>
            </a:r>
            <a:r>
              <a:rPr lang="ru-RU" dirty="0" smtClean="0"/>
              <a:t>раннего возраста </a:t>
            </a:r>
            <a:r>
              <a:rPr lang="ru-RU" dirty="0"/>
              <a:t>позволила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уменьшить </a:t>
            </a:r>
            <a:r>
              <a:rPr lang="ru-RU" dirty="0"/>
              <a:t>количество заболеваний на одного ребенка,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достичь </a:t>
            </a:r>
            <a:r>
              <a:rPr lang="ru-RU" dirty="0"/>
              <a:t>оптимальной двигательной активности детей,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привить </a:t>
            </a:r>
            <a:r>
              <a:rPr lang="ru-RU" dirty="0"/>
              <a:t>элементарные навыки здорового образа жизни,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повысить </a:t>
            </a:r>
            <a:r>
              <a:rPr lang="ru-RU" dirty="0"/>
              <a:t>компетентность педагогов в создании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развивающей  </a:t>
            </a:r>
            <a:r>
              <a:rPr lang="ru-RU" dirty="0"/>
              <a:t>среды в группе детей </a:t>
            </a:r>
            <a:r>
              <a:rPr lang="ru-RU" dirty="0" smtClean="0"/>
              <a:t>раннего возраста.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Таким образом, </a:t>
            </a:r>
            <a:r>
              <a:rPr lang="ru-RU" dirty="0"/>
              <a:t>можно сделать вывод, что поставленная нами гипотеза  подтвердилась.</a:t>
            </a:r>
          </a:p>
        </p:txBody>
      </p:sp>
    </p:spTree>
    <p:extLst>
      <p:ext uri="{BB962C8B-B14F-4D97-AF65-F5344CB8AC3E}">
        <p14:creationId xmlns:p14="http://schemas.microsoft.com/office/powerpoint/2010/main" val="227748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91264" cy="484515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Необходимость создания условий в ДОО для сохранения и укрепления здоровья детей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Проблема часто болеющих детей </a:t>
            </a:r>
          </a:p>
          <a:p>
            <a:pPr marL="457200" indent="-457200">
              <a:buAutoNum type="arabicParenR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Грамотно организованная  развивающая предметно–пространственная   среда, способствующая сохранению и укреплению здоровья детей - один из главных показателей качества дошкольного образования.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435280" cy="6141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40768"/>
            <a:ext cx="8572500" cy="535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6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Методологическая основа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19256" cy="563724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С.Т.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П.П.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Блонский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А.С. Макаренко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считали, что объектом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воздействия педагога должен быть не ребенок, а условия, в которых 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Выготский,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П.Я.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Гальперин,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В.В.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Давыдов,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Л.В.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Занков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А.Н.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Леонтьев,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Д.Б.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:«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Развивающая среда - это определенным образом упорядоченное образовательное пространство, в котором осуществляется развивающее обучение».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С.Л.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Новоселова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среду «как систему условий, обеспечивающих развития деятельности ребенка и его личности».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И.А.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Аршавский,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В.А.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Петровский,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В.Д.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Семенов, Е.А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Каменская,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Н.Н.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Макаров,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И.С.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Якиманская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Е.А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Ямбург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своих работах уделяли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среды, направленной на укрепление здоровья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35570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1925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Цель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изучение и анализ проблемы влияния предметно-пространственной  развивающей   среды на здоровье детей раннего возраста.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процесс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сохранения и укрепления здоровья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раннего возраста.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 исследования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  среда в группе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раннего возраста.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52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899530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Инновационные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516416" y="3699849"/>
            <a:ext cx="408024" cy="563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356173" y="3766907"/>
            <a:ext cx="1" cy="906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276368" y="303987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08104" y="3504046"/>
            <a:ext cx="457200" cy="667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131024" y="3010156"/>
            <a:ext cx="745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491880" y="1844824"/>
            <a:ext cx="354199" cy="597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088632" y="1844824"/>
            <a:ext cx="228600" cy="597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79712" y="1045539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Пескотерапия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0790" y="891651"/>
            <a:ext cx="2667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Эмоционально-образная терапия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20272" y="2810101"/>
            <a:ext cx="1872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ветотерапия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20" y="2884294"/>
            <a:ext cx="16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520" y="4273536"/>
            <a:ext cx="22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Музыкотерапия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19855" y="4787280"/>
            <a:ext cx="1797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«Су-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терапия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20595" y="4273536"/>
            <a:ext cx="244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7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363272" cy="5205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дошкольной образовательной организации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предметно-пространственной развивающей  среды в группе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раннего возраста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позволит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уменьшить количество заболеваний на одного ребенка,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достичь оптимальной двигательной активности детей,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привить элементарные навыки здорового образа жизни,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повысить компетентность педагогов в создании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развивающей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среды в группе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раннего возраста.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91264" cy="5565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1.	Проанализировать научно-методическую литературу и правовую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документацию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по проблеме исследования.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2.	Исследовать и проанализировать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развивающую предметно-пространственную 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среду  в группе детей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раннего возраста.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3.	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Создать  схему построения  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здоровьесберегающей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предметно-пространственной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развивающей 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среды в группе детей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раннего возраста.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4.	Подвести итоги работы направленной на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создание 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здоровьесберегающей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развивающей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среды в группе детей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раннего возраста.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91264" cy="61926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2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Теоретическая </a:t>
            </a:r>
            <a:r>
              <a:rPr lang="ru-RU" sz="2600" b="1" dirty="0">
                <a:latin typeface="Times New Roman" pitchFamily="18" charset="0"/>
                <a:ea typeface="Calibri"/>
                <a:cs typeface="Times New Roman" pitchFamily="18" charset="0"/>
              </a:rPr>
              <a:t>значимость </a:t>
            </a:r>
            <a:r>
              <a:rPr lang="ru-RU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:  </a:t>
            </a:r>
            <a:r>
              <a:rPr lang="ru-RU" sz="2600" dirty="0">
                <a:latin typeface="Times New Roman" pitchFamily="18" charset="0"/>
                <a:ea typeface="Calibri"/>
                <a:cs typeface="Times New Roman" pitchFamily="18" charset="0"/>
              </a:rPr>
              <a:t>выявлены закономерности влияния предметно-пространственной развивающей среды на развитие ребенка </a:t>
            </a:r>
            <a:r>
              <a:rPr lang="ru-RU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раннего возраста.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2600" b="1" dirty="0">
                <a:latin typeface="Times New Roman" pitchFamily="18" charset="0"/>
                <a:ea typeface="Calibri"/>
                <a:cs typeface="Times New Roman" pitchFamily="18" charset="0"/>
              </a:rPr>
              <a:t>Практическая значимость </a:t>
            </a:r>
            <a:r>
              <a:rPr lang="ru-RU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600" dirty="0">
                <a:latin typeface="Times New Roman" pitchFamily="18" charset="0"/>
                <a:ea typeface="Calibri"/>
                <a:cs typeface="Times New Roman" pitchFamily="18" charset="0"/>
              </a:rPr>
              <a:t>создана </a:t>
            </a:r>
            <a:r>
              <a:rPr lang="ru-RU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модель </a:t>
            </a:r>
            <a:r>
              <a:rPr lang="ru-RU" sz="2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здоровьесберегающей</a:t>
            </a:r>
            <a:r>
              <a:rPr lang="ru-RU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2600" dirty="0">
                <a:latin typeface="Times New Roman" pitchFamily="18" charset="0"/>
                <a:ea typeface="Calibri"/>
                <a:cs typeface="Times New Roman" pitchFamily="18" charset="0"/>
              </a:rPr>
              <a:t>развивающей среды в группе детей </a:t>
            </a:r>
            <a:r>
              <a:rPr lang="ru-RU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раннего возраста,  </a:t>
            </a:r>
            <a:r>
              <a:rPr lang="ru-RU" sz="2600" dirty="0">
                <a:latin typeface="Times New Roman" pitchFamily="18" charset="0"/>
                <a:ea typeface="Calibri"/>
                <a:cs typeface="Times New Roman" pitchFamily="18" charset="0"/>
              </a:rPr>
              <a:t>которая может  в дальнейшем применяться педагогическим коллективом в дошкольных образовательных организациях.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9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9" y="836712"/>
            <a:ext cx="8784976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Первый (констатирующий) этап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Цель: исследование  и анализ  состояния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развивающей предметно-пространственной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среды в группе детей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раннего возраста.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8624" y="1556792"/>
            <a:ext cx="8928992" cy="5517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заболеваемости и групп здоровья детей 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7"/>
            <a:ext cx="4252164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00" y="2355052"/>
            <a:ext cx="4670476" cy="237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2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1002</TotalTime>
  <Words>638</Words>
  <Application>Microsoft Office PowerPoint</Application>
  <PresentationFormat>Экран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Всероссийский конкурс стипендий и грантов  им. Л. С. Выготского  Тема проекта:  «Создание здоровьесберегающей предметно-пространственной развивающей  среды  в группе раннего возраста»  </vt:lpstr>
      <vt:lpstr>Актуальность</vt:lpstr>
      <vt:lpstr>Методологическая основа проекта</vt:lpstr>
      <vt:lpstr>Презентация PowerPoint</vt:lpstr>
      <vt:lpstr>Инновационные  методы</vt:lpstr>
      <vt:lpstr>Гипотеза исследования</vt:lpstr>
      <vt:lpstr>Задачи проекта</vt:lpstr>
      <vt:lpstr>Презентация PowerPoint</vt:lpstr>
      <vt:lpstr>1. Первый (констатирующий) этап Цель: исследование  и анализ  состояния  развивающей предметно-пространственной  среды в группе детей раннего возраста. </vt:lpstr>
      <vt:lpstr>Презентация PowerPoint</vt:lpstr>
      <vt:lpstr>2. Второй (формирующий) этап Цель: создание  здоровьесберегающей предметно-пространственной развивающей среды в группе детей раннего возраста. </vt:lpstr>
      <vt:lpstr>Презентация PowerPoint</vt:lpstr>
      <vt:lpstr>Презентация PowerPoint</vt:lpstr>
      <vt:lpstr>Пособия для сенсорного  развития </vt:lpstr>
      <vt:lpstr>Пособия для сенсорного развития</vt:lpstr>
      <vt:lpstr>Эмоционально-образная терапия</vt:lpstr>
      <vt:lpstr>Презентация PowerPoint</vt:lpstr>
      <vt:lpstr>3. Третий (контрольный) этап Цель: анализ результатов создания здоровьесберегающей развивающей предметно-пространственной  среды в группе детей раннего возраста. </vt:lpstr>
      <vt:lpstr>Выводы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МИНОБРНАУКИ РОССИИ ФЕДЕРАЛЬНОЕ ГОСУДАРСТВЕННОЕ БЮДЖЕТНОЕ ОБРАЗОВАТЕЛЬНОЕ УЧРЕЖДЕНИЕ ВЫСШЕГО ОБРАЗОВАНИЯ «НИЖЕГОРОДСКИЙ ГОСУДАРСТВЕННЫЙ ПЕДАГОГИЧЕСКИЙ УНИВЕРСИТЕТ ИМЕНИ КОЗЬМЫ МИНИНА»  Факультет психологии и педагогики Кафедра  психологии и педагогики дошкольного и начального образования Направление подготовки 44.04.02 «Психолого-педагогическое образование» Профиль  «Управление дошкольным образованием»  Тема: «Проектирование предметно-пространственной развивающей здоровьесберегающей среды  в группе детей от 1,5 до 3 лет».</dc:title>
  <dc:creator>машуля</dc:creator>
  <cp:lastModifiedBy>машуля</cp:lastModifiedBy>
  <cp:revision>77</cp:revision>
  <dcterms:created xsi:type="dcterms:W3CDTF">2017-01-04T10:20:42Z</dcterms:created>
  <dcterms:modified xsi:type="dcterms:W3CDTF">2017-02-04T15:25:16Z</dcterms:modified>
</cp:coreProperties>
</file>