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5" r:id="rId3"/>
    <p:sldId id="269" r:id="rId4"/>
    <p:sldId id="257" r:id="rId5"/>
    <p:sldId id="258" r:id="rId6"/>
    <p:sldId id="259" r:id="rId7"/>
    <p:sldId id="260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2" r:id="rId37"/>
    <p:sldId id="290" r:id="rId38"/>
    <p:sldId id="289" r:id="rId39"/>
    <p:sldId id="293" r:id="rId40"/>
    <p:sldId id="294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7C7AB-3CC0-492E-8810-43CE66DB2F24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74FB16F-11B0-4C42-915E-3183574F7D2E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Социально-коммуникативное развитие</a:t>
          </a:r>
          <a:endParaRPr lang="ru-RU" dirty="0"/>
        </a:p>
      </dgm:t>
    </dgm:pt>
    <dgm:pt modelId="{F784528A-547B-4355-9B47-115425909933}" type="parTrans" cxnId="{4F2E9200-04A0-4F8E-A54B-37C178B84B56}">
      <dgm:prSet/>
      <dgm:spPr/>
      <dgm:t>
        <a:bodyPr/>
        <a:lstStyle/>
        <a:p>
          <a:endParaRPr lang="ru-RU"/>
        </a:p>
      </dgm:t>
    </dgm:pt>
    <dgm:pt modelId="{85572701-C3A8-43D2-B654-29277436D4DA}" type="sibTrans" cxnId="{4F2E9200-04A0-4F8E-A54B-37C178B84B56}">
      <dgm:prSet/>
      <dgm:spPr/>
      <dgm:t>
        <a:bodyPr/>
        <a:lstStyle/>
        <a:p>
          <a:endParaRPr lang="ru-RU"/>
        </a:p>
      </dgm:t>
    </dgm:pt>
    <dgm:pt modelId="{6EE73A1B-09A1-43B4-B4E2-7686B6201055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Физическое развитие</a:t>
          </a:r>
          <a:endParaRPr lang="ru-RU" dirty="0"/>
        </a:p>
      </dgm:t>
    </dgm:pt>
    <dgm:pt modelId="{45CE0C27-F5BB-4F55-B3F8-D73BDEE1A1EF}" type="parTrans" cxnId="{B356431A-CC0C-41C7-858C-5457A46174B2}">
      <dgm:prSet/>
      <dgm:spPr/>
      <dgm:t>
        <a:bodyPr/>
        <a:lstStyle/>
        <a:p>
          <a:endParaRPr lang="ru-RU"/>
        </a:p>
      </dgm:t>
    </dgm:pt>
    <dgm:pt modelId="{E68BEC07-15FE-4BEA-906A-E42C843B1607}" type="sibTrans" cxnId="{B356431A-CC0C-41C7-858C-5457A46174B2}">
      <dgm:prSet/>
      <dgm:spPr/>
      <dgm:t>
        <a:bodyPr/>
        <a:lstStyle/>
        <a:p>
          <a:endParaRPr lang="ru-RU"/>
        </a:p>
      </dgm:t>
    </dgm:pt>
    <dgm:pt modelId="{BE21F60F-B475-4EBD-917F-058FE792A8DD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Познавательное развитие</a:t>
          </a:r>
          <a:endParaRPr lang="ru-RU" dirty="0">
            <a:solidFill>
              <a:srgbClr val="002060"/>
            </a:solidFill>
          </a:endParaRPr>
        </a:p>
      </dgm:t>
    </dgm:pt>
    <dgm:pt modelId="{32D11A38-0B37-4A7A-8ABA-194ED8F37EB9}" type="parTrans" cxnId="{C77574A1-9970-42E9-8276-9608508633A2}">
      <dgm:prSet/>
      <dgm:spPr/>
      <dgm:t>
        <a:bodyPr/>
        <a:lstStyle/>
        <a:p>
          <a:endParaRPr lang="ru-RU"/>
        </a:p>
      </dgm:t>
    </dgm:pt>
    <dgm:pt modelId="{F062C845-1878-4795-A42C-C496A61EBD37}" type="sibTrans" cxnId="{C77574A1-9970-42E9-8276-9608508633A2}">
      <dgm:prSet/>
      <dgm:spPr/>
      <dgm:t>
        <a:bodyPr/>
        <a:lstStyle/>
        <a:p>
          <a:endParaRPr lang="ru-RU"/>
        </a:p>
      </dgm:t>
    </dgm:pt>
    <dgm:pt modelId="{1BC0D615-FB1D-4A6E-86F8-524256C8C529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Художественно-эстетическое развитие</a:t>
          </a:r>
          <a:endParaRPr lang="ru-RU" dirty="0"/>
        </a:p>
      </dgm:t>
    </dgm:pt>
    <dgm:pt modelId="{A2ACB24F-2BA4-4405-940A-24FC59B2BC4B}" type="parTrans" cxnId="{40D425CC-6F04-479A-81A4-8B70A0122898}">
      <dgm:prSet/>
      <dgm:spPr/>
      <dgm:t>
        <a:bodyPr/>
        <a:lstStyle/>
        <a:p>
          <a:endParaRPr lang="ru-RU"/>
        </a:p>
      </dgm:t>
    </dgm:pt>
    <dgm:pt modelId="{38CD9F9E-491F-4C6B-AF9C-60EB3522183E}" type="sibTrans" cxnId="{40D425CC-6F04-479A-81A4-8B70A0122898}">
      <dgm:prSet/>
      <dgm:spPr/>
      <dgm:t>
        <a:bodyPr/>
        <a:lstStyle/>
        <a:p>
          <a:endParaRPr lang="ru-RU"/>
        </a:p>
      </dgm:t>
    </dgm:pt>
    <dgm:pt modelId="{AAF8816A-5796-4589-A945-0D532103C12C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Речевое развитие</a:t>
          </a:r>
          <a:endParaRPr lang="ru-RU" dirty="0"/>
        </a:p>
      </dgm:t>
    </dgm:pt>
    <dgm:pt modelId="{D68A8B9B-4398-4B2E-866D-7E585883411F}" type="parTrans" cxnId="{9295845C-9741-4FD8-BE89-6D974239F1A6}">
      <dgm:prSet/>
      <dgm:spPr/>
      <dgm:t>
        <a:bodyPr/>
        <a:lstStyle/>
        <a:p>
          <a:endParaRPr lang="ru-RU"/>
        </a:p>
      </dgm:t>
    </dgm:pt>
    <dgm:pt modelId="{A8A92CC9-8DDB-4278-8FD4-380BCA077C02}" type="sibTrans" cxnId="{9295845C-9741-4FD8-BE89-6D974239F1A6}">
      <dgm:prSet/>
      <dgm:spPr/>
      <dgm:t>
        <a:bodyPr/>
        <a:lstStyle/>
        <a:p>
          <a:endParaRPr lang="ru-RU"/>
        </a:p>
      </dgm:t>
    </dgm:pt>
    <dgm:pt modelId="{244103EE-50A5-465F-AE20-1FDDB5412201}" type="pres">
      <dgm:prSet presAssocID="{C5C7C7AB-3CC0-492E-8810-43CE66DB2F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19E73C-F24D-44C0-9666-024039216F04}" type="pres">
      <dgm:prSet presAssocID="{C5C7C7AB-3CC0-492E-8810-43CE66DB2F24}" presName="cycle" presStyleCnt="0"/>
      <dgm:spPr/>
    </dgm:pt>
    <dgm:pt modelId="{E0F56718-BBC3-4A0C-971E-B058ECE99DA9}" type="pres">
      <dgm:prSet presAssocID="{F74FB16F-11B0-4C42-915E-3183574F7D2E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E3221-A510-485F-BF1E-63853D9567D1}" type="pres">
      <dgm:prSet presAssocID="{85572701-C3A8-43D2-B654-29277436D4D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21D535C2-BA4A-4A53-BE74-ED8F217D5DE3}" type="pres">
      <dgm:prSet presAssocID="{6EE73A1B-09A1-43B4-B4E2-7686B620105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FB5D6-E680-4A40-BFC5-C9C4CECE7449}" type="pres">
      <dgm:prSet presAssocID="{BE21F60F-B475-4EBD-917F-058FE792A8D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16C4-A93C-4017-8BD2-29BC828F5CA6}" type="pres">
      <dgm:prSet presAssocID="{1BC0D615-FB1D-4A6E-86F8-524256C8C52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58857-321E-4E9D-9390-1934A44AF940}" type="pres">
      <dgm:prSet presAssocID="{AAF8816A-5796-4589-A945-0D532103C12C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A3AB27-52F0-459B-8C4A-BBE789412E68}" type="presOf" srcId="{6EE73A1B-09A1-43B4-B4E2-7686B6201055}" destId="{21D535C2-BA4A-4A53-BE74-ED8F217D5DE3}" srcOrd="0" destOrd="0" presId="urn:microsoft.com/office/officeart/2005/8/layout/cycle3"/>
    <dgm:cxn modelId="{902AC8F3-4B2A-473E-8090-6314003D1A6C}" type="presOf" srcId="{C5C7C7AB-3CC0-492E-8810-43CE66DB2F24}" destId="{244103EE-50A5-465F-AE20-1FDDB5412201}" srcOrd="0" destOrd="0" presId="urn:microsoft.com/office/officeart/2005/8/layout/cycle3"/>
    <dgm:cxn modelId="{AD2FCEB5-11F7-42E8-8048-B0DAFDC61171}" type="presOf" srcId="{BE21F60F-B475-4EBD-917F-058FE792A8DD}" destId="{70BFB5D6-E680-4A40-BFC5-C9C4CECE7449}" srcOrd="0" destOrd="0" presId="urn:microsoft.com/office/officeart/2005/8/layout/cycle3"/>
    <dgm:cxn modelId="{C77574A1-9970-42E9-8276-9608508633A2}" srcId="{C5C7C7AB-3CC0-492E-8810-43CE66DB2F24}" destId="{BE21F60F-B475-4EBD-917F-058FE792A8DD}" srcOrd="2" destOrd="0" parTransId="{32D11A38-0B37-4A7A-8ABA-194ED8F37EB9}" sibTransId="{F062C845-1878-4795-A42C-C496A61EBD37}"/>
    <dgm:cxn modelId="{DF862B6E-5F47-4CE0-8454-4E926D19F52E}" type="presOf" srcId="{F74FB16F-11B0-4C42-915E-3183574F7D2E}" destId="{E0F56718-BBC3-4A0C-971E-B058ECE99DA9}" srcOrd="0" destOrd="0" presId="urn:microsoft.com/office/officeart/2005/8/layout/cycle3"/>
    <dgm:cxn modelId="{B356431A-CC0C-41C7-858C-5457A46174B2}" srcId="{C5C7C7AB-3CC0-492E-8810-43CE66DB2F24}" destId="{6EE73A1B-09A1-43B4-B4E2-7686B6201055}" srcOrd="1" destOrd="0" parTransId="{45CE0C27-F5BB-4F55-B3F8-D73BDEE1A1EF}" sibTransId="{E68BEC07-15FE-4BEA-906A-E42C843B1607}"/>
    <dgm:cxn modelId="{40D425CC-6F04-479A-81A4-8B70A0122898}" srcId="{C5C7C7AB-3CC0-492E-8810-43CE66DB2F24}" destId="{1BC0D615-FB1D-4A6E-86F8-524256C8C529}" srcOrd="3" destOrd="0" parTransId="{A2ACB24F-2BA4-4405-940A-24FC59B2BC4B}" sibTransId="{38CD9F9E-491F-4C6B-AF9C-60EB3522183E}"/>
    <dgm:cxn modelId="{4F2E9200-04A0-4F8E-A54B-37C178B84B56}" srcId="{C5C7C7AB-3CC0-492E-8810-43CE66DB2F24}" destId="{F74FB16F-11B0-4C42-915E-3183574F7D2E}" srcOrd="0" destOrd="0" parTransId="{F784528A-547B-4355-9B47-115425909933}" sibTransId="{85572701-C3A8-43D2-B654-29277436D4DA}"/>
    <dgm:cxn modelId="{4923E833-E1F8-48BB-AC98-719FE8CF6228}" type="presOf" srcId="{1BC0D615-FB1D-4A6E-86F8-524256C8C529}" destId="{7AF116C4-A93C-4017-8BD2-29BC828F5CA6}" srcOrd="0" destOrd="0" presId="urn:microsoft.com/office/officeart/2005/8/layout/cycle3"/>
    <dgm:cxn modelId="{9295845C-9741-4FD8-BE89-6D974239F1A6}" srcId="{C5C7C7AB-3CC0-492E-8810-43CE66DB2F24}" destId="{AAF8816A-5796-4589-A945-0D532103C12C}" srcOrd="4" destOrd="0" parTransId="{D68A8B9B-4398-4B2E-866D-7E585883411F}" sibTransId="{A8A92CC9-8DDB-4278-8FD4-380BCA077C02}"/>
    <dgm:cxn modelId="{E2CAE5F6-4218-4757-ADB6-963E54CFB94F}" type="presOf" srcId="{AAF8816A-5796-4589-A945-0D532103C12C}" destId="{82758857-321E-4E9D-9390-1934A44AF940}" srcOrd="0" destOrd="0" presId="urn:microsoft.com/office/officeart/2005/8/layout/cycle3"/>
    <dgm:cxn modelId="{0BAF3736-A1CB-48C4-B105-98EE65DA3697}" type="presOf" srcId="{85572701-C3A8-43D2-B654-29277436D4DA}" destId="{06EE3221-A510-485F-BF1E-63853D9567D1}" srcOrd="0" destOrd="0" presId="urn:microsoft.com/office/officeart/2005/8/layout/cycle3"/>
    <dgm:cxn modelId="{5272555A-2906-4F31-B6EC-29770CC6324D}" type="presParOf" srcId="{244103EE-50A5-465F-AE20-1FDDB5412201}" destId="{B419E73C-F24D-44C0-9666-024039216F04}" srcOrd="0" destOrd="0" presId="urn:microsoft.com/office/officeart/2005/8/layout/cycle3"/>
    <dgm:cxn modelId="{386160E2-188E-4ED3-8CB5-68E2BC72EF0F}" type="presParOf" srcId="{B419E73C-F24D-44C0-9666-024039216F04}" destId="{E0F56718-BBC3-4A0C-971E-B058ECE99DA9}" srcOrd="0" destOrd="0" presId="urn:microsoft.com/office/officeart/2005/8/layout/cycle3"/>
    <dgm:cxn modelId="{F07FB4A0-35C8-46F3-8F61-325524F4CA27}" type="presParOf" srcId="{B419E73C-F24D-44C0-9666-024039216F04}" destId="{06EE3221-A510-485F-BF1E-63853D9567D1}" srcOrd="1" destOrd="0" presId="urn:microsoft.com/office/officeart/2005/8/layout/cycle3"/>
    <dgm:cxn modelId="{98301EB0-6327-4218-A7E6-99D254B18951}" type="presParOf" srcId="{B419E73C-F24D-44C0-9666-024039216F04}" destId="{21D535C2-BA4A-4A53-BE74-ED8F217D5DE3}" srcOrd="2" destOrd="0" presId="urn:microsoft.com/office/officeart/2005/8/layout/cycle3"/>
    <dgm:cxn modelId="{EE7F0994-8684-4CCD-98D1-576184E89675}" type="presParOf" srcId="{B419E73C-F24D-44C0-9666-024039216F04}" destId="{70BFB5D6-E680-4A40-BFC5-C9C4CECE7449}" srcOrd="3" destOrd="0" presId="urn:microsoft.com/office/officeart/2005/8/layout/cycle3"/>
    <dgm:cxn modelId="{C8B92E5F-53EF-495D-A71E-21F46C83D725}" type="presParOf" srcId="{B419E73C-F24D-44C0-9666-024039216F04}" destId="{7AF116C4-A93C-4017-8BD2-29BC828F5CA6}" srcOrd="4" destOrd="0" presId="urn:microsoft.com/office/officeart/2005/8/layout/cycle3"/>
    <dgm:cxn modelId="{C724FA72-1FC3-4599-B7F9-B32715D829FD}" type="presParOf" srcId="{B419E73C-F24D-44C0-9666-024039216F04}" destId="{82758857-321E-4E9D-9390-1934A44AF940}" srcOrd="5" destOrd="0" presId="urn:microsoft.com/office/officeart/2005/8/layout/cycle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F217C0-B006-453E-8486-3C0C51EF868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02C9CDA4-02E9-4448-97B6-CEAF3B66406A}">
      <dgm:prSet phldrT="[Текст]" custT="1"/>
      <dgm:spPr/>
      <dgm:t>
        <a:bodyPr/>
        <a:lstStyle/>
        <a:p>
          <a:r>
            <a:rPr lang="ru-RU" sz="1400" b="1" u="sng" dirty="0" smtClean="0"/>
            <a:t>Образование:</a:t>
          </a:r>
        </a:p>
        <a:p>
          <a:r>
            <a:rPr lang="ru-RU" sz="1400" dirty="0" smtClean="0"/>
            <a:t>РРОО</a:t>
          </a:r>
        </a:p>
        <a:p>
          <a:r>
            <a:rPr lang="ru-RU" sz="1400" dirty="0" smtClean="0"/>
            <a:t>МОУСОШ</a:t>
          </a:r>
        </a:p>
        <a:p>
          <a:r>
            <a:rPr lang="ru-RU" sz="1400" dirty="0" smtClean="0"/>
            <a:t>ДОУ района</a:t>
          </a:r>
        </a:p>
        <a:p>
          <a:r>
            <a:rPr lang="ru-RU" sz="1400" dirty="0" smtClean="0"/>
            <a:t>Дом   творчества </a:t>
          </a:r>
          <a:endParaRPr lang="ru-RU" sz="1400" dirty="0"/>
        </a:p>
      </dgm:t>
    </dgm:pt>
    <dgm:pt modelId="{BCB8E11B-26B0-456D-B67D-7A5F6C6D2F79}" type="parTrans" cxnId="{F1168AD9-9D45-43CA-99AE-1B2A6034DFD3}">
      <dgm:prSet/>
      <dgm:spPr/>
      <dgm:t>
        <a:bodyPr/>
        <a:lstStyle/>
        <a:p>
          <a:endParaRPr lang="ru-RU"/>
        </a:p>
      </dgm:t>
    </dgm:pt>
    <dgm:pt modelId="{09400D5B-1420-4ABD-A363-FB98BDC7AD7E}" type="sibTrans" cxnId="{F1168AD9-9D45-43CA-99AE-1B2A6034DFD3}">
      <dgm:prSet/>
      <dgm:spPr/>
      <dgm:t>
        <a:bodyPr/>
        <a:lstStyle/>
        <a:p>
          <a:endParaRPr lang="ru-RU"/>
        </a:p>
      </dgm:t>
    </dgm:pt>
    <dgm:pt modelId="{9E20CEBA-46B0-4092-BB9B-207322EAB138}">
      <dgm:prSet phldrT="[Текст]" custT="1"/>
      <dgm:spPr/>
      <dgm:t>
        <a:bodyPr/>
        <a:lstStyle/>
        <a:p>
          <a:r>
            <a:rPr lang="ru-RU" sz="1200" b="1" u="sng" dirty="0" smtClean="0"/>
            <a:t>Культура:</a:t>
          </a:r>
        </a:p>
        <a:p>
          <a:r>
            <a:rPr lang="ru-RU" sz="1200" dirty="0" smtClean="0"/>
            <a:t>Дом культуры;</a:t>
          </a:r>
        </a:p>
        <a:p>
          <a:r>
            <a:rPr lang="ru-RU" sz="1200" dirty="0" smtClean="0"/>
            <a:t>Церковь</a:t>
          </a:r>
        </a:p>
        <a:p>
          <a:r>
            <a:rPr lang="ru-RU" sz="1200" dirty="0" smtClean="0"/>
            <a:t>Детская библиотека</a:t>
          </a:r>
        </a:p>
        <a:p>
          <a:r>
            <a:rPr lang="ru-RU" sz="1200" dirty="0" smtClean="0"/>
            <a:t>Т</a:t>
          </a:r>
          <a:endParaRPr lang="ru-RU" sz="1200" dirty="0"/>
        </a:p>
      </dgm:t>
    </dgm:pt>
    <dgm:pt modelId="{7C6AE3C3-9AD7-4C66-90F6-CA18676F55B0}" type="parTrans" cxnId="{AC86BAC3-3DD6-430D-800A-2EFFEBCD75AE}">
      <dgm:prSet/>
      <dgm:spPr/>
      <dgm:t>
        <a:bodyPr/>
        <a:lstStyle/>
        <a:p>
          <a:endParaRPr lang="ru-RU"/>
        </a:p>
      </dgm:t>
    </dgm:pt>
    <dgm:pt modelId="{AB8F7525-0900-424C-A973-630BA4975357}" type="sibTrans" cxnId="{AC86BAC3-3DD6-430D-800A-2EFFEBCD75AE}">
      <dgm:prSet/>
      <dgm:spPr/>
      <dgm:t>
        <a:bodyPr/>
        <a:lstStyle/>
        <a:p>
          <a:endParaRPr lang="ru-RU"/>
        </a:p>
      </dgm:t>
    </dgm:pt>
    <dgm:pt modelId="{121E7C75-F3B8-4D7F-8C7C-90E736394079}">
      <dgm:prSet phldrT="[Текст]" custT="1"/>
      <dgm:spPr/>
      <dgm:t>
        <a:bodyPr/>
        <a:lstStyle/>
        <a:p>
          <a:r>
            <a:rPr lang="ru-RU" sz="1200" b="1" u="sng" dirty="0" smtClean="0"/>
            <a:t>Безопасность</a:t>
          </a:r>
        </a:p>
        <a:p>
          <a:r>
            <a:rPr lang="ru-RU" sz="1200" dirty="0" smtClean="0"/>
            <a:t>МЧС</a:t>
          </a:r>
        </a:p>
        <a:p>
          <a:r>
            <a:rPr lang="ru-RU" sz="1200" dirty="0" smtClean="0"/>
            <a:t>Полиция</a:t>
          </a:r>
          <a:endParaRPr lang="ru-RU" sz="1200" dirty="0"/>
        </a:p>
      </dgm:t>
    </dgm:pt>
    <dgm:pt modelId="{C669F5F9-FE41-4808-8EFE-3B966EFEEBC5}" type="parTrans" cxnId="{50621626-1E5D-4A02-9327-9B86CB5097B6}">
      <dgm:prSet/>
      <dgm:spPr/>
      <dgm:t>
        <a:bodyPr/>
        <a:lstStyle/>
        <a:p>
          <a:endParaRPr lang="ru-RU"/>
        </a:p>
      </dgm:t>
    </dgm:pt>
    <dgm:pt modelId="{FDF215F8-0CF5-44BA-ADD2-A722EFFE20A2}" type="sibTrans" cxnId="{50621626-1E5D-4A02-9327-9B86CB5097B6}">
      <dgm:prSet/>
      <dgm:spPr/>
      <dgm:t>
        <a:bodyPr/>
        <a:lstStyle/>
        <a:p>
          <a:endParaRPr lang="ru-RU"/>
        </a:p>
      </dgm:t>
    </dgm:pt>
    <dgm:pt modelId="{3C051FD8-8049-4610-8D4E-6203D7F188E0}">
      <dgm:prSet phldrT="[Текст]" custT="1"/>
      <dgm:spPr/>
      <dgm:t>
        <a:bodyPr/>
        <a:lstStyle/>
        <a:p>
          <a:r>
            <a:rPr lang="ru-RU" sz="1200" b="1" u="sng" dirty="0" err="1" smtClean="0"/>
            <a:t>Физкультура.Спорт</a:t>
          </a:r>
          <a:endParaRPr lang="ru-RU" sz="1200" b="1" u="sng" dirty="0" smtClean="0"/>
        </a:p>
        <a:p>
          <a:r>
            <a:rPr lang="ru-RU" sz="1200" b="1" u="sng" dirty="0" smtClean="0"/>
            <a:t>Район</a:t>
          </a:r>
        </a:p>
        <a:p>
          <a:r>
            <a:rPr lang="ru-RU" sz="1200" b="1" u="sng" dirty="0" smtClean="0"/>
            <a:t>стадион</a:t>
          </a:r>
          <a:endParaRPr lang="ru-RU" sz="1200" b="1" u="sng" dirty="0"/>
        </a:p>
      </dgm:t>
    </dgm:pt>
    <dgm:pt modelId="{0E06D71F-4906-4D23-B146-A4258528D33D}" type="parTrans" cxnId="{1A38BFE2-72E0-48D6-9860-23F9AEC4913F}">
      <dgm:prSet/>
      <dgm:spPr/>
      <dgm:t>
        <a:bodyPr/>
        <a:lstStyle/>
        <a:p>
          <a:endParaRPr lang="ru-RU"/>
        </a:p>
      </dgm:t>
    </dgm:pt>
    <dgm:pt modelId="{23D9E058-A750-4C73-81C5-414D98F5337B}" type="sibTrans" cxnId="{1A38BFE2-72E0-48D6-9860-23F9AEC4913F}">
      <dgm:prSet/>
      <dgm:spPr/>
      <dgm:t>
        <a:bodyPr/>
        <a:lstStyle/>
        <a:p>
          <a:endParaRPr lang="ru-RU"/>
        </a:p>
      </dgm:t>
    </dgm:pt>
    <dgm:pt modelId="{67AD8E47-D682-45A0-ADEE-2C3F88A4B424}">
      <dgm:prSet phldrT="[Текст]" custT="1"/>
      <dgm:spPr/>
      <dgm:t>
        <a:bodyPr/>
        <a:lstStyle/>
        <a:p>
          <a:r>
            <a:rPr lang="ru-RU" sz="1200" dirty="0" smtClean="0"/>
            <a:t>СМИ</a:t>
          </a:r>
        </a:p>
        <a:p>
          <a:r>
            <a:rPr lang="ru-RU" sz="1200" dirty="0" smtClean="0"/>
            <a:t>Публикации в газете</a:t>
          </a:r>
        </a:p>
        <a:p>
          <a:r>
            <a:rPr lang="ru-RU" sz="1200" dirty="0" smtClean="0"/>
            <a:t>В интернет</a:t>
          </a:r>
          <a:r>
            <a:rPr lang="ru-RU" sz="1050" dirty="0" smtClean="0"/>
            <a:t>е</a:t>
          </a:r>
          <a:endParaRPr lang="ru-RU" sz="1050" dirty="0"/>
        </a:p>
      </dgm:t>
    </dgm:pt>
    <dgm:pt modelId="{381C4E20-D983-4176-8732-FF2C3D954F4E}" type="parTrans" cxnId="{F440EF6D-7B0E-4D02-A0E8-66851F2067AB}">
      <dgm:prSet/>
      <dgm:spPr/>
      <dgm:t>
        <a:bodyPr/>
        <a:lstStyle/>
        <a:p>
          <a:endParaRPr lang="ru-RU"/>
        </a:p>
      </dgm:t>
    </dgm:pt>
    <dgm:pt modelId="{A2DDCD40-B720-475D-ABFB-B68F6CE80C0A}" type="sibTrans" cxnId="{F440EF6D-7B0E-4D02-A0E8-66851F2067AB}">
      <dgm:prSet/>
      <dgm:spPr/>
      <dgm:t>
        <a:bodyPr/>
        <a:lstStyle/>
        <a:p>
          <a:endParaRPr lang="ru-RU"/>
        </a:p>
      </dgm:t>
    </dgm:pt>
    <dgm:pt modelId="{39D78E80-3417-414B-B0E8-72A54B333921}">
      <dgm:prSet phldrT="[Текст]" custT="1"/>
      <dgm:spPr/>
      <dgm:t>
        <a:bodyPr/>
        <a:lstStyle/>
        <a:p>
          <a:r>
            <a:rPr lang="ru-RU" sz="1200" dirty="0" smtClean="0"/>
            <a:t>МЕДИЦИНА</a:t>
          </a:r>
        </a:p>
        <a:p>
          <a:r>
            <a:rPr lang="ru-RU" sz="1200" dirty="0" smtClean="0"/>
            <a:t>Экскурсии</a:t>
          </a:r>
        </a:p>
        <a:p>
          <a:r>
            <a:rPr lang="ru-RU" sz="1200" dirty="0" smtClean="0"/>
            <a:t>Посещение врача </a:t>
          </a:r>
          <a:endParaRPr lang="ru-RU" sz="1200" dirty="0"/>
        </a:p>
      </dgm:t>
    </dgm:pt>
    <dgm:pt modelId="{CFA4D6FA-3E31-4D72-AB55-B8D0EC18DFF4}" type="parTrans" cxnId="{844734DB-18A6-4375-B865-D76707085825}">
      <dgm:prSet/>
      <dgm:spPr/>
      <dgm:t>
        <a:bodyPr/>
        <a:lstStyle/>
        <a:p>
          <a:endParaRPr lang="ru-RU"/>
        </a:p>
      </dgm:t>
    </dgm:pt>
    <dgm:pt modelId="{0065B4B9-0B26-405D-8486-6F1BF18B6811}" type="sibTrans" cxnId="{844734DB-18A6-4375-B865-D76707085825}">
      <dgm:prSet/>
      <dgm:spPr/>
      <dgm:t>
        <a:bodyPr/>
        <a:lstStyle/>
        <a:p>
          <a:endParaRPr lang="ru-RU"/>
        </a:p>
      </dgm:t>
    </dgm:pt>
    <dgm:pt modelId="{1BD8ED28-8CB1-4D65-9B11-9C7A5D385358}" type="pres">
      <dgm:prSet presAssocID="{66F217C0-B006-453E-8486-3C0C51EF868D}" presName="Name0" presStyleCnt="0">
        <dgm:presLayoutVars>
          <dgm:dir/>
          <dgm:resizeHandles val="exact"/>
        </dgm:presLayoutVars>
      </dgm:prSet>
      <dgm:spPr/>
    </dgm:pt>
    <dgm:pt modelId="{F57C4BBD-1B8B-4CA8-BE4E-DC0B4A292301}" type="pres">
      <dgm:prSet presAssocID="{02C9CDA4-02E9-4448-97B6-CEAF3B66406A}" presName="Name5" presStyleLbl="vennNode1" presStyleIdx="0" presStyleCnt="6" custAng="0" custScaleY="107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EACD7-8EE6-4BA0-9396-B2436E6FB2AD}" type="pres">
      <dgm:prSet presAssocID="{09400D5B-1420-4ABD-A363-FB98BDC7AD7E}" presName="space" presStyleCnt="0"/>
      <dgm:spPr/>
    </dgm:pt>
    <dgm:pt modelId="{80895BDB-FAF2-4F58-A2D3-82C34A2F1BDC}" type="pres">
      <dgm:prSet presAssocID="{9E20CEBA-46B0-4092-BB9B-207322EAB138}" presName="Name5" presStyleLbl="vennNode1" presStyleIdx="1" presStyleCnt="6" custScaleY="116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2F1BA-1575-42D0-B8EB-C937B12AF7CD}" type="pres">
      <dgm:prSet presAssocID="{AB8F7525-0900-424C-A973-630BA4975357}" presName="space" presStyleCnt="0"/>
      <dgm:spPr/>
    </dgm:pt>
    <dgm:pt modelId="{F80A7E6B-9CB7-420A-8C39-A0F846944F4C}" type="pres">
      <dgm:prSet presAssocID="{121E7C75-F3B8-4D7F-8C7C-90E736394079}" presName="Name5" presStyleLbl="vennNode1" presStyleIdx="2" presStyleCnt="6" custScaleX="102839" custScaleY="112426" custLinFactNeighborX="-25320" custLinFactNeighborY="2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46AA1-700B-479F-BA89-747C7B4DE8A4}" type="pres">
      <dgm:prSet presAssocID="{FDF215F8-0CF5-44BA-ADD2-A722EFFE20A2}" presName="space" presStyleCnt="0"/>
      <dgm:spPr/>
    </dgm:pt>
    <dgm:pt modelId="{2EB66E69-764E-4C31-9B46-B9AC994DB42E}" type="pres">
      <dgm:prSet presAssocID="{3C051FD8-8049-4610-8D4E-6203D7F188E0}" presName="Name5" presStyleLbl="vennNode1" presStyleIdx="3" presStyleCnt="6" custLinFactNeighborX="21062" custLinFactNeighborY="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8F0FF-8D12-44AE-9534-EE05165009F8}" type="pres">
      <dgm:prSet presAssocID="{23D9E058-A750-4C73-81C5-414D98F5337B}" presName="space" presStyleCnt="0"/>
      <dgm:spPr/>
    </dgm:pt>
    <dgm:pt modelId="{7E569EFE-C6C1-4621-A632-FB251223C2CE}" type="pres">
      <dgm:prSet presAssocID="{39D78E80-3417-414B-B0E8-72A54B333921}" presName="Name5" presStyleLbl="vennNode1" presStyleIdx="4" presStyleCnt="6" custLinFactNeighborX="42903" custLinFactNeighborY="-3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F67A5-6D3B-484F-93D0-71C6D96C520B}" type="pres">
      <dgm:prSet presAssocID="{0065B4B9-0B26-405D-8486-6F1BF18B6811}" presName="space" presStyleCnt="0"/>
      <dgm:spPr/>
    </dgm:pt>
    <dgm:pt modelId="{CE22C99B-0E89-4DFF-B27D-54E5F81B5800}" type="pres">
      <dgm:prSet presAssocID="{67AD8E47-D682-45A0-ADEE-2C3F88A4B424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4734DB-18A6-4375-B865-D76707085825}" srcId="{66F217C0-B006-453E-8486-3C0C51EF868D}" destId="{39D78E80-3417-414B-B0E8-72A54B333921}" srcOrd="4" destOrd="0" parTransId="{CFA4D6FA-3E31-4D72-AB55-B8D0EC18DFF4}" sibTransId="{0065B4B9-0B26-405D-8486-6F1BF18B6811}"/>
    <dgm:cxn modelId="{AC86BAC3-3DD6-430D-800A-2EFFEBCD75AE}" srcId="{66F217C0-B006-453E-8486-3C0C51EF868D}" destId="{9E20CEBA-46B0-4092-BB9B-207322EAB138}" srcOrd="1" destOrd="0" parTransId="{7C6AE3C3-9AD7-4C66-90F6-CA18676F55B0}" sibTransId="{AB8F7525-0900-424C-A973-630BA4975357}"/>
    <dgm:cxn modelId="{89234736-9895-4A7E-81BA-070EED4DB510}" type="presOf" srcId="{66F217C0-B006-453E-8486-3C0C51EF868D}" destId="{1BD8ED28-8CB1-4D65-9B11-9C7A5D385358}" srcOrd="0" destOrd="0" presId="urn:microsoft.com/office/officeart/2005/8/layout/venn3"/>
    <dgm:cxn modelId="{1A38BFE2-72E0-48D6-9860-23F9AEC4913F}" srcId="{66F217C0-B006-453E-8486-3C0C51EF868D}" destId="{3C051FD8-8049-4610-8D4E-6203D7F188E0}" srcOrd="3" destOrd="0" parTransId="{0E06D71F-4906-4D23-B146-A4258528D33D}" sibTransId="{23D9E058-A750-4C73-81C5-414D98F5337B}"/>
    <dgm:cxn modelId="{F440EF6D-7B0E-4D02-A0E8-66851F2067AB}" srcId="{66F217C0-B006-453E-8486-3C0C51EF868D}" destId="{67AD8E47-D682-45A0-ADEE-2C3F88A4B424}" srcOrd="5" destOrd="0" parTransId="{381C4E20-D983-4176-8732-FF2C3D954F4E}" sibTransId="{A2DDCD40-B720-475D-ABFB-B68F6CE80C0A}"/>
    <dgm:cxn modelId="{59D0BDE4-6912-42D8-979D-E91D889249C6}" type="presOf" srcId="{02C9CDA4-02E9-4448-97B6-CEAF3B66406A}" destId="{F57C4BBD-1B8B-4CA8-BE4E-DC0B4A292301}" srcOrd="0" destOrd="0" presId="urn:microsoft.com/office/officeart/2005/8/layout/venn3"/>
    <dgm:cxn modelId="{FFB10AF4-A499-4CFB-9D62-377528B274E8}" type="presOf" srcId="{9E20CEBA-46B0-4092-BB9B-207322EAB138}" destId="{80895BDB-FAF2-4F58-A2D3-82C34A2F1BDC}" srcOrd="0" destOrd="0" presId="urn:microsoft.com/office/officeart/2005/8/layout/venn3"/>
    <dgm:cxn modelId="{B336979C-F84D-4375-ADD1-F4B5505A232A}" type="presOf" srcId="{121E7C75-F3B8-4D7F-8C7C-90E736394079}" destId="{F80A7E6B-9CB7-420A-8C39-A0F846944F4C}" srcOrd="0" destOrd="0" presId="urn:microsoft.com/office/officeart/2005/8/layout/venn3"/>
    <dgm:cxn modelId="{50621626-1E5D-4A02-9327-9B86CB5097B6}" srcId="{66F217C0-B006-453E-8486-3C0C51EF868D}" destId="{121E7C75-F3B8-4D7F-8C7C-90E736394079}" srcOrd="2" destOrd="0" parTransId="{C669F5F9-FE41-4808-8EFE-3B966EFEEBC5}" sibTransId="{FDF215F8-0CF5-44BA-ADD2-A722EFFE20A2}"/>
    <dgm:cxn modelId="{9AD27F64-259B-4640-B19E-C99FAD8B219F}" type="presOf" srcId="{67AD8E47-D682-45A0-ADEE-2C3F88A4B424}" destId="{CE22C99B-0E89-4DFF-B27D-54E5F81B5800}" srcOrd="0" destOrd="0" presId="urn:microsoft.com/office/officeart/2005/8/layout/venn3"/>
    <dgm:cxn modelId="{0A78A651-A916-4501-95AF-F931EB49A533}" type="presOf" srcId="{39D78E80-3417-414B-B0E8-72A54B333921}" destId="{7E569EFE-C6C1-4621-A632-FB251223C2CE}" srcOrd="0" destOrd="0" presId="urn:microsoft.com/office/officeart/2005/8/layout/venn3"/>
    <dgm:cxn modelId="{F1168AD9-9D45-43CA-99AE-1B2A6034DFD3}" srcId="{66F217C0-B006-453E-8486-3C0C51EF868D}" destId="{02C9CDA4-02E9-4448-97B6-CEAF3B66406A}" srcOrd="0" destOrd="0" parTransId="{BCB8E11B-26B0-456D-B67D-7A5F6C6D2F79}" sibTransId="{09400D5B-1420-4ABD-A363-FB98BDC7AD7E}"/>
    <dgm:cxn modelId="{00C60D12-5E41-402B-A9E6-36342742C0CC}" type="presOf" srcId="{3C051FD8-8049-4610-8D4E-6203D7F188E0}" destId="{2EB66E69-764E-4C31-9B46-B9AC994DB42E}" srcOrd="0" destOrd="0" presId="urn:microsoft.com/office/officeart/2005/8/layout/venn3"/>
    <dgm:cxn modelId="{4F78CD27-8306-47FF-BE7C-D5B7B65A1F9C}" type="presParOf" srcId="{1BD8ED28-8CB1-4D65-9B11-9C7A5D385358}" destId="{F57C4BBD-1B8B-4CA8-BE4E-DC0B4A292301}" srcOrd="0" destOrd="0" presId="urn:microsoft.com/office/officeart/2005/8/layout/venn3"/>
    <dgm:cxn modelId="{2B061C36-256F-4468-A0E3-F4D33AD6FA28}" type="presParOf" srcId="{1BD8ED28-8CB1-4D65-9B11-9C7A5D385358}" destId="{5F4EACD7-8EE6-4BA0-9396-B2436E6FB2AD}" srcOrd="1" destOrd="0" presId="urn:microsoft.com/office/officeart/2005/8/layout/venn3"/>
    <dgm:cxn modelId="{CE20ED65-D6B7-4C13-B211-91EA3F81F99B}" type="presParOf" srcId="{1BD8ED28-8CB1-4D65-9B11-9C7A5D385358}" destId="{80895BDB-FAF2-4F58-A2D3-82C34A2F1BDC}" srcOrd="2" destOrd="0" presId="urn:microsoft.com/office/officeart/2005/8/layout/venn3"/>
    <dgm:cxn modelId="{BB6F1BFA-5B54-48A7-94A9-FCE39F73D5CB}" type="presParOf" srcId="{1BD8ED28-8CB1-4D65-9B11-9C7A5D385358}" destId="{6522F1BA-1575-42D0-B8EB-C937B12AF7CD}" srcOrd="3" destOrd="0" presId="urn:microsoft.com/office/officeart/2005/8/layout/venn3"/>
    <dgm:cxn modelId="{0631A99F-47C9-4A55-B6AF-F5E397865323}" type="presParOf" srcId="{1BD8ED28-8CB1-4D65-9B11-9C7A5D385358}" destId="{F80A7E6B-9CB7-420A-8C39-A0F846944F4C}" srcOrd="4" destOrd="0" presId="urn:microsoft.com/office/officeart/2005/8/layout/venn3"/>
    <dgm:cxn modelId="{B8530CA3-248E-4A40-BAA1-38A8B9BAF0D2}" type="presParOf" srcId="{1BD8ED28-8CB1-4D65-9B11-9C7A5D385358}" destId="{5A146AA1-700B-479F-BA89-747C7B4DE8A4}" srcOrd="5" destOrd="0" presId="urn:microsoft.com/office/officeart/2005/8/layout/venn3"/>
    <dgm:cxn modelId="{0592F604-BD4E-4638-B88A-20982D26B691}" type="presParOf" srcId="{1BD8ED28-8CB1-4D65-9B11-9C7A5D385358}" destId="{2EB66E69-764E-4C31-9B46-B9AC994DB42E}" srcOrd="6" destOrd="0" presId="urn:microsoft.com/office/officeart/2005/8/layout/venn3"/>
    <dgm:cxn modelId="{C1F6FB6E-63AC-4A06-98E6-EE3452A4393C}" type="presParOf" srcId="{1BD8ED28-8CB1-4D65-9B11-9C7A5D385358}" destId="{3E98F0FF-8D12-44AE-9534-EE05165009F8}" srcOrd="7" destOrd="0" presId="urn:microsoft.com/office/officeart/2005/8/layout/venn3"/>
    <dgm:cxn modelId="{D5457FDE-F7B5-4B30-B11B-4DA805758C19}" type="presParOf" srcId="{1BD8ED28-8CB1-4D65-9B11-9C7A5D385358}" destId="{7E569EFE-C6C1-4621-A632-FB251223C2CE}" srcOrd="8" destOrd="0" presId="urn:microsoft.com/office/officeart/2005/8/layout/venn3"/>
    <dgm:cxn modelId="{9A815B5B-429B-4DE1-91B5-E3837FA48DAF}" type="presParOf" srcId="{1BD8ED28-8CB1-4D65-9B11-9C7A5D385358}" destId="{F44F67A5-6D3B-484F-93D0-71C6D96C520B}" srcOrd="9" destOrd="0" presId="urn:microsoft.com/office/officeart/2005/8/layout/venn3"/>
    <dgm:cxn modelId="{97E113C0-EE20-4298-BC8D-309D737CE6E8}" type="presParOf" srcId="{1BD8ED28-8CB1-4D65-9B11-9C7A5D385358}" destId="{CE22C99B-0E89-4DFF-B27D-54E5F81B5800}" srcOrd="10" destOrd="0" presId="urn:microsoft.com/office/officeart/2005/8/layout/venn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8ED0488-12CA-43A3-BE0F-2A483921C127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367508B-A5D3-401F-944B-068884A93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4290"/>
            <a:ext cx="8061325" cy="200977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МДОУ детский сад№1 п.Рамешки</a:t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Monotype Corsiva" pitchFamily="66" charset="0"/>
              </a:rPr>
              <a:t>Краткая презентация Основной образовательной программы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8434" name="Picture 2" descr="G:\bluetooth\IMG_20151020_11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8501122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2144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Приоритетные направления деятельности ДОУ по реализации основной общеобразовательной программы дошкольного образования</a:t>
            </a: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Monotype Corsiva" pitchFamily="66" charset="0"/>
              </a:rPr>
              <a:t>-</a:t>
            </a:r>
            <a:r>
              <a:rPr lang="ru-RU" dirty="0">
                <a:latin typeface="Monotype Corsiva" pitchFamily="66" charset="0"/>
              </a:rPr>
              <a:t>укрепление здоровья ребенка, совершенствования его физического развития;</a:t>
            </a:r>
          </a:p>
          <a:p>
            <a:r>
              <a:rPr lang="ru-RU" dirty="0">
                <a:latin typeface="Monotype Corsiva" pitchFamily="66" charset="0"/>
              </a:rPr>
              <a:t>-создание эмоционального комфорта и условий для самовыражения и саморазвития ребенка;</a:t>
            </a:r>
          </a:p>
          <a:p>
            <a:r>
              <a:rPr lang="ru-RU" dirty="0">
                <a:latin typeface="Monotype Corsiva" pitchFamily="66" charset="0"/>
              </a:rPr>
              <a:t>-выработка единого подхода к составлению характеристик образовательного изменения каждого ребенка в соответствии с динамикой его развития.</a:t>
            </a:r>
          </a:p>
          <a:p>
            <a:r>
              <a:rPr lang="ru-RU" dirty="0">
                <a:latin typeface="Monotype Corsiva" pitchFamily="66" charset="0"/>
              </a:rPr>
              <a:t>-развитие самостоятельности, формирование  активной жизненной позиции, уверенности в своих силах.</a:t>
            </a:r>
          </a:p>
          <a:p>
            <a:r>
              <a:rPr lang="ru-RU" dirty="0">
                <a:latin typeface="Monotype Corsiva" pitchFamily="66" charset="0"/>
              </a:rPr>
              <a:t>-развитие творческого потенциала каждого ребенка.</a:t>
            </a:r>
          </a:p>
          <a:p>
            <a:r>
              <a:rPr lang="ru-RU" dirty="0">
                <a:latin typeface="Monotype Corsiva" pitchFamily="66" charset="0"/>
              </a:rPr>
              <a:t>-взаимодействие с семьей в развитии </a:t>
            </a:r>
            <a:r>
              <a:rPr lang="ru-RU" dirty="0" err="1">
                <a:latin typeface="Monotype Corsiva" pitchFamily="66" charset="0"/>
              </a:rPr>
              <a:t>ребнка</a:t>
            </a:r>
            <a:r>
              <a:rPr lang="ru-RU" dirty="0">
                <a:latin typeface="Monotype Corsiva" pitchFamily="66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Планируемые результаты освоения Программы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Monotype Corsiva" pitchFamily="66" charset="0"/>
              </a:rPr>
              <a:t>Планируемые результаты освоения основной образовательной программы  представлены в виде целевых ориентиров</a:t>
            </a:r>
          </a:p>
          <a:p>
            <a:r>
              <a:rPr lang="ru-RU" dirty="0">
                <a:latin typeface="Monotype Corsiva" pitchFamily="66" charset="0"/>
              </a:rPr>
              <a:t> Целевые ориентиры:</a:t>
            </a:r>
          </a:p>
          <a:p>
            <a:pPr lvl="0"/>
            <a:r>
              <a:rPr lang="ru-RU" dirty="0">
                <a:latin typeface="Monotype Corsiva" pitchFamily="66" charset="0"/>
              </a:rPr>
              <a:t>не подлежат непосредственной оценке;</a:t>
            </a:r>
          </a:p>
          <a:p>
            <a:pPr lvl="0"/>
            <a:r>
              <a:rPr lang="ru-RU" dirty="0">
                <a:latin typeface="Monotype Corsiva" pitchFamily="66" charset="0"/>
              </a:rPr>
              <a:t>не являются непосредственным основанием оценки как итогового, так и промежуточного уровня развития детей; </a:t>
            </a:r>
          </a:p>
          <a:p>
            <a:pPr lvl="0"/>
            <a:r>
              <a:rPr lang="ru-RU" dirty="0">
                <a:latin typeface="Monotype Corsiva" pitchFamily="66" charset="0"/>
              </a:rPr>
              <a:t>не являются основанием для их формального сравнения с реальными достижениями детей;</a:t>
            </a:r>
          </a:p>
          <a:p>
            <a:pPr lvl="0"/>
            <a:r>
              <a:rPr lang="ru-RU" dirty="0">
                <a:latin typeface="Monotype Corsiva" pitchFamily="66" charset="0"/>
              </a:rPr>
              <a:t>не являются основой объективной оценки соответствия установленным требованиям образовательной деятельности и подготовки детей; </a:t>
            </a:r>
          </a:p>
          <a:p>
            <a:pPr lvl="0"/>
            <a:r>
              <a:rPr lang="ru-RU" dirty="0">
                <a:latin typeface="Monotype Corsiva" pitchFamily="66" charset="0"/>
              </a:rPr>
              <a:t>не являются непосредственным основанием при оценке качества образования. </a:t>
            </a:r>
          </a:p>
          <a:p>
            <a:r>
              <a:rPr lang="ru-RU" dirty="0">
                <a:latin typeface="Monotype Corsiva" pitchFamily="66" charset="0"/>
              </a:rPr>
              <a:t>Целевые ориентиры выступают основаниями преемственности дошкольного и начального общего образования. 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учебной деятельности на этапе завершения ими дошкольного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Воспитательно-образовательный процесс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Monotype Corsiva" pitchFamily="66" charset="0"/>
              </a:rPr>
              <a:t>Воспитательно-образовательный процесс в ДОУ осуществляется в трех направлениях:</a:t>
            </a:r>
          </a:p>
          <a:p>
            <a:r>
              <a:rPr lang="ru-RU" sz="1600" dirty="0">
                <a:latin typeface="Monotype Corsiva" pitchFamily="66" charset="0"/>
              </a:rPr>
              <a:t>            -непосредственно-образовательная деятельность;</a:t>
            </a:r>
          </a:p>
          <a:p>
            <a:r>
              <a:rPr lang="ru-RU" sz="1600" dirty="0">
                <a:latin typeface="Monotype Corsiva" pitchFamily="66" charset="0"/>
              </a:rPr>
              <a:t>            -образовательная деятельность, осуществляемая в ходе режимных моментов;</a:t>
            </a:r>
          </a:p>
          <a:p>
            <a:r>
              <a:rPr lang="ru-RU" sz="1600" dirty="0">
                <a:latin typeface="Monotype Corsiva" pitchFamily="66" charset="0"/>
              </a:rPr>
              <a:t>            -свободная самостоятельная деятельность детей;</a:t>
            </a:r>
          </a:p>
          <a:p>
            <a:r>
              <a:rPr lang="ru-RU" sz="1600" dirty="0">
                <a:latin typeface="Monotype Corsiva" pitchFamily="66" charset="0"/>
              </a:rPr>
              <a:t>Учитываются также возраст детей и необходимость реализации образовательных задач  в </a:t>
            </a:r>
            <a:r>
              <a:rPr lang="ru-RU" sz="1600" b="1" i="1" u="sng" dirty="0">
                <a:latin typeface="Monotype Corsiva" pitchFamily="66" charset="0"/>
              </a:rPr>
              <a:t>определенных видах деятельности</a:t>
            </a:r>
            <a:r>
              <a:rPr lang="ru-RU" sz="1600" dirty="0">
                <a:latin typeface="Monotype Corsiva" pitchFamily="66" charset="0"/>
              </a:rPr>
              <a:t>. Для детей дошкольного возраста</a:t>
            </a:r>
            <a:r>
              <a:rPr lang="ru-RU" sz="1600" b="1" dirty="0">
                <a:latin typeface="Monotype Corsiva" pitchFamily="66" charset="0"/>
              </a:rPr>
              <a:t> </a:t>
            </a:r>
            <a:r>
              <a:rPr lang="ru-RU" sz="1600" dirty="0">
                <a:latin typeface="Monotype Corsiva" pitchFamily="66" charset="0"/>
              </a:rPr>
              <a:t>это: 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игровая деятельность</a:t>
            </a:r>
            <a:r>
              <a:rPr lang="ru-RU" sz="1600" dirty="0">
                <a:latin typeface="Monotype Corsiva" pitchFamily="66" charset="0"/>
              </a:rPr>
              <a:t> (включая сюжетно-ролевую игру как ведущую деятельность детей дошкольного       возраста, а также игру с правилами и другие виды игры);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коммуникативная</a:t>
            </a:r>
            <a:r>
              <a:rPr lang="ru-RU" sz="1600" dirty="0">
                <a:latin typeface="Monotype Corsiva" pitchFamily="66" charset="0"/>
              </a:rPr>
              <a:t> (общение и взаимодействие со взрослыми и сверстниками);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познавательно-исследовательская</a:t>
            </a:r>
            <a:r>
              <a:rPr lang="ru-RU" sz="1600" dirty="0">
                <a:latin typeface="Monotype Corsiva" pitchFamily="66" charset="0"/>
              </a:rPr>
              <a:t> (исследования объектов окружающего мира и экспериментирования с ними;  восприятие художественной литературы и фольклора);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самообслуживание и элементарный бытовой труд</a:t>
            </a:r>
            <a:r>
              <a:rPr lang="ru-RU" sz="1600" dirty="0">
                <a:latin typeface="Monotype Corsiva" pitchFamily="66" charset="0"/>
              </a:rPr>
              <a:t> (в помещении и на улице);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конструирование</a:t>
            </a:r>
            <a:r>
              <a:rPr lang="ru-RU" sz="1600" dirty="0">
                <a:latin typeface="Monotype Corsiva" pitchFamily="66" charset="0"/>
              </a:rPr>
              <a:t> из разного материала, включая конструкторы, модули, бумагу, природный и иной материал;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изобразительная </a:t>
            </a:r>
            <a:r>
              <a:rPr lang="ru-RU" sz="1600" dirty="0">
                <a:latin typeface="Monotype Corsiva" pitchFamily="66" charset="0"/>
              </a:rPr>
              <a:t>(рисования, лепки, аппликации);</a:t>
            </a:r>
          </a:p>
          <a:p>
            <a:r>
              <a:rPr lang="ru-RU" sz="1600" dirty="0">
                <a:latin typeface="Monotype Corsiva" pitchFamily="66" charset="0"/>
              </a:rPr>
              <a:t>- </a:t>
            </a:r>
            <a:r>
              <a:rPr lang="ru-RU" sz="1600" b="1" i="1" u="sng" dirty="0">
                <a:latin typeface="Monotype Corsiva" pitchFamily="66" charset="0"/>
              </a:rPr>
              <a:t>музыкальная </a:t>
            </a:r>
            <a:r>
              <a:rPr lang="ru-RU" sz="1600" dirty="0">
                <a:latin typeface="Monotype Corsiva" pitchFamily="66" charset="0"/>
              </a:rPr>
              <a:t>(восприятие и понимание смысла музыкальных произведений, пение, музыкально-ритмические движения, игры на детских музыкальных инструментах);</a:t>
            </a:r>
          </a:p>
          <a:p>
            <a:r>
              <a:rPr lang="ru-RU" sz="1600" dirty="0">
                <a:latin typeface="Monotype Corsiva" pitchFamily="66" charset="0"/>
              </a:rPr>
              <a:t>-  </a:t>
            </a:r>
            <a:r>
              <a:rPr lang="ru-RU" sz="1600" b="1" i="1" u="sng" dirty="0">
                <a:latin typeface="Monotype Corsiva" pitchFamily="66" charset="0"/>
              </a:rPr>
              <a:t>двигательная</a:t>
            </a:r>
            <a:r>
              <a:rPr lang="ru-RU" sz="1600" dirty="0">
                <a:latin typeface="Monotype Corsiva" pitchFamily="66" charset="0"/>
              </a:rPr>
              <a:t> (овладение основными движениями) активность ребенка.</a:t>
            </a:r>
          </a:p>
          <a:p>
            <a:endParaRPr lang="ru-RU" sz="1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Мы бережем здоровье  детей, используем в работе здоровьесберегающие технологии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Autofit/>
          </a:bodyPr>
          <a:lstStyle/>
          <a:p>
            <a:pPr indent="0" algn="ctr"/>
            <a:r>
              <a:rPr lang="ru-RU" sz="1800" b="1" spc="-150" dirty="0">
                <a:latin typeface="Monotype Corsiva" pitchFamily="66" charset="0"/>
              </a:rPr>
              <a:t>Динамические </a:t>
            </a:r>
            <a:r>
              <a:rPr lang="ru-RU" sz="1800" b="1" spc="-150" dirty="0" smtClean="0">
                <a:latin typeface="Monotype Corsiva" pitchFamily="66" charset="0"/>
              </a:rPr>
              <a:t>паузы</a:t>
            </a:r>
            <a:r>
              <a:rPr lang="ru-RU" sz="1800" b="1" spc="-150" dirty="0">
                <a:latin typeface="Monotype Corsiva" pitchFamily="66" charset="0"/>
              </a:rPr>
              <a:t> 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>
              <a:buNone/>
            </a:pPr>
            <a:r>
              <a:rPr lang="ru-RU" sz="1800" spc="-150" dirty="0">
                <a:latin typeface="Monotype Corsiva" pitchFamily="66" charset="0"/>
              </a:rPr>
              <a:t> </a:t>
            </a:r>
            <a:r>
              <a:rPr lang="ru-RU" sz="1800" spc="-150" dirty="0" smtClean="0">
                <a:latin typeface="Monotype Corsiva" pitchFamily="66" charset="0"/>
              </a:rPr>
              <a:t>П</a:t>
            </a:r>
            <a:r>
              <a:rPr lang="ru-RU" sz="1800" b="1" spc="-150" dirty="0" smtClean="0">
                <a:latin typeface="Monotype Corsiva" pitchFamily="66" charset="0"/>
              </a:rPr>
              <a:t>одвижные </a:t>
            </a:r>
            <a:r>
              <a:rPr lang="ru-RU" sz="1800" b="1" spc="-150" dirty="0">
                <a:latin typeface="Monotype Corsiva" pitchFamily="66" charset="0"/>
              </a:rPr>
              <a:t>и спортивные игры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Релаксация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Технологии </a:t>
            </a:r>
            <a:r>
              <a:rPr lang="ru-RU" sz="1800" b="1" spc="-150" dirty="0">
                <a:latin typeface="Monotype Corsiva" pitchFamily="66" charset="0"/>
              </a:rPr>
              <a:t>эстетической направленности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Гимнастика </a:t>
            </a:r>
            <a:r>
              <a:rPr lang="ru-RU" sz="1800" b="1" spc="-150" dirty="0">
                <a:latin typeface="Monotype Corsiva" pitchFamily="66" charset="0"/>
              </a:rPr>
              <a:t>пальчиковая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Гимнастика </a:t>
            </a:r>
            <a:r>
              <a:rPr lang="ru-RU" sz="1800" b="1" spc="-150" dirty="0">
                <a:latin typeface="Monotype Corsiva" pitchFamily="66" charset="0"/>
              </a:rPr>
              <a:t>дыхательная 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Гимнастика </a:t>
            </a:r>
            <a:r>
              <a:rPr lang="ru-RU" sz="1800" b="1" spc="-150" dirty="0">
                <a:latin typeface="Monotype Corsiva" pitchFamily="66" charset="0"/>
              </a:rPr>
              <a:t>бодрящая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Гимнастика </a:t>
            </a:r>
            <a:r>
              <a:rPr lang="ru-RU" sz="1800" b="1" spc="-150" dirty="0">
                <a:latin typeface="Monotype Corsiva" pitchFamily="66" charset="0"/>
              </a:rPr>
              <a:t>ортопедическая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spc="-150" dirty="0" smtClean="0">
                <a:latin typeface="Monotype Corsiva" pitchFamily="66" charset="0"/>
              </a:rPr>
              <a:t> </a:t>
            </a:r>
            <a:r>
              <a:rPr lang="ru-RU" sz="1800" b="1" spc="-150" dirty="0">
                <a:latin typeface="Monotype Corsiva" pitchFamily="66" charset="0"/>
              </a:rPr>
              <a:t>Технологии обучения здоровому образу жизни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>
                <a:latin typeface="Monotype Corsiva" pitchFamily="66" charset="0"/>
              </a:rPr>
              <a:t>Физкультура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Проблемно-игровые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Коммуникативные </a:t>
            </a:r>
            <a:r>
              <a:rPr lang="ru-RU" sz="1800" b="1" spc="-150" dirty="0">
                <a:latin typeface="Monotype Corsiva" pitchFamily="66" charset="0"/>
              </a:rPr>
              <a:t>игры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Занятия </a:t>
            </a:r>
            <a:r>
              <a:rPr lang="ru-RU" sz="1800" b="1" spc="-150" dirty="0">
                <a:latin typeface="Monotype Corsiva" pitchFamily="66" charset="0"/>
              </a:rPr>
              <a:t>из серии «здоровье»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err="1" smtClean="0">
                <a:latin typeface="Monotype Corsiva" pitchFamily="66" charset="0"/>
              </a:rPr>
              <a:t>Самомассаж</a:t>
            </a:r>
            <a:endParaRPr lang="ru-RU" sz="1800" spc="-150" dirty="0">
              <a:latin typeface="Monotype Corsiva" pitchFamily="66" charset="0"/>
            </a:endParaRPr>
          </a:p>
          <a:p>
            <a:pPr indent="0" algn="ctr"/>
            <a:r>
              <a:rPr lang="ru-RU" sz="1800" b="1" spc="-150" dirty="0" smtClean="0">
                <a:latin typeface="Monotype Corsiva" pitchFamily="66" charset="0"/>
              </a:rPr>
              <a:t>Точечный </a:t>
            </a:r>
            <a:r>
              <a:rPr lang="ru-RU" sz="1800" b="1" spc="-150" dirty="0">
                <a:latin typeface="Monotype Corsiva" pitchFamily="66" charset="0"/>
              </a:rPr>
              <a:t>массаж</a:t>
            </a:r>
            <a:endParaRPr lang="ru-RU" sz="1800" spc="-150" dirty="0">
              <a:latin typeface="Monotype Corsiva" pitchFamily="66" charset="0"/>
            </a:endParaRPr>
          </a:p>
          <a:p>
            <a:pPr indent="0"/>
            <a:endParaRPr lang="ru-RU" sz="2800" spc="-15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Monotype Corsiva" pitchFamily="66" charset="0"/>
              </a:rPr>
              <a:t>Содержание Программы обеспечивает развитие личности, мотивации и способностей детей в различных видах деятельности и охватывает следующие образовательные области: </a:t>
            </a:r>
            <a:br>
              <a:rPr lang="ru-RU" sz="2700" dirty="0" smtClean="0">
                <a:latin typeface="Monotype Corsiva" pitchFamily="66" charset="0"/>
              </a:rPr>
            </a:br>
            <a:endParaRPr lang="ru-RU" sz="27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Monotype Corsiva" pitchFamily="66" charset="0"/>
              </a:rPr>
              <a:t>Взаимодействие с семьей</a:t>
            </a:r>
            <a:endParaRPr lang="ru-RU" sz="6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единый подход к процессу воспитания ребёнка;</a:t>
            </a:r>
          </a:p>
          <a:p>
            <a:pPr lvl="0"/>
            <a:r>
              <a:rPr lang="ru-RU" dirty="0" smtClean="0"/>
              <a:t>открытость дошкольного учреждения для родителей;</a:t>
            </a:r>
          </a:p>
          <a:p>
            <a:pPr lvl="0"/>
            <a:r>
              <a:rPr lang="ru-RU" dirty="0" smtClean="0"/>
              <a:t>взаимное доверие  во взаимоотношениях педагогов и родителей;</a:t>
            </a:r>
          </a:p>
          <a:p>
            <a:pPr lvl="0"/>
            <a:r>
              <a:rPr lang="ru-RU" dirty="0" smtClean="0"/>
              <a:t>уважение и доброжелательность друг к другу;</a:t>
            </a:r>
          </a:p>
          <a:p>
            <a:pPr lvl="0"/>
            <a:r>
              <a:rPr lang="ru-RU" dirty="0" smtClean="0"/>
              <a:t>дифференцированный подход к каждой семье;</a:t>
            </a:r>
          </a:p>
          <a:p>
            <a:r>
              <a:rPr lang="ru-RU" dirty="0" smtClean="0"/>
              <a:t>равно ответственность родителей и педагогов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Задачи взаимодействия 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11758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latin typeface="Monotype Corsiva" pitchFamily="66" charset="0"/>
              </a:rPr>
              <a:t>формирование </a:t>
            </a:r>
            <a:r>
              <a:rPr lang="ru-RU" sz="1800" dirty="0" err="1" smtClean="0">
                <a:latin typeface="Monotype Corsiva" pitchFamily="66" charset="0"/>
              </a:rPr>
              <a:t>психолого</a:t>
            </a:r>
            <a:r>
              <a:rPr lang="ru-RU" sz="1800" dirty="0" smtClean="0">
                <a:latin typeface="Monotype Corsiva" pitchFamily="66" charset="0"/>
              </a:rPr>
              <a:t>- педагогических знаний родителей;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приобщение родителей к участию  в жизни ДОУ;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 оказание помощи семьям воспитанников в развитии, воспитании и обучении детей;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 изучение и пропаганда лучшего семейного опыта.</a:t>
            </a:r>
          </a:p>
          <a:p>
            <a:r>
              <a:rPr lang="ru-RU" sz="1800" b="1" dirty="0" smtClean="0">
                <a:latin typeface="Monotype Corsiva" pitchFamily="66" charset="0"/>
              </a:rPr>
              <a:t>Система  взаимодействия  с родителями  включает:</a:t>
            </a:r>
            <a:endParaRPr lang="ru-RU" sz="1800" dirty="0" smtClean="0">
              <a:latin typeface="Monotype Corsiva" pitchFamily="66" charset="0"/>
            </a:endParaRPr>
          </a:p>
          <a:p>
            <a:pPr lvl="0"/>
            <a:r>
              <a:rPr lang="ru-RU" sz="1800" dirty="0" smtClean="0">
                <a:latin typeface="Monotype Corsiva" pitchFamily="66" charset="0"/>
              </a:rPr>
              <a:t>ознакомление родителей с результатами работы ДОУ на общих родительских собраниях, анализом участия родительской общественности в жизни ДОУ;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ознакомление родителей с содержанием работы  ДОУ, направленной на физическое, психическое и социальное  развитие ребенка;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участие в составлении планов: спортивных и культурно-массовых мероприятий, работы родительского комитета 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целенаправленную работу, пропагандирующую общественное дошкольное воспитание в его разных формах;</a:t>
            </a:r>
          </a:p>
          <a:p>
            <a:pPr lvl="0"/>
            <a:r>
              <a:rPr lang="ru-RU" sz="1800" dirty="0" smtClean="0">
                <a:latin typeface="Monotype Corsiva" pitchFamily="66" charset="0"/>
              </a:rPr>
              <a:t>обучение конкретным приемам и методам воспитания и развития ребенка в разных видах детской деятельности на семинарах-практикумах, консультациях и открытых занятиях</a:t>
            </a:r>
          </a:p>
          <a:p>
            <a:r>
              <a:rPr lang="ru-RU" sz="1800" b="1" dirty="0" smtClean="0">
                <a:latin typeface="Monotype Corsiva" pitchFamily="66" charset="0"/>
              </a:rPr>
              <a:t> </a:t>
            </a:r>
            <a:endParaRPr lang="ru-RU" sz="1800" dirty="0" smtClean="0">
              <a:latin typeface="Monotype Corsiva" pitchFamily="66" charset="0"/>
            </a:endParaRP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Родители принимают участие в:</a:t>
            </a:r>
            <a:br>
              <a:rPr lang="ru-RU" dirty="0" smtClean="0"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Monotype Corsiva" pitchFamily="66" charset="0"/>
              </a:rPr>
              <a:t>-</a:t>
            </a:r>
            <a:r>
              <a:rPr lang="ru-RU" sz="5200" dirty="0" smtClean="0">
                <a:latin typeface="Monotype Corsiva" pitchFamily="66" charset="0"/>
              </a:rPr>
              <a:t>управление ДОУ</a:t>
            </a:r>
            <a:r>
              <a:rPr lang="ru-RU" dirty="0" smtClean="0">
                <a:latin typeface="Monotype Corsiva" pitchFamily="66" charset="0"/>
              </a:rPr>
              <a:t>(родительские </a:t>
            </a:r>
            <a:r>
              <a:rPr lang="ru-RU" dirty="0" err="1" smtClean="0">
                <a:latin typeface="Monotype Corsiva" pitchFamily="66" charset="0"/>
              </a:rPr>
              <a:t>советы,совет</a:t>
            </a:r>
            <a:r>
              <a:rPr lang="ru-RU" dirty="0" smtClean="0">
                <a:latin typeface="Monotype Corsiva" pitchFamily="66" charset="0"/>
              </a:rPr>
              <a:t> МДОУ)</a:t>
            </a:r>
          </a:p>
          <a:p>
            <a:r>
              <a:rPr lang="ru-RU" sz="4100" b="1" dirty="0" smtClean="0">
                <a:latin typeface="Monotype Corsiva" pitchFamily="66" charset="0"/>
              </a:rPr>
              <a:t>Воспитательно-образовательном процессе ДОУ, направленным на установление сотрудничества и партнерских отношений</a:t>
            </a:r>
          </a:p>
          <a:p>
            <a:r>
              <a:rPr lang="ru-RU" dirty="0" smtClean="0">
                <a:latin typeface="Monotype Corsiva" pitchFamily="66" charset="0"/>
              </a:rPr>
              <a:t>(Дни открытых дверей, Дни здоровья, Недели творчества</a:t>
            </a:r>
          </a:p>
          <a:p>
            <a:r>
              <a:rPr lang="ru-RU" dirty="0" smtClean="0">
                <a:latin typeface="Monotype Corsiva" pitchFamily="66" charset="0"/>
              </a:rPr>
              <a:t> Совместные праздники, развлечения.  Встречи с интересными людьми, участие в творческих выставках, смотрах-конкурсах</a:t>
            </a:r>
          </a:p>
          <a:p>
            <a:r>
              <a:rPr lang="ru-RU" dirty="0" smtClean="0">
                <a:latin typeface="Monotype Corsiva" pitchFamily="66" charset="0"/>
              </a:rPr>
              <a:t>мероприятия с родителями в рамках проектной деятельности</a:t>
            </a:r>
          </a:p>
          <a:p>
            <a:r>
              <a:rPr lang="ru-RU" dirty="0" smtClean="0">
                <a:latin typeface="Monotype Corsiva" pitchFamily="66" charset="0"/>
              </a:rPr>
              <a:t>творческие отчеты кружков)</a:t>
            </a:r>
          </a:p>
          <a:p>
            <a:r>
              <a:rPr lang="ru-RU" dirty="0" smtClean="0">
                <a:latin typeface="Monotype Corsiva" pitchFamily="66" charset="0"/>
              </a:rPr>
              <a:t> </a:t>
            </a:r>
          </a:p>
          <a:p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Предметно-пространственная развивающая среда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40320"/>
          </a:xfrm>
        </p:spPr>
        <p:txBody>
          <a:bodyPr>
            <a:normAutofit fontScale="77500" lnSpcReduction="20000"/>
          </a:bodyPr>
          <a:lstStyle/>
          <a:p>
            <a:r>
              <a:rPr lang="ru-RU" sz="4600" dirty="0" smtClean="0">
                <a:latin typeface="Monotype Corsiva" pitchFamily="66" charset="0"/>
              </a:rPr>
              <a:t>Безопасная</a:t>
            </a:r>
            <a:r>
              <a:rPr lang="ru-RU" sz="3500" dirty="0" smtClean="0">
                <a:latin typeface="Monotype Corsiva" pitchFamily="66" charset="0"/>
              </a:rPr>
              <a:t>-</a:t>
            </a:r>
            <a:r>
              <a:rPr lang="ru-RU" sz="2100" dirty="0" smtClean="0">
                <a:latin typeface="Monotype Corsiva" pitchFamily="66" charset="0"/>
              </a:rPr>
              <a:t> предметно-пространственной среды предполагает соответствие всех ее элементов требованиям по обеспечению надежности и безопасности их использования</a:t>
            </a:r>
          </a:p>
          <a:p>
            <a:r>
              <a:rPr lang="ru-RU" sz="4100" b="1" dirty="0" smtClean="0">
                <a:latin typeface="Monotype Corsiva" pitchFamily="66" charset="0"/>
              </a:rPr>
              <a:t>Полифункциональная</a:t>
            </a:r>
            <a:r>
              <a:rPr lang="ru-RU" dirty="0" smtClean="0">
                <a:latin typeface="Monotype Corsiva" pitchFamily="66" charset="0"/>
              </a:rPr>
              <a:t> - </a:t>
            </a:r>
            <a:r>
              <a:rPr lang="ru-RU" sz="1900" dirty="0" smtClean="0">
                <a:latin typeface="Monotype Corsiva" pitchFamily="66" charset="0"/>
              </a:rPr>
              <a:t>возможность разнообразного использования различных составляющих предметной среды, например, детской мебели, матов, мягких модулей, ширм и т.д.;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sz="4100" b="1" dirty="0" err="1" smtClean="0">
                <a:latin typeface="Monotype Corsiva" pitchFamily="66" charset="0"/>
              </a:rPr>
              <a:t>Трансформирующая</a:t>
            </a:r>
            <a:r>
              <a:rPr lang="ru-RU" sz="2100" dirty="0" err="1" smtClean="0">
                <a:latin typeface="Monotype Corsiva" pitchFamily="66" charset="0"/>
              </a:rPr>
              <a:t>-возможность</a:t>
            </a:r>
            <a:r>
              <a:rPr lang="ru-RU" sz="2100" dirty="0" smtClean="0">
                <a:latin typeface="Monotype Corsiva" pitchFamily="66" charset="0"/>
              </a:rPr>
              <a:t> изменений предметно-пространственной среды в зависимости от образовательной ситуации, в том числе от меняющихся интересов и возможностей детей</a:t>
            </a:r>
            <a:r>
              <a:rPr lang="ru-RU" dirty="0" smtClean="0">
                <a:latin typeface="Monotype Corsiva" pitchFamily="66" charset="0"/>
              </a:rPr>
              <a:t>.</a:t>
            </a:r>
          </a:p>
          <a:p>
            <a:r>
              <a:rPr lang="ru-RU" sz="4100" b="1" dirty="0" smtClean="0">
                <a:latin typeface="Monotype Corsiva" pitchFamily="66" charset="0"/>
              </a:rPr>
              <a:t>Насыщенная</a:t>
            </a:r>
            <a:r>
              <a:rPr lang="ru-RU" dirty="0" smtClean="0">
                <a:latin typeface="Monotype Corsiva" pitchFamily="66" charset="0"/>
              </a:rPr>
              <a:t>- </a:t>
            </a:r>
            <a:r>
              <a:rPr lang="ru-RU" sz="2100" dirty="0" smtClean="0">
                <a:latin typeface="Monotype Corsiva" pitchFamily="66" charset="0"/>
              </a:rPr>
              <a:t>должна соответствовать возрастным возможностям детей и содержанию Программы.</a:t>
            </a:r>
          </a:p>
          <a:p>
            <a:r>
              <a:rPr lang="ru-RU" sz="4100" dirty="0" err="1" smtClean="0">
                <a:latin typeface="Monotype Corsiva" pitchFamily="66" charset="0"/>
              </a:rPr>
              <a:t>Вариативная</a:t>
            </a:r>
            <a:r>
              <a:rPr lang="ru-RU" sz="2300" dirty="0" err="1" smtClean="0">
                <a:latin typeface="Monotype Corsiva" pitchFamily="66" charset="0"/>
              </a:rPr>
              <a:t>-наличие</a:t>
            </a:r>
            <a:r>
              <a:rPr lang="ru-RU" sz="2300" dirty="0" smtClean="0">
                <a:latin typeface="Monotype Corsiva" pitchFamily="66" charset="0"/>
              </a:rPr>
              <a:t> в Организации или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детей</a:t>
            </a:r>
          </a:p>
          <a:p>
            <a:r>
              <a:rPr lang="ru-RU" sz="4100" b="1" dirty="0" err="1" smtClean="0">
                <a:latin typeface="Monotype Corsiva" pitchFamily="66" charset="0"/>
              </a:rPr>
              <a:t>Доступная</a:t>
            </a:r>
            <a:r>
              <a:rPr lang="ru-RU" dirty="0" err="1" smtClean="0">
                <a:latin typeface="Monotype Corsiva" pitchFamily="66" charset="0"/>
              </a:rPr>
              <a:t>-для</a:t>
            </a:r>
            <a:r>
              <a:rPr lang="ru-RU" dirty="0" smtClean="0">
                <a:latin typeface="Monotype Corsiva" pitchFamily="66" charset="0"/>
              </a:rPr>
              <a:t> всех </a:t>
            </a:r>
            <a:r>
              <a:rPr lang="ru-RU" dirty="0" err="1" smtClean="0">
                <a:latin typeface="Monotype Corsiva" pitchFamily="66" charset="0"/>
              </a:rPr>
              <a:t>детей,для</a:t>
            </a:r>
            <a:r>
              <a:rPr lang="ru-RU" dirty="0" smtClean="0">
                <a:latin typeface="Monotype Corsiva" pitchFamily="66" charset="0"/>
              </a:rPr>
              <a:t> детей с ОВЗ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Взаимодействие ДОУ и социальных партнеров</a:t>
            </a:r>
            <a:endParaRPr lang="ru-RU" dirty="0"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Детский сад №1 п.Рамешки самый большой сад в районе, нас ежедневно посещает 150 ребятишек.</a:t>
            </a:r>
          </a:p>
          <a:p>
            <a:r>
              <a:rPr lang="ru-RU" dirty="0" smtClean="0"/>
              <a:t>Ежедневно проводятся интересные занятия, развлечения для детей.</a:t>
            </a:r>
          </a:p>
          <a:p>
            <a:r>
              <a:rPr lang="ru-RU" dirty="0" smtClean="0"/>
              <a:t>У нас работают самые опытные педагоги, стремящиеся раскрыть индивидуальность каждого ребенка. 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DSCN3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DSCN3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-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7118" y="1882775"/>
            <a:ext cx="6869763" cy="4572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1125_1704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pic>
        <p:nvPicPr>
          <p:cNvPr id="9" name="Содержимое 8" descr="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6" y="1722438"/>
            <a:ext cx="3017308" cy="4525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-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7118" y="1882775"/>
            <a:ext cx="6869763" cy="4572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IMG_1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4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тсад\113___07\IMG_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етсад\Лесенка успеха\IMG_4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етсад\Лесенка успеха\IMG_4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5261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Основная образовательная программа МДОУ детский сад№1 п.Рамешки (далее – Программа) разработана в соответствии с федеральным государственным образовательным стандартом дошкольного образования  и  с учетом  Примерной  образовательной программы дошкольного образования «Радуга», </a:t>
            </a:r>
            <a:r>
              <a:rPr lang="ru-RU" b="1" dirty="0" smtClean="0"/>
              <a:t> под научной редакцией</a:t>
            </a:r>
            <a:r>
              <a:rPr lang="ru-RU" dirty="0" smtClean="0"/>
              <a:t> Соловьевой Е.В.. – М.: Просвещение, 2014 год</a:t>
            </a:r>
          </a:p>
          <a:p>
            <a:r>
              <a:rPr lang="ru-RU" dirty="0" smtClean="0"/>
              <a:t>Программа определяет  содержание и организацию образовательной деятельности на уровне дошкольного образования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етсад\Театрализация\IMG_4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0232" y="714356"/>
            <a:ext cx="5143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  <a:cs typeface="Aharoni" pitchFamily="2" charset="-79"/>
              </a:rPr>
              <a:t>Семейный театр</a:t>
            </a:r>
            <a:endParaRPr lang="ru-RU" sz="4400" dirty="0">
              <a:solidFill>
                <a:schemeClr val="accent1"/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етсад\Театрализация\IMG_4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882775"/>
            <a:ext cx="514353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8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  <p:sp>
        <p:nvSpPr>
          <p:cNvPr id="7" name="TextBox 6"/>
          <p:cNvSpPr txBox="1"/>
          <p:nvPr/>
        </p:nvSpPr>
        <p:spPr>
          <a:xfrm>
            <a:off x="1571604" y="714356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  <a:cs typeface="Aharoni" pitchFamily="2" charset="-79"/>
              </a:rPr>
              <a:t>Торжественный парад 9Мая</a:t>
            </a:r>
            <a:endParaRPr lang="ru-RU" sz="3600" dirty="0">
              <a:solidFill>
                <a:schemeClr val="accent2"/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Возложение цветов к </a:t>
            </a:r>
            <a:r>
              <a:rPr lang="ru-RU" dirty="0" err="1" smtClean="0"/>
              <a:t>памятникуСмирнова</a:t>
            </a:r>
            <a:r>
              <a:rPr lang="ru-RU" dirty="0" smtClean="0"/>
              <a:t> А.С.</a:t>
            </a:r>
            <a:endParaRPr lang="ru-RU" dirty="0"/>
          </a:p>
        </p:txBody>
      </p:sp>
      <p:pic>
        <p:nvPicPr>
          <p:cNvPr id="6" name="Содержимое 5" descr="IMG_8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  <p:sp>
        <p:nvSpPr>
          <p:cNvPr id="5" name="TextBox 4"/>
          <p:cNvSpPr txBox="1"/>
          <p:nvPr/>
        </p:nvSpPr>
        <p:spPr>
          <a:xfrm>
            <a:off x="1785918" y="428604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  <a:cs typeface="Aharoni" pitchFamily="2" charset="-79"/>
              </a:rPr>
              <a:t>Спортивная семья</a:t>
            </a:r>
            <a:endParaRPr lang="ru-RU" sz="4400" dirty="0">
              <a:solidFill>
                <a:schemeClr val="accent1"/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на\Pictures\2015-07-02\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на\Pictures\2015-06-25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Segoe Script" pitchFamily="34" charset="0"/>
              </a:rPr>
              <a:t>   </a:t>
            </a:r>
            <a:endParaRPr lang="ru-RU" dirty="0">
              <a:solidFill>
                <a:schemeClr val="tx1"/>
              </a:solidFill>
              <a:latin typeface="Segoe Script" pitchFamily="34" charset="0"/>
            </a:endParaRPr>
          </a:p>
        </p:txBody>
      </p:sp>
      <p:pic>
        <p:nvPicPr>
          <p:cNvPr id="12290" name="Picture 2" descr="G:\100NIKON\DSCN3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857364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100NIKON\DSCN3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857364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нна\Pictures\2015-06-25\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Цель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Monotype Corsiva" pitchFamily="66" charset="0"/>
              </a:rPr>
              <a:t>Формирование личности детей дошкольного возраста в различных видах деятельности в соответствии с их возрастными, индивидуальными, психологическими физиологическими потребностями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6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APxl6L59N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5ZXjzgX33t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>
            <a:normAutofit fontScale="25000" lnSpcReduction="20000"/>
          </a:bodyPr>
          <a:lstStyle/>
          <a:p>
            <a:r>
              <a:rPr lang="ru-RU" sz="3500" dirty="0" smtClean="0">
                <a:latin typeface="Monotype Corsiva" pitchFamily="66" charset="0"/>
              </a:rPr>
              <a:t> </a:t>
            </a:r>
            <a:r>
              <a:rPr lang="ru-RU" sz="11000" b="1" dirty="0" smtClean="0">
                <a:latin typeface="Monotype Corsiva" pitchFamily="66" charset="0"/>
              </a:rPr>
              <a:t>Задачи:</a:t>
            </a:r>
            <a:endParaRPr lang="ru-RU" sz="11000" dirty="0" smtClean="0">
              <a:latin typeface="Monotype Corsiva" pitchFamily="66" charset="0"/>
            </a:endParaRPr>
          </a:p>
          <a:p>
            <a:pPr lvl="0"/>
            <a:r>
              <a:rPr lang="ru-RU" sz="4900" dirty="0" smtClean="0">
                <a:latin typeface="Monotype Corsiva" pitchFamily="66" charset="0"/>
              </a:rPr>
              <a:t>охрана и укрепление физического и психического здоровья детей, в том числе их эмоционального благополучия;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обеспечение равных возможностей полноценного развития каждого ребёнка в период дошкольного детства независимо от места проживания, пола, нации, языка, социального статуса, психофизиологических особенностей (в том числе ограниченных возможностей здоровья);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обеспечение преемственности основных образовательных программ дошкольного и начального общего образования;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создание благоприятных условий развития детей в соответствии с их возрастными и индивидуальными особенностями и склонностями развития способностей и творческого потенциала каждого ребёнка как субъекта отношений с самим собой, другими детьми, взрослыми и миром;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объединение обучения и воспитания в целостный образовательный процесс на основе духовно-нравственных и </a:t>
            </a:r>
            <a:r>
              <a:rPr lang="ru-RU" sz="4900" dirty="0" err="1" smtClean="0">
                <a:latin typeface="Monotype Corsiva" pitchFamily="66" charset="0"/>
              </a:rPr>
              <a:t>социокультурных</a:t>
            </a:r>
            <a:r>
              <a:rPr lang="ru-RU" sz="4900" dirty="0" smtClean="0">
                <a:latin typeface="Monotype Corsiva" pitchFamily="66" charset="0"/>
              </a:rPr>
              <a:t> ценностей и принятых в обществе правил и норм поведения в интересах человека, семьи, общества;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формирование общей культуры личности воспитанников, развитие их социальных, нравственных, эстетических, интеллектуальных, физических качеств, инициативности, самостоятельности и ответственности ребёнка, формирования предпосылок учебной деятельности;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обеспечение вариативности и разнообразия содержания образовательных программ и организационных форм уровня дошкольного образования, возможности формирования образовательных программ различной направленности с учётом образовательных потребностей и способностей воспитанников;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формирование </a:t>
            </a:r>
            <a:r>
              <a:rPr lang="ru-RU" sz="4900" dirty="0" err="1" smtClean="0">
                <a:latin typeface="Monotype Corsiva" pitchFamily="66" charset="0"/>
              </a:rPr>
              <a:t>социокультурной</a:t>
            </a:r>
            <a:r>
              <a:rPr lang="ru-RU" sz="4900" dirty="0" smtClean="0">
                <a:latin typeface="Monotype Corsiva" pitchFamily="66" charset="0"/>
              </a:rPr>
              <a:t> среды, соответствующей возрастным, индивидуальным, психологическим  и физиологическим особенностям детей;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обеспечение психолого-педагогической поддержки семьи и повышения компетентности родителей в вопросах развития и образования, охраны и укрепления здоровья детей;</a:t>
            </a:r>
          </a:p>
          <a:p>
            <a:pPr lvl="0"/>
            <a:r>
              <a:rPr lang="ru-RU" sz="4900" dirty="0" smtClean="0">
                <a:latin typeface="Monotype Corsiva" pitchFamily="66" charset="0"/>
              </a:rPr>
              <a:t>определение направлений для систематического межведомственного взаимодействия, а также взаимодействия педагогических и общественных объединений (в том числе сетевого).</a:t>
            </a:r>
          </a:p>
          <a:p>
            <a:endParaRPr lang="ru-RU" sz="4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Кадровый потенциал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0000" lnSpcReduction="20000"/>
          </a:bodyPr>
          <a:lstStyle/>
          <a:p>
            <a:r>
              <a:rPr lang="ru-RU" sz="5600" b="1" i="1" u="sng" dirty="0">
                <a:latin typeface="Monotype Corsiva" pitchFamily="66" charset="0"/>
              </a:rPr>
              <a:t>Кадровый потенциал:</a:t>
            </a:r>
            <a:endParaRPr lang="ru-RU" sz="5600" dirty="0">
              <a:latin typeface="Monotype Corsiva" pitchFamily="66" charset="0"/>
            </a:endParaRPr>
          </a:p>
          <a:p>
            <a:r>
              <a:rPr lang="ru-RU" sz="5600" dirty="0">
                <a:latin typeface="Monotype Corsiva" pitchFamily="66" charset="0"/>
              </a:rPr>
              <a:t> МДОУ детский сад №1 полностью укомплектован педагогическими кадрами, коллектив педагогов представлен 17 педагогами:</a:t>
            </a:r>
          </a:p>
          <a:p>
            <a:r>
              <a:rPr lang="ru-RU" sz="5600" dirty="0">
                <a:latin typeface="Monotype Corsiva" pitchFamily="66" charset="0"/>
              </a:rPr>
              <a:t>14 педагогов групп</a:t>
            </a:r>
          </a:p>
          <a:p>
            <a:r>
              <a:rPr lang="ru-RU" sz="5600" dirty="0">
                <a:latin typeface="Monotype Corsiva" pitchFamily="66" charset="0"/>
              </a:rPr>
              <a:t>1 инструктор по ФИЗО;</a:t>
            </a:r>
          </a:p>
          <a:p>
            <a:r>
              <a:rPr lang="ru-RU" sz="5600" dirty="0">
                <a:latin typeface="Monotype Corsiva" pitchFamily="66" charset="0"/>
              </a:rPr>
              <a:t>1 музыкальный руководитель;</a:t>
            </a:r>
          </a:p>
          <a:p>
            <a:r>
              <a:rPr lang="ru-RU" sz="5600" dirty="0">
                <a:latin typeface="Monotype Corsiva" pitchFamily="66" charset="0"/>
              </a:rPr>
              <a:t>1 старший воспитатель</a:t>
            </a:r>
            <a:r>
              <a:rPr lang="ru-RU" sz="5600" dirty="0" smtClean="0">
                <a:latin typeface="Monotype Corsiva" pitchFamily="66" charset="0"/>
              </a:rPr>
              <a:t>;</a:t>
            </a:r>
            <a:endParaRPr lang="ru-RU" sz="5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Характеристика кадрового потенциала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Наши педагоги регулярно проходят курсы повышения квалификации;</a:t>
            </a:r>
          </a:p>
          <a:p>
            <a:r>
              <a:rPr lang="ru-RU" sz="2000" b="1" dirty="0" smtClean="0">
                <a:latin typeface="Monotype Corsiva" pitchFamily="66" charset="0"/>
              </a:rPr>
              <a:t>Высшее педагогическое образование имеют  7 человек;</a:t>
            </a:r>
          </a:p>
          <a:p>
            <a:r>
              <a:rPr lang="ru-RU" sz="2000" b="1" dirty="0" smtClean="0">
                <a:latin typeface="Monotype Corsiva" pitchFamily="66" charset="0"/>
              </a:rPr>
              <a:t>Среднее педагогическое  у    </a:t>
            </a:r>
            <a:r>
              <a:rPr lang="ru-RU" sz="2400" b="1" dirty="0" smtClean="0">
                <a:latin typeface="Monotype Corsiva" pitchFamily="66" charset="0"/>
              </a:rPr>
              <a:t>10 человек;</a:t>
            </a:r>
          </a:p>
          <a:p>
            <a:r>
              <a:rPr lang="ru-RU" sz="2400" b="1" dirty="0" smtClean="0">
                <a:latin typeface="Monotype Corsiva" pitchFamily="66" charset="0"/>
              </a:rPr>
              <a:t>Стаж:</a:t>
            </a:r>
          </a:p>
          <a:p>
            <a:r>
              <a:rPr lang="ru-RU" dirty="0" smtClean="0">
                <a:latin typeface="Monotype Corsiva" pitchFamily="66" charset="0"/>
              </a:rPr>
              <a:t>До 5 лет                  3человека</a:t>
            </a:r>
          </a:p>
          <a:p>
            <a:r>
              <a:rPr lang="ru-RU" dirty="0" smtClean="0">
                <a:latin typeface="Monotype Corsiva" pitchFamily="66" charset="0"/>
              </a:rPr>
              <a:t>От 5 до 10-             2 человека</a:t>
            </a:r>
          </a:p>
          <a:p>
            <a:r>
              <a:rPr lang="ru-RU" dirty="0" smtClean="0">
                <a:latin typeface="Monotype Corsiva" pitchFamily="66" charset="0"/>
              </a:rPr>
              <a:t>От 10 до 15-           1человек</a:t>
            </a:r>
          </a:p>
          <a:p>
            <a:r>
              <a:rPr lang="ru-RU" dirty="0" smtClean="0">
                <a:latin typeface="Monotype Corsiva" pitchFamily="66" charset="0"/>
              </a:rPr>
              <a:t>Свыше 15-             11человек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Педагогические компетенции: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050" dirty="0">
                <a:latin typeface="Monotype Corsiva" pitchFamily="66" charset="0"/>
              </a:rPr>
              <a:t>Педагоги обладают необходимым уровнем  профессиональной компетенции для реализации образовательной Программы. Педагоги детского сада №1 обладают всеми основными компетенциями для создания социальной ситуации развития детей, соответствующей специфике дошкольного возраста.</a:t>
            </a:r>
          </a:p>
          <a:p>
            <a:r>
              <a:rPr lang="ru-RU" sz="1050" dirty="0">
                <a:latin typeface="Monotype Corsiva" pitchFamily="66" charset="0"/>
              </a:rPr>
              <a:t>Данные компетенции предполагают:</a:t>
            </a:r>
          </a:p>
          <a:p>
            <a:r>
              <a:rPr lang="ru-RU" sz="1050" b="1" dirty="0">
                <a:latin typeface="Monotype Corsiva" pitchFamily="66" charset="0"/>
              </a:rPr>
              <a:t>-</a:t>
            </a:r>
            <a:r>
              <a:rPr lang="ru-RU" sz="1200" b="1" dirty="0">
                <a:latin typeface="Monotype Corsiva" pitchFamily="66" charset="0"/>
              </a:rPr>
              <a:t>обеспечение эмоционального благополучия через:</a:t>
            </a:r>
            <a:endParaRPr lang="ru-RU" sz="1200" dirty="0">
              <a:latin typeface="Monotype Corsiva" pitchFamily="66" charset="0"/>
            </a:endParaRPr>
          </a:p>
          <a:p>
            <a:r>
              <a:rPr lang="ru-RU" sz="1200" dirty="0">
                <a:latin typeface="Monotype Corsiva" pitchFamily="66" charset="0"/>
              </a:rPr>
              <a:t> непосредственное общение с каждым ребенком;</a:t>
            </a:r>
          </a:p>
          <a:p>
            <a:r>
              <a:rPr lang="ru-RU" sz="1200" dirty="0">
                <a:latin typeface="Monotype Corsiva" pitchFamily="66" charset="0"/>
              </a:rPr>
              <a:t>уважительное отношение к каждому ребенку, к его чувствам и потребностям;</a:t>
            </a:r>
          </a:p>
          <a:p>
            <a:r>
              <a:rPr lang="ru-RU" sz="1200" dirty="0">
                <a:latin typeface="Monotype Corsiva" pitchFamily="66" charset="0"/>
              </a:rPr>
              <a:t>-</a:t>
            </a:r>
            <a:r>
              <a:rPr lang="ru-RU" sz="1200" b="1" dirty="0">
                <a:latin typeface="Monotype Corsiva" pitchFamily="66" charset="0"/>
              </a:rPr>
              <a:t>поддержку индивидуальности и инициативы детей через:</a:t>
            </a:r>
            <a:endParaRPr lang="ru-RU" sz="1200" dirty="0">
              <a:latin typeface="Monotype Corsiva" pitchFamily="66" charset="0"/>
            </a:endParaRPr>
          </a:p>
          <a:p>
            <a:r>
              <a:rPr lang="ru-RU" sz="1200" dirty="0">
                <a:latin typeface="Monotype Corsiva" pitchFamily="66" charset="0"/>
              </a:rPr>
              <a:t>Создание условий для свободного выбора детьми деятельности, участников совместной деятельности;</a:t>
            </a:r>
          </a:p>
          <a:p>
            <a:r>
              <a:rPr lang="ru-RU" sz="1200" dirty="0">
                <a:latin typeface="Monotype Corsiva" pitchFamily="66" charset="0"/>
              </a:rPr>
              <a:t>Создание условий для принятия детьми решений, выражения своих чувств и мыслей;</a:t>
            </a:r>
          </a:p>
          <a:p>
            <a:r>
              <a:rPr lang="ru-RU" sz="1200" dirty="0">
                <a:latin typeface="Monotype Corsiva" pitchFamily="66" charset="0"/>
              </a:rPr>
              <a:t>Недирективную помощь детям, поддержку детской инициативы и самостоятельности в разных видах деятельности(игровой, исследовательской, проектной, познавательной). </a:t>
            </a:r>
          </a:p>
          <a:p>
            <a:r>
              <a:rPr lang="ru-RU" sz="1200" b="1" dirty="0">
                <a:latin typeface="Monotype Corsiva" pitchFamily="66" charset="0"/>
              </a:rPr>
              <a:t>-установление правил поведения  и взаимодействия в разных ситуациях:</a:t>
            </a:r>
            <a:endParaRPr lang="ru-RU" sz="1200" dirty="0">
              <a:latin typeface="Monotype Corsiva" pitchFamily="66" charset="0"/>
            </a:endParaRPr>
          </a:p>
          <a:p>
            <a:r>
              <a:rPr lang="ru-RU" sz="1200" dirty="0">
                <a:latin typeface="Monotype Corsiva" pitchFamily="66" charset="0"/>
              </a:rPr>
              <a:t>Создание  условий для позитивных, доброжелательных отношений между детьми, в т.ч. принадлежащим к разным национально-культурным, религиозным общностям и социальным слоям, а так же имеющим различные(в т.ч. ограниченные)возможности здоровья;</a:t>
            </a:r>
          </a:p>
          <a:p>
            <a:r>
              <a:rPr lang="ru-RU" sz="1200" dirty="0">
                <a:latin typeface="Monotype Corsiva" pitchFamily="66" charset="0"/>
              </a:rPr>
              <a:t>Развитие  коммуникативных способностей детей, позволяющих разрешать конфликтные ситуации со сверстниками;</a:t>
            </a:r>
          </a:p>
          <a:p>
            <a:r>
              <a:rPr lang="ru-RU" sz="1200" dirty="0">
                <a:latin typeface="Monotype Corsiva" pitchFamily="66" charset="0"/>
              </a:rPr>
              <a:t>Развитие  умения детей работать в группе сверстников;</a:t>
            </a:r>
          </a:p>
          <a:p>
            <a:r>
              <a:rPr lang="ru-RU" sz="1200" dirty="0">
                <a:latin typeface="Monotype Corsiva" pitchFamily="66" charset="0"/>
              </a:rPr>
              <a:t> Установление правил поведения в помещении, на прогулке, во время образовательной деятельности, осуществляемой в ходе режимных моментов, проявление ее в конструктивной форме понятной детям.</a:t>
            </a:r>
          </a:p>
          <a:p>
            <a:r>
              <a:rPr lang="ru-RU" sz="1200" dirty="0">
                <a:latin typeface="Monotype Corsiva" pitchFamily="66" charset="0"/>
              </a:rPr>
              <a:t>-построение вариативного развивающего образования, ориентированного на уровень развития, проявляющийся у ребенка в совместной деятельности со взрослым и более опытными сверстниками.</a:t>
            </a:r>
          </a:p>
          <a:p>
            <a:r>
              <a:rPr lang="ru-RU" sz="1200" dirty="0">
                <a:latin typeface="Monotype Corsiva" pitchFamily="66" charset="0"/>
              </a:rPr>
              <a:t> </a:t>
            </a:r>
          </a:p>
          <a:p>
            <a:endParaRPr lang="ru-RU" sz="105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Monotype Corsiva" pitchFamily="66" charset="0"/>
              </a:rPr>
              <a:t>Наш педагогический коллектив отличается сплоченностью, профессионализмом ,любовью к детям и кадровым постоянством.</a:t>
            </a:r>
            <a:endParaRPr lang="ru-RU" sz="4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227</TotalTime>
  <Words>1482</Words>
  <Application>Microsoft Office PowerPoint</Application>
  <PresentationFormat>Экран (4:3)</PresentationFormat>
  <Paragraphs>169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Яркая</vt:lpstr>
      <vt:lpstr>МДОУ детский сад№1 п.Рамешки Краткая презентация Основной образовательной программы</vt:lpstr>
      <vt:lpstr>Информация</vt:lpstr>
      <vt:lpstr>Слайд 3</vt:lpstr>
      <vt:lpstr>Цель </vt:lpstr>
      <vt:lpstr>Слайд 5</vt:lpstr>
      <vt:lpstr>Кадровый потенциал</vt:lpstr>
      <vt:lpstr>Характеристика кадрового потенциала</vt:lpstr>
      <vt:lpstr>Педагогические компетенции:</vt:lpstr>
      <vt:lpstr>Слайд 9</vt:lpstr>
      <vt:lpstr>Приоритетные направления деятельности ДОУ по реализации основной общеобразовательной программы дошкольного образования </vt:lpstr>
      <vt:lpstr>Планируемые результаты освоения Программы</vt:lpstr>
      <vt:lpstr>Воспитательно-образовательный процесс</vt:lpstr>
      <vt:lpstr>Мы бережем здоровье  детей, используем в работе здоровьесберегающие технологии</vt:lpstr>
      <vt:lpstr>Содержание Программы обеспечивает развитие личности, мотивации и способностей детей в различных видах деятельности и охватывает следующие образовательные области:  </vt:lpstr>
      <vt:lpstr>Взаимодействие с семьей</vt:lpstr>
      <vt:lpstr>Задачи взаимодействия </vt:lpstr>
      <vt:lpstr>Родители принимают участие в: </vt:lpstr>
      <vt:lpstr>Предметно-пространственная развивающая среда</vt:lpstr>
      <vt:lpstr>Взаимодействие ДОУ и социальных партнеров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Возложение цветов к памятникуСмирнова А.С.</vt:lpstr>
      <vt:lpstr>Слайд 34</vt:lpstr>
      <vt:lpstr>Слайд 35</vt:lpstr>
      <vt:lpstr>Слайд 36</vt:lpstr>
      <vt:lpstr>   </vt:lpstr>
      <vt:lpstr>Слайд 38</vt:lpstr>
      <vt:lpstr>Слайд 39</vt:lpstr>
      <vt:lpstr>Слайд 40</vt:lpstr>
      <vt:lpstr>Слайд 41</vt:lpstr>
      <vt:lpstr>Слайд 42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детский сад№1 п.Рамешки</dc:title>
  <dc:creator>Анна</dc:creator>
  <cp:lastModifiedBy>Анна</cp:lastModifiedBy>
  <cp:revision>24</cp:revision>
  <dcterms:created xsi:type="dcterms:W3CDTF">2015-10-20T07:31:17Z</dcterms:created>
  <dcterms:modified xsi:type="dcterms:W3CDTF">2017-02-02T06:31:12Z</dcterms:modified>
</cp:coreProperties>
</file>