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5" r:id="rId3"/>
    <p:sldId id="266" r:id="rId4"/>
    <p:sldId id="267" r:id="rId5"/>
    <p:sldId id="268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1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9D80-6DC1-4D50-B01B-9B15EF9B75F7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E65F4A9-2246-4D96-9812-D34BA1CDCC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9D80-6DC1-4D50-B01B-9B15EF9B75F7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5F4A9-2246-4D96-9812-D34BA1CDCC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9D80-6DC1-4D50-B01B-9B15EF9B75F7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65F4A9-2246-4D96-9812-D34BA1CDCC1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9D80-6DC1-4D50-B01B-9B15EF9B75F7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5F4A9-2246-4D96-9812-D34BA1CDCC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9D80-6DC1-4D50-B01B-9B15EF9B75F7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5F4A9-2246-4D96-9812-D34BA1CDCC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9D80-6DC1-4D50-B01B-9B15EF9B75F7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5F4A9-2246-4D96-9812-D34BA1CDCC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9D80-6DC1-4D50-B01B-9B15EF9B75F7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5F4A9-2246-4D96-9812-D34BA1CDCC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9D80-6DC1-4D50-B01B-9B15EF9B75F7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5F4A9-2246-4D96-9812-D34BA1CDCC1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9D80-6DC1-4D50-B01B-9B15EF9B75F7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E65F4A9-2246-4D96-9812-D34BA1CDCC1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9D80-6DC1-4D50-B01B-9B15EF9B75F7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5F4A9-2246-4D96-9812-D34BA1CDCC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9D80-6DC1-4D50-B01B-9B15EF9B75F7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5F4A9-2246-4D96-9812-D34BA1CDCC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5A4B9D80-6DC1-4D50-B01B-9B15EF9B75F7}" type="datetimeFigureOut">
              <a:rPr lang="ru-RU" smtClean="0"/>
              <a:t>10.01.2018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1E65F4A9-2246-4D96-9812-D34BA1CDCC1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08721"/>
            <a:ext cx="7772400" cy="2691730"/>
          </a:xfrm>
        </p:spPr>
        <p:txBody>
          <a:bodyPr>
            <a:normAutofit/>
          </a:bodyPr>
          <a:lstStyle/>
          <a:p>
            <a:r>
              <a:rPr lang="ru-RU" sz="9600" dirty="0" smtClean="0"/>
              <a:t>ОГЭ </a:t>
            </a:r>
            <a:r>
              <a:rPr lang="ru-RU" sz="7200" dirty="0" smtClean="0"/>
              <a:t>2017</a:t>
            </a:r>
            <a:endParaRPr lang="ru-RU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3789040"/>
            <a:ext cx="6858000" cy="1925960"/>
          </a:xfrm>
        </p:spPr>
        <p:txBody>
          <a:bodyPr>
            <a:normAutofit/>
          </a:bodyPr>
          <a:lstStyle/>
          <a:p>
            <a:r>
              <a:rPr lang="ru-RU" sz="4800" dirty="0" smtClean="0"/>
              <a:t>Задания 20-22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959960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219256" cy="683994"/>
          </a:xfrm>
        </p:spPr>
        <p:txBody>
          <a:bodyPr/>
          <a:lstStyle/>
          <a:p>
            <a:r>
              <a:rPr lang="ru-RU" dirty="0" smtClean="0"/>
              <a:t>ОГЭ 2017  1 вариант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92696"/>
            <a:ext cx="8136904" cy="5433467"/>
          </a:xfrm>
        </p:spPr>
        <p:txBody>
          <a:bodyPr>
            <a:normAutofit/>
          </a:bodyPr>
          <a:lstStyle/>
          <a:p>
            <a:r>
              <a:rPr lang="ru-RU" sz="2800" dirty="0" smtClean="0"/>
              <a:t>20. Используя метод электронного баланса, расставьте  коэффициенты  в уравнении, схема которого</a:t>
            </a:r>
            <a:endParaRPr lang="en-US" sz="2800" dirty="0" smtClean="0"/>
          </a:p>
          <a:p>
            <a:r>
              <a:rPr lang="en-US" sz="2800" dirty="0" smtClean="0"/>
              <a:t>          </a:t>
            </a:r>
            <a:r>
              <a:rPr lang="en-US" sz="2800" dirty="0" err="1" smtClean="0"/>
              <a:t>MnO</a:t>
            </a:r>
            <a:r>
              <a:rPr lang="ru-RU" sz="2800" dirty="0" smtClean="0"/>
              <a:t>2</a:t>
            </a:r>
            <a:r>
              <a:rPr lang="en-US" sz="2800" dirty="0" smtClean="0"/>
              <a:t> + </a:t>
            </a:r>
            <a:r>
              <a:rPr lang="en-US" sz="2800" dirty="0" err="1" smtClean="0"/>
              <a:t>HBr</a:t>
            </a:r>
            <a:r>
              <a:rPr lang="en-US" sz="2800" dirty="0" smtClean="0"/>
              <a:t>        </a:t>
            </a:r>
            <a:r>
              <a:rPr lang="en-US" sz="2800" dirty="0" err="1" smtClean="0"/>
              <a:t>MnBr</a:t>
            </a:r>
            <a:r>
              <a:rPr lang="ru-RU" sz="2800" dirty="0" smtClean="0"/>
              <a:t>2</a:t>
            </a:r>
            <a:r>
              <a:rPr lang="en-US" sz="2800" dirty="0" smtClean="0"/>
              <a:t>  + Br</a:t>
            </a:r>
            <a:r>
              <a:rPr lang="ru-RU" sz="2800" dirty="0" smtClean="0"/>
              <a:t>2</a:t>
            </a:r>
            <a:r>
              <a:rPr lang="en-US" sz="2800" dirty="0" smtClean="0"/>
              <a:t>  + H</a:t>
            </a:r>
            <a:r>
              <a:rPr lang="ru-RU" sz="2800" dirty="0" smtClean="0"/>
              <a:t>2</a:t>
            </a:r>
            <a:r>
              <a:rPr lang="en-US" sz="2800" dirty="0" smtClean="0"/>
              <a:t>O</a:t>
            </a:r>
            <a:endParaRPr lang="ru-RU" sz="2800" dirty="0" smtClean="0"/>
          </a:p>
          <a:p>
            <a:r>
              <a:rPr lang="ru-RU" sz="2800" dirty="0" smtClean="0"/>
              <a:t>Определите  окислитель и восстановитель</a:t>
            </a:r>
          </a:p>
          <a:p>
            <a:r>
              <a:rPr lang="ru-RU" sz="2800" dirty="0" smtClean="0"/>
              <a:t>21.</a:t>
            </a:r>
          </a:p>
          <a:p>
            <a:r>
              <a:rPr lang="ru-RU" sz="2800" dirty="0" smtClean="0"/>
              <a:t>После пропускания 5.6 л аммиака через раствор серной кислоты с массовой долей 10% получили раствор средней соли. Определите массу исходного раствора серной кислоты.</a:t>
            </a:r>
            <a:endParaRPr lang="ru-RU" sz="2800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3779912" y="2492896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582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7807424" cy="792088"/>
          </a:xfrm>
        </p:spPr>
        <p:txBody>
          <a:bodyPr/>
          <a:lstStyle/>
          <a:p>
            <a:r>
              <a:rPr lang="ru-RU" dirty="0"/>
              <a:t>ОГЭ 2017  1 вариант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147248" cy="5145435"/>
          </a:xfrm>
        </p:spPr>
        <p:txBody>
          <a:bodyPr>
            <a:normAutofit/>
          </a:bodyPr>
          <a:lstStyle/>
          <a:p>
            <a:r>
              <a:rPr lang="ru-RU" sz="2800" dirty="0" smtClean="0"/>
              <a:t>22. Даны вещества:</a:t>
            </a:r>
            <a:r>
              <a:rPr lang="en-US" sz="2800" dirty="0" smtClean="0"/>
              <a:t>AgNO</a:t>
            </a:r>
            <a:r>
              <a:rPr lang="en-US" sz="1600" dirty="0" smtClean="0"/>
              <a:t>3</a:t>
            </a:r>
            <a:r>
              <a:rPr lang="en-US" sz="2800" dirty="0" smtClean="0"/>
              <a:t>, ZnSO</a:t>
            </a:r>
            <a:r>
              <a:rPr lang="en-US" sz="1600" dirty="0" smtClean="0"/>
              <a:t>4</a:t>
            </a:r>
            <a:r>
              <a:rPr lang="en-US" sz="2800" dirty="0" smtClean="0"/>
              <a:t>, Cu,  </a:t>
            </a:r>
            <a:r>
              <a:rPr lang="en-US" sz="2800" dirty="0" err="1" smtClean="0"/>
              <a:t>NaOH</a:t>
            </a:r>
            <a:r>
              <a:rPr lang="en-US" sz="2800" dirty="0" smtClean="0"/>
              <a:t>,  </a:t>
            </a:r>
          </a:p>
          <a:p>
            <a:r>
              <a:rPr lang="ru-RU" sz="2800" dirty="0"/>
              <a:t>р</a:t>
            </a:r>
            <a:r>
              <a:rPr lang="ru-RU" sz="2800" dirty="0" smtClean="0"/>
              <a:t>аствор  </a:t>
            </a:r>
            <a:r>
              <a:rPr lang="en-US" sz="2800" dirty="0" smtClean="0"/>
              <a:t>H</a:t>
            </a:r>
            <a:r>
              <a:rPr lang="en-US" sz="1600" dirty="0" smtClean="0"/>
              <a:t>2</a:t>
            </a:r>
            <a:r>
              <a:rPr lang="en-US" sz="2800" dirty="0" smtClean="0"/>
              <a:t>SO</a:t>
            </a:r>
            <a:r>
              <a:rPr lang="en-US" sz="1600" dirty="0" smtClean="0"/>
              <a:t>4. </a:t>
            </a:r>
            <a:r>
              <a:rPr lang="ru-RU" sz="1600" dirty="0" smtClean="0"/>
              <a:t> </a:t>
            </a:r>
            <a:r>
              <a:rPr lang="ru-RU" sz="2800" dirty="0" smtClean="0"/>
              <a:t>Используя  воду и необходимые вещества  только из этого списка , получите  в две стадии  гидроксид меди (</a:t>
            </a:r>
            <a:r>
              <a:rPr lang="en-US" sz="2800" dirty="0" smtClean="0"/>
              <a:t>II)</a:t>
            </a:r>
            <a:r>
              <a:rPr lang="ru-RU" sz="2800" dirty="0" smtClean="0"/>
              <a:t>. Запишите уравнения проведенных химических реакций . Опишите  признаки  этих реакций. Для второй реакции  напишите сокращенное  ионное уравнение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03082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0590"/>
            <a:ext cx="8136904" cy="864096"/>
          </a:xfrm>
        </p:spPr>
        <p:txBody>
          <a:bodyPr/>
          <a:lstStyle/>
          <a:p>
            <a:r>
              <a:rPr lang="ru-RU" dirty="0"/>
              <a:t>ОГЭ 2017  </a:t>
            </a:r>
            <a:r>
              <a:rPr lang="ru-RU" dirty="0" smtClean="0"/>
              <a:t>2 </a:t>
            </a:r>
            <a:r>
              <a:rPr lang="ru-RU" dirty="0"/>
              <a:t>вариант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147248" cy="5400600"/>
          </a:xfrm>
        </p:spPr>
        <p:txBody>
          <a:bodyPr/>
          <a:lstStyle/>
          <a:p>
            <a:r>
              <a:rPr lang="ru-RU" sz="2800" dirty="0"/>
              <a:t>20. Используя метод электронного баланса, расставьте  коэффициенты  в уравнении, схема которого</a:t>
            </a:r>
            <a:endParaRPr lang="en-US" sz="2800" dirty="0"/>
          </a:p>
          <a:p>
            <a:r>
              <a:rPr lang="en-US" sz="2800" dirty="0"/>
              <a:t>          B</a:t>
            </a:r>
            <a:r>
              <a:rPr lang="en-US" sz="2800" dirty="0" smtClean="0"/>
              <a:t> </a:t>
            </a:r>
            <a:r>
              <a:rPr lang="en-US" sz="2800" dirty="0"/>
              <a:t>+ </a:t>
            </a:r>
            <a:r>
              <a:rPr lang="en-US" sz="2800" dirty="0" smtClean="0"/>
              <a:t>HBrO</a:t>
            </a:r>
            <a:r>
              <a:rPr lang="en-US" sz="1800" dirty="0"/>
              <a:t>3</a:t>
            </a:r>
            <a:r>
              <a:rPr lang="en-US" sz="2800" dirty="0" smtClean="0"/>
              <a:t> </a:t>
            </a:r>
            <a:r>
              <a:rPr lang="en-US" sz="2800" dirty="0"/>
              <a:t>+ </a:t>
            </a:r>
            <a:r>
              <a:rPr lang="en-US" sz="2800" dirty="0" smtClean="0"/>
              <a:t>H</a:t>
            </a:r>
            <a:r>
              <a:rPr lang="en-US" sz="1800" dirty="0" smtClean="0"/>
              <a:t>2</a:t>
            </a:r>
            <a:r>
              <a:rPr lang="en-US" sz="2800" dirty="0" smtClean="0"/>
              <a:t>O       H</a:t>
            </a:r>
            <a:r>
              <a:rPr lang="en-US" sz="1800" dirty="0" smtClean="0"/>
              <a:t>3</a:t>
            </a:r>
            <a:r>
              <a:rPr lang="en-US" sz="2800" dirty="0" smtClean="0"/>
              <a:t>BO</a:t>
            </a:r>
            <a:r>
              <a:rPr lang="en-US" sz="1800" dirty="0" smtClean="0"/>
              <a:t>3</a:t>
            </a:r>
            <a:r>
              <a:rPr lang="en-US" sz="2800" dirty="0" smtClean="0"/>
              <a:t>  </a:t>
            </a:r>
            <a:r>
              <a:rPr lang="en-US" sz="2800" dirty="0"/>
              <a:t>+ </a:t>
            </a:r>
            <a:r>
              <a:rPr lang="en-US" sz="2800" dirty="0" err="1" smtClean="0"/>
              <a:t>HBr</a:t>
            </a:r>
            <a:r>
              <a:rPr lang="en-US" sz="2800" dirty="0" smtClean="0"/>
              <a:t>  </a:t>
            </a:r>
            <a:r>
              <a:rPr lang="ru-RU" sz="2800" dirty="0" smtClean="0"/>
              <a:t>Определите  </a:t>
            </a:r>
            <a:r>
              <a:rPr lang="ru-RU" sz="2800" dirty="0"/>
              <a:t>окислитель и восстановитель</a:t>
            </a:r>
          </a:p>
          <a:p>
            <a:r>
              <a:rPr lang="ru-RU" sz="2800" dirty="0"/>
              <a:t>21.</a:t>
            </a:r>
          </a:p>
          <a:p>
            <a:r>
              <a:rPr lang="ru-RU" sz="2800" dirty="0" smtClean="0"/>
              <a:t> К 89 г раствора хлорида алюминия с </a:t>
            </a:r>
            <a:r>
              <a:rPr lang="ru-RU" sz="2800" dirty="0"/>
              <a:t>массовой долей </a:t>
            </a:r>
            <a:r>
              <a:rPr lang="ru-RU" sz="2800" dirty="0" smtClean="0"/>
              <a:t>15,0% добавили избыток  раствора  нитрата свинца. </a:t>
            </a:r>
            <a:r>
              <a:rPr lang="ru-RU" sz="2800" dirty="0"/>
              <a:t>Определите </a:t>
            </a:r>
            <a:r>
              <a:rPr lang="ru-RU" sz="2800" dirty="0" smtClean="0"/>
              <a:t>массу</a:t>
            </a:r>
            <a:r>
              <a:rPr lang="en-US" sz="2800" dirty="0" smtClean="0"/>
              <a:t> </a:t>
            </a:r>
            <a:r>
              <a:rPr lang="ru-RU" sz="2800" dirty="0" smtClean="0"/>
              <a:t>выпавшего осадка</a:t>
            </a:r>
            <a:endParaRPr lang="ru-RU" sz="2800" dirty="0"/>
          </a:p>
          <a:p>
            <a:endParaRPr lang="ru-RU" dirty="0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427984" y="2636912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592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66"/>
            <a:ext cx="8095456" cy="764238"/>
          </a:xfrm>
        </p:spPr>
        <p:txBody>
          <a:bodyPr/>
          <a:lstStyle/>
          <a:p>
            <a:r>
              <a:rPr lang="ru-RU" dirty="0"/>
              <a:t>ОГЭ 2017  </a:t>
            </a:r>
            <a:r>
              <a:rPr lang="ru-RU" dirty="0" smtClean="0"/>
              <a:t>2 </a:t>
            </a:r>
            <a:r>
              <a:rPr lang="ru-RU" dirty="0"/>
              <a:t>вариант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147248" cy="5073427"/>
          </a:xfrm>
        </p:spPr>
        <p:txBody>
          <a:bodyPr/>
          <a:lstStyle/>
          <a:p>
            <a:r>
              <a:rPr lang="ru-RU" sz="2800" dirty="0"/>
              <a:t>22. Для проведения эксперимента  предложены  следующие растворы:</a:t>
            </a:r>
            <a:r>
              <a:rPr lang="en-US" sz="2800" dirty="0"/>
              <a:t> </a:t>
            </a:r>
            <a:r>
              <a:rPr lang="en-US" sz="2800" dirty="0" err="1" smtClean="0"/>
              <a:t>AgNO</a:t>
            </a:r>
            <a:r>
              <a:rPr lang="ru-RU" sz="1800" dirty="0" smtClean="0"/>
              <a:t>3</a:t>
            </a:r>
            <a:r>
              <a:rPr lang="en-US" sz="2800" dirty="0" smtClean="0"/>
              <a:t>, NH</a:t>
            </a:r>
            <a:r>
              <a:rPr lang="ru-RU" sz="1800" dirty="0" smtClean="0"/>
              <a:t>3</a:t>
            </a:r>
            <a:r>
              <a:rPr lang="en-US" sz="2800" dirty="0" smtClean="0"/>
              <a:t>,  </a:t>
            </a:r>
            <a:r>
              <a:rPr lang="en-US" sz="2800" dirty="0" err="1"/>
              <a:t>HCl</a:t>
            </a:r>
            <a:r>
              <a:rPr lang="en-US" sz="2800" dirty="0"/>
              <a:t>, </a:t>
            </a:r>
            <a:r>
              <a:rPr lang="en-US" sz="2800" dirty="0" smtClean="0"/>
              <a:t>H</a:t>
            </a:r>
            <a:r>
              <a:rPr lang="ru-RU" sz="1800" dirty="0" smtClean="0"/>
              <a:t>2</a:t>
            </a:r>
            <a:r>
              <a:rPr lang="en-US" sz="2800" dirty="0" smtClean="0"/>
              <a:t>O</a:t>
            </a:r>
            <a:r>
              <a:rPr lang="ru-RU" sz="1800" dirty="0" smtClean="0"/>
              <a:t>2</a:t>
            </a:r>
            <a:r>
              <a:rPr lang="en-US" sz="2800" dirty="0" smtClean="0"/>
              <a:t>,  </a:t>
            </a:r>
            <a:r>
              <a:rPr lang="en-US" sz="2800" dirty="0" err="1"/>
              <a:t>NaCl</a:t>
            </a:r>
            <a:r>
              <a:rPr lang="en-US" sz="2800" dirty="0"/>
              <a:t>,  </a:t>
            </a:r>
            <a:r>
              <a:rPr lang="ru-RU" sz="2800" dirty="0" smtClean="0"/>
              <a:t>лакмуса</a:t>
            </a:r>
            <a:r>
              <a:rPr lang="en-US" sz="2800" dirty="0" smtClean="0"/>
              <a:t>. </a:t>
            </a:r>
            <a:r>
              <a:rPr lang="ru-RU" sz="2800" dirty="0" smtClean="0"/>
              <a:t> </a:t>
            </a:r>
            <a:r>
              <a:rPr lang="ru-RU" sz="2800" dirty="0"/>
              <a:t>Используя  воду и необходимые вещества  только из этого списка , получите  в две стадии  хлорид серебра</a:t>
            </a:r>
            <a:r>
              <a:rPr lang="ru-RU" sz="2800" dirty="0" smtClean="0"/>
              <a:t>. </a:t>
            </a:r>
            <a:r>
              <a:rPr lang="ru-RU" sz="2800" dirty="0"/>
              <a:t>Запишите уравнения проведенных химических реакций . Опишите  признаки  этих реакций. Для второй реакции  напишите сокращенное  ионное уравнение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134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121</TotalTime>
  <Words>245</Words>
  <Application>Microsoft Office PowerPoint</Application>
  <PresentationFormat>Экран (4:3)</PresentationFormat>
  <Paragraphs>18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Главная</vt:lpstr>
      <vt:lpstr>ОГЭ 2017</vt:lpstr>
      <vt:lpstr>ОГЭ 2017  1 вариант</vt:lpstr>
      <vt:lpstr>ОГЭ 2017  1 вариант</vt:lpstr>
      <vt:lpstr>ОГЭ 2017  2 вариант</vt:lpstr>
      <vt:lpstr>ОГЭ 2017  2 вариант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ОГЭ</dc:title>
  <dc:creator>Пользователь</dc:creator>
  <cp:lastModifiedBy>Пользователь</cp:lastModifiedBy>
  <cp:revision>19</cp:revision>
  <dcterms:created xsi:type="dcterms:W3CDTF">2016-05-20T03:45:30Z</dcterms:created>
  <dcterms:modified xsi:type="dcterms:W3CDTF">2018-01-10T06:16:22Z</dcterms:modified>
</cp:coreProperties>
</file>