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7" r:id="rId1"/>
  </p:sldMasterIdLst>
  <p:sldIdLst>
    <p:sldId id="256" r:id="rId2"/>
    <p:sldId id="257" r:id="rId3"/>
    <p:sldId id="258" r:id="rId4"/>
    <p:sldId id="278" r:id="rId5"/>
    <p:sldId id="281" r:id="rId6"/>
    <p:sldId id="279" r:id="rId7"/>
    <p:sldId id="280" r:id="rId8"/>
    <p:sldId id="307" r:id="rId9"/>
    <p:sldId id="308" r:id="rId10"/>
    <p:sldId id="282" r:id="rId11"/>
    <p:sldId id="309" r:id="rId12"/>
    <p:sldId id="310" r:id="rId13"/>
    <p:sldId id="311" r:id="rId14"/>
    <p:sldId id="312" r:id="rId15"/>
    <p:sldId id="285" r:id="rId16"/>
    <p:sldId id="313" r:id="rId17"/>
    <p:sldId id="314" r:id="rId18"/>
    <p:sldId id="315" r:id="rId19"/>
    <p:sldId id="316" r:id="rId20"/>
    <p:sldId id="292" r:id="rId21"/>
    <p:sldId id="317" r:id="rId22"/>
    <p:sldId id="318" r:id="rId23"/>
    <p:sldId id="293" r:id="rId24"/>
    <p:sldId id="319" r:id="rId25"/>
    <p:sldId id="320" r:id="rId26"/>
    <p:sldId id="321" r:id="rId27"/>
    <p:sldId id="322" r:id="rId28"/>
    <p:sldId id="295" r:id="rId29"/>
    <p:sldId id="296" r:id="rId30"/>
    <p:sldId id="323" r:id="rId31"/>
    <p:sldId id="324" r:id="rId32"/>
    <p:sldId id="325" r:id="rId33"/>
    <p:sldId id="326" r:id="rId34"/>
    <p:sldId id="327" r:id="rId35"/>
    <p:sldId id="328" r:id="rId36"/>
    <p:sldId id="329" r:id="rId37"/>
    <p:sldId id="330" r:id="rId38"/>
    <p:sldId id="331" r:id="rId39"/>
    <p:sldId id="332" r:id="rId40"/>
    <p:sldId id="299" r:id="rId41"/>
    <p:sldId id="300" r:id="rId42"/>
    <p:sldId id="333" r:id="rId43"/>
    <p:sldId id="334" r:id="rId44"/>
    <p:sldId id="335" r:id="rId45"/>
    <p:sldId id="336" r:id="rId46"/>
    <p:sldId id="337" r:id="rId47"/>
    <p:sldId id="338" r:id="rId48"/>
    <p:sldId id="303" r:id="rId49"/>
    <p:sldId id="339" r:id="rId50"/>
    <p:sldId id="340" r:id="rId51"/>
    <p:sldId id="306" r:id="rId52"/>
    <p:sldId id="341" r:id="rId53"/>
    <p:sldId id="342" r:id="rId5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17" autoAdjust="0"/>
    <p:restoredTop sz="91281" autoAdjust="0"/>
  </p:normalViewPr>
  <p:slideViewPr>
    <p:cSldViewPr snapToGrid="0">
      <p:cViewPr varScale="1">
        <p:scale>
          <a:sx n="60" d="100"/>
          <a:sy n="60" d="100"/>
        </p:scale>
        <p:origin x="102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87F900C5-CC3B-4932-9D02-BE5D9E85C49D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C55C6642-692A-4FF3-A98C-6369CE1AC5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9611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900C5-CC3B-4932-9D02-BE5D9E85C49D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C6642-692A-4FF3-A98C-6369CE1AC5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0208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7F900C5-CC3B-4932-9D02-BE5D9E85C49D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C55C6642-692A-4FF3-A98C-6369CE1AC5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0077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900C5-CC3B-4932-9D02-BE5D9E85C49D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C6642-692A-4FF3-A98C-6369CE1AC5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4310238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900C5-CC3B-4932-9D02-BE5D9E85C49D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C6642-692A-4FF3-A98C-6369CE1AC5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2468888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900C5-CC3B-4932-9D02-BE5D9E85C49D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C6642-692A-4FF3-A98C-6369CE1AC5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8053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900C5-CC3B-4932-9D02-BE5D9E85C49D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C6642-692A-4FF3-A98C-6369CE1AC5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292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900C5-CC3B-4932-9D02-BE5D9E85C49D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C6642-692A-4FF3-A98C-6369CE1AC5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149525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900C5-CC3B-4932-9D02-BE5D9E85C49D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C6642-692A-4FF3-A98C-6369CE1AC5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1954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900C5-CC3B-4932-9D02-BE5D9E85C49D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C6642-692A-4FF3-A98C-6369CE1AC5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1071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7F900C5-CC3B-4932-9D02-BE5D9E85C49D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C55C6642-692A-4FF3-A98C-6369CE1AC5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15348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7F900C5-CC3B-4932-9D02-BE5D9E85C49D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C55C6642-692A-4FF3-A98C-6369CE1AC563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573047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7F900C5-CC3B-4932-9D02-BE5D9E85C49D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C55C6642-692A-4FF3-A98C-6369CE1AC5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9203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900C5-CC3B-4932-9D02-BE5D9E85C49D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C6642-692A-4FF3-A98C-6369CE1AC5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78595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900C5-CC3B-4932-9D02-BE5D9E85C49D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C6642-692A-4FF3-A98C-6369CE1AC5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061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900C5-CC3B-4932-9D02-BE5D9E85C49D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C6642-692A-4FF3-A98C-6369CE1AC5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06889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7F900C5-CC3B-4932-9D02-BE5D9E85C49D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C55C6642-692A-4FF3-A98C-6369CE1AC5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9658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F900C5-CC3B-4932-9D02-BE5D9E85C49D}" type="datetimeFigureOut">
              <a:rPr lang="ru-RU" smtClean="0"/>
              <a:t>14.05.2022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5C6642-692A-4FF3-A98C-6369CE1AC5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4038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  <p:sldLayoutId id="2147483848" r:id="rId11"/>
    <p:sldLayoutId id="2147483849" r:id="rId12"/>
    <p:sldLayoutId id="2147483850" r:id="rId13"/>
    <p:sldLayoutId id="2147483851" r:id="rId14"/>
    <p:sldLayoutId id="2147483852" r:id="rId15"/>
    <p:sldLayoutId id="2147483853" r:id="rId16"/>
    <p:sldLayoutId id="2147483854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19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3218" y="2709156"/>
            <a:ext cx="8880764" cy="2648522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DADAD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DADAD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DADAD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DADAD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DADAD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DADAD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DADAD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DADAD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DADAD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DADAD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DADAD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DADAD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DADAD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DADAD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00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подготовки к </a:t>
            </a:r>
            <a:r>
              <a:rPr lang="ru-RU" sz="4000" dirty="0" smtClean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ВПР</a:t>
            </a:r>
            <a:r>
              <a:rPr lang="ru-RU" sz="800" dirty="0" smtClean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800" dirty="0" smtClean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уроках </a:t>
            </a:r>
            <a:r>
              <a:rPr lang="ru-RU" sz="4000" dirty="0" smtClean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химии в 2022 году»</a:t>
            </a:r>
            <a:br>
              <a:rPr lang="ru-RU" sz="4000" dirty="0" smtClean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8 класс</a:t>
            </a:r>
            <a:r>
              <a:rPr lang="ru-RU" sz="400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708" y="4024998"/>
            <a:ext cx="1782972" cy="2665361"/>
          </a:xfrm>
          <a:prstGeom prst="rect">
            <a:avLst/>
          </a:prstGeom>
          <a:ln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246504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FFC000"/>
            </a:solidFill>
          </a:ln>
        </p:spPr>
      </p:pic>
      <p:sp>
        <p:nvSpPr>
          <p:cNvPr id="2" name="Прямоугольник 1"/>
          <p:cNvSpPr/>
          <p:nvPr/>
        </p:nvSpPr>
        <p:spPr>
          <a:xfrm>
            <a:off x="320040" y="167640"/>
            <a:ext cx="216408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821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3511394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7645" y="740899"/>
            <a:ext cx="10820400" cy="4024125"/>
          </a:xfrm>
        </p:spPr>
        <p:txBody>
          <a:bodyPr/>
          <a:lstStyle/>
          <a:p>
            <a:r>
              <a:rPr lang="ru-RU" b="1" dirty="0"/>
              <a:t>Всего заданий – </a:t>
            </a:r>
            <a:r>
              <a:rPr lang="ru-RU" b="1" dirty="0">
                <a:solidFill>
                  <a:srgbClr val="7030A0"/>
                </a:solidFill>
              </a:rPr>
              <a:t>9;</a:t>
            </a:r>
          </a:p>
          <a:p>
            <a:r>
              <a:rPr lang="ru-RU" b="1" dirty="0"/>
              <a:t>Из них по уровню сложности: </a:t>
            </a:r>
          </a:p>
          <a:p>
            <a:r>
              <a:rPr lang="ru-RU" b="1" dirty="0">
                <a:solidFill>
                  <a:srgbClr val="00B050"/>
                </a:solidFill>
              </a:rPr>
              <a:t>Базовый – 6 (№1, 2, 3, 5, 8, 9); </a:t>
            </a:r>
          </a:p>
          <a:p>
            <a:r>
              <a:rPr lang="ru-RU" b="1" dirty="0">
                <a:solidFill>
                  <a:srgbClr val="FF0000"/>
                </a:solidFill>
              </a:rPr>
              <a:t>Повышенный – 3 (№ 4, 6, 7); </a:t>
            </a:r>
          </a:p>
          <a:p>
            <a:r>
              <a:rPr lang="ru-RU" b="1" dirty="0"/>
              <a:t>Время выполнения проверочной работы – </a:t>
            </a:r>
            <a:r>
              <a:rPr lang="ru-RU" b="1" dirty="0">
                <a:solidFill>
                  <a:srgbClr val="7030A0"/>
                </a:solidFill>
              </a:rPr>
              <a:t>1 час 30 минут (90 минут);</a:t>
            </a:r>
          </a:p>
          <a:p>
            <a:r>
              <a:rPr lang="ru-RU" b="1" dirty="0"/>
              <a:t>Максимальный балл – </a:t>
            </a:r>
            <a:r>
              <a:rPr lang="ru-RU" b="1" dirty="0">
                <a:solidFill>
                  <a:srgbClr val="7030A0"/>
                </a:solidFill>
              </a:rPr>
              <a:t>36.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325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361995"/>
              </p:ext>
            </p:extLst>
          </p:nvPr>
        </p:nvGraphicFramePr>
        <p:xfrm>
          <a:off x="1" y="1"/>
          <a:ext cx="12191998" cy="71259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1408">
                  <a:extLst>
                    <a:ext uri="{9D8B030D-6E8A-4147-A177-3AD203B41FA5}">
                      <a16:colId xmlns="" xmlns:a16="http://schemas.microsoft.com/office/drawing/2014/main" val="762081275"/>
                    </a:ext>
                  </a:extLst>
                </a:gridCol>
                <a:gridCol w="3064882">
                  <a:extLst>
                    <a:ext uri="{9D8B030D-6E8A-4147-A177-3AD203B41FA5}">
                      <a16:colId xmlns="" xmlns:a16="http://schemas.microsoft.com/office/drawing/2014/main" val="22544632"/>
                    </a:ext>
                  </a:extLst>
                </a:gridCol>
                <a:gridCol w="3550643">
                  <a:extLst>
                    <a:ext uri="{9D8B030D-6E8A-4147-A177-3AD203B41FA5}">
                      <a16:colId xmlns="" xmlns:a16="http://schemas.microsoft.com/office/drawing/2014/main" val="2904756988"/>
                    </a:ext>
                  </a:extLst>
                </a:gridCol>
                <a:gridCol w="5095065">
                  <a:extLst>
                    <a:ext uri="{9D8B030D-6E8A-4147-A177-3AD203B41FA5}">
                      <a16:colId xmlns="" xmlns:a16="http://schemas.microsoft.com/office/drawing/2014/main" val="566981590"/>
                    </a:ext>
                  </a:extLst>
                </a:gridCol>
              </a:tblGrid>
              <a:tr h="8810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0" marR="452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Проверяемые 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требования (умения)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0" marR="452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Блоки 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ПООП ООО выпускник научится / получит возможность научиться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0" marR="452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Кодификатор Элементов Содержания/ Кодификатор Требований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0" marR="45250" marT="0" marB="0"/>
                </a:tc>
                <a:extLst>
                  <a:ext uri="{0D108BD9-81ED-4DB2-BD59-A6C34878D82A}">
                    <a16:rowId xmlns="" xmlns:a16="http://schemas.microsoft.com/office/drawing/2014/main" val="766937520"/>
                  </a:ext>
                </a:extLst>
              </a:tr>
              <a:tr h="6064008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0" marR="4525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Первоначальные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химические понятия. Тела и вещества. Чистые вещества и смеси.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сложности – </a:t>
                      </a:r>
                      <a:r>
                        <a:rPr lang="ru-RU" sz="20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БАЗОВЫЙ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Максимальный балл за выполнение задания – 4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Примерное время выполнения задания обучающимся (в минутах) - 8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0" marR="45250" marT="0" marB="0"/>
                </a:tc>
                <a:tc>
                  <a:txBody>
                    <a:bodyPr/>
                    <a:lstStyle/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endParaRPr lang="ru-RU" sz="18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описывать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свойства твердых, жидких, газообразных веществ, выделяя их существенные признаки; </a:t>
                      </a:r>
                    </a:p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называть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соединения изученных классов неорганических веществ; </a:t>
                      </a:r>
                    </a:p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составлять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формулы неорганических соединений изученных классов; </a:t>
                      </a:r>
                    </a:p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объективно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оценивать информацию о веществах и химических процессах; </a:t>
                      </a:r>
                    </a:p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осознавать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значение теоретических знаний по химии для практической деятельности человека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0" marR="4525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 в системе наук. Роль химии в жизни человека. Тела и вещества. Физические свойства веществ. </a:t>
                      </a:r>
                      <a:r>
                        <a:rPr lang="ru-RU" sz="15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Правила безопасного обращения с веществами и лабораторным оборудованием. Чистые вещества и смеси. Способы разделения смесей. Понятие о методах познания в химии.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Атомы 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молекулы. Химические элементы. Знаки химических элементов. Относительная атомная масса. Простые и сложные вещества. Атомно-молекулярное учение.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Химическая формула. Валентность химических элементов. Закон постоянства состава веществ. Относительная молекулярная масса. Массовая доля химического элемента в соединении.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Воздух 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смесь газов. Состав воздуха. Кислород – элемент и простое вещество. Озон – аллотропная модификация кислорода.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i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Умение</a:t>
                      </a:r>
                      <a:r>
                        <a:rPr lang="ru-RU" sz="1500" i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5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раскрывать смысл основных химических понятий и применять эти понятия при описании свойств веществ и </a:t>
                      </a:r>
                      <a:r>
                        <a:rPr lang="ru-RU" sz="15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их</a:t>
                      </a:r>
                      <a:r>
                        <a:rPr lang="ru-RU" sz="1500" i="1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5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превращений;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i="1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использовать </a:t>
                      </a:r>
                      <a:r>
                        <a:rPr lang="ru-RU" sz="15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химическую символику для составления формул веществ и уравнений химических реакций;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i="1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i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применять </a:t>
                      </a:r>
                      <a:r>
                        <a:rPr lang="ru-RU" sz="1500" b="1" i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естественно-научные методы познания (в том числе наблюдение, моделирование, эксперимент (реальный и мысленный).</a:t>
                      </a:r>
                      <a:endParaRPr lang="ru-RU" sz="1500" b="1" i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0" marR="45250" marT="0" marB="0"/>
                </a:tc>
                <a:extLst>
                  <a:ext uri="{0D108BD9-81ED-4DB2-BD59-A6C34878D82A}">
                    <a16:rowId xmlns="" xmlns:a16="http://schemas.microsoft.com/office/drawing/2014/main" val="25126069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01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3204706"/>
              </p:ext>
            </p:extLst>
          </p:nvPr>
        </p:nvGraphicFramePr>
        <p:xfrm>
          <a:off x="3790950" y="5505451"/>
          <a:ext cx="7981949" cy="1092854"/>
        </p:xfrm>
        <a:graphic>
          <a:graphicData uri="http://schemas.openxmlformats.org/drawingml/2006/table">
            <a:tbl>
              <a:tblPr/>
              <a:tblGrid>
                <a:gridCol w="2347628">
                  <a:extLst>
                    <a:ext uri="{9D8B030D-6E8A-4147-A177-3AD203B41FA5}">
                      <a16:colId xmlns="" xmlns:a16="http://schemas.microsoft.com/office/drawing/2014/main" val="67941873"/>
                    </a:ext>
                  </a:extLst>
                </a:gridCol>
                <a:gridCol w="2660649">
                  <a:extLst>
                    <a:ext uri="{9D8B030D-6E8A-4147-A177-3AD203B41FA5}">
                      <a16:colId xmlns="" xmlns:a16="http://schemas.microsoft.com/office/drawing/2014/main" val="1663010611"/>
                    </a:ext>
                  </a:extLst>
                </a:gridCol>
                <a:gridCol w="2973672">
                  <a:extLst>
                    <a:ext uri="{9D8B030D-6E8A-4147-A177-3AD203B41FA5}">
                      <a16:colId xmlns="" xmlns:a16="http://schemas.microsoft.com/office/drawing/2014/main" val="1904458424"/>
                    </a:ext>
                  </a:extLst>
                </a:gridCol>
              </a:tblGrid>
              <a:tr h="238739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Смесь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Номера рисунков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Способ разделения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736346497"/>
                  </a:ext>
                </a:extLst>
              </a:tr>
              <a:tr h="409267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Поваренная соль и вода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706330905"/>
                  </a:ext>
                </a:extLst>
              </a:tr>
              <a:tr h="4092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Поваренная соль и песок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25822404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19075" y="191021"/>
            <a:ext cx="11553824" cy="6019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31740" rIns="0" bIns="3174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Задание 1.1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Из курса химии Вам известны следующие способы разделения смесей: отстаивание, фильтрование, дистилляция (перегонка), действие магнитом, выпаривание, кристаллизация. </a:t>
            </a:r>
          </a:p>
          <a:p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рисунках 1–3 представлены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использования некоторых из перечисленных способов.</a:t>
            </a:r>
          </a:p>
          <a:p>
            <a:r>
              <a:rPr lang="ru-RU" sz="900" dirty="0"/>
              <a:t/>
            </a:r>
            <a:br>
              <a:rPr lang="ru-RU" sz="900" dirty="0"/>
            </a:br>
            <a:endParaRPr lang="ru-RU" altLang="ru-RU" sz="9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9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9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9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9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9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9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9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9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9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900" dirty="0" smtClean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9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9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Какие из названных способов разделения смесей можно применить для разделения: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1) поваренной соли и воды;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2) поваренной соли и песка.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Ответы запишите в таблицу.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</p:txBody>
      </p:sp>
      <p:pic>
        <p:nvPicPr>
          <p:cNvPr id="1026" name="Picture 2" descr="https://chem8-vpr.sdamgia.ru/get_file?id=41423&amp;png=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5679" y="1553309"/>
            <a:ext cx="5345112" cy="2593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0507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399" y="436127"/>
            <a:ext cx="8610600" cy="1293028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r>
              <a:rPr lang="ru-RU" dirty="0">
                <a:solidFill>
                  <a:srgbClr val="FFC000"/>
                </a:solidFill>
              </a:rPr>
              <a:t/>
            </a:r>
            <a:br>
              <a:rPr lang="ru-RU" dirty="0">
                <a:solidFill>
                  <a:srgbClr val="FFC000"/>
                </a:solidFill>
              </a:rPr>
            </a:b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1092" y="1577144"/>
            <a:ext cx="10820400" cy="402412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Раствор можно разделить на воду и соль с помощью выпаривания воды: пары воды улетят, соль останется в чашке.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Чтобы разделить смесь, состоящую из поваренной соли и песка, её можно высыпать в сосуд с водой, взболтать и затем эту смесь пропустить через фильтровальную бумагу. Песок остаётся на фильтровальной бумаге, а прозрачный раствор поваренной соли проходит через фильтр.</a:t>
            </a:r>
          </a:p>
          <a:p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поваренная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соль и вода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рис.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— выпаривание, 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поваренная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соль и песок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рис. 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фильтрование.</a:t>
            </a:r>
          </a:p>
        </p:txBody>
      </p:sp>
    </p:spTree>
    <p:extLst>
      <p:ext uri="{BB962C8B-B14F-4D97-AF65-F5344CB8AC3E}">
        <p14:creationId xmlns:p14="http://schemas.microsoft.com/office/powerpoint/2010/main" val="401840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6831" y="242277"/>
            <a:ext cx="10779370" cy="66157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Задание 1.2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каждого способа разделения смесей, изображённых на рисунках 1-3, приведите по ОДНОМУ примеру смеси, которую можно разделить указанным способом (не из п. 1.1). Ответ запишите в формате: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1: ___________________________(способ разделения) __________________(смесь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2: ___________________________(способ разделения) __________________(смесь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3: ___________________________(способ разделения) __________________(смесь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(Имеются ввиду эти рисунки из задания 1.1).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2527" y="3968142"/>
            <a:ext cx="5346655" cy="259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45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9847" y="733112"/>
            <a:ext cx="8610600" cy="1293028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r>
              <a:rPr lang="ru-RU" dirty="0">
                <a:solidFill>
                  <a:srgbClr val="FFC000"/>
                </a:solidFill>
              </a:rPr>
              <a:t/>
            </a:r>
            <a:br>
              <a:rPr lang="ru-RU" dirty="0">
                <a:solidFill>
                  <a:srgbClr val="FFC000"/>
                </a:solidFill>
              </a:rPr>
            </a:br>
            <a:endParaRPr lang="ru-RU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</a:t>
            </a:r>
            <a:r>
              <a:rPr lang="ru-RU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 отстаивание, растительное масло и вода.</a:t>
            </a:r>
          </a:p>
          <a:p>
            <a:pPr marL="0" indent="0">
              <a:buNone/>
            </a:pPr>
            <a:r>
              <a:rPr lang="ru-RU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2: выпаривание, сода и вода.</a:t>
            </a:r>
          </a:p>
          <a:p>
            <a:pPr marL="0" indent="0">
              <a:buNone/>
            </a:pPr>
            <a:r>
              <a:rPr lang="ru-RU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3: фильтрование, вода и речной песок.</a:t>
            </a:r>
          </a:p>
          <a:p>
            <a:endParaRPr lang="ru-RU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3206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9016871"/>
              </p:ext>
            </p:extLst>
          </p:nvPr>
        </p:nvGraphicFramePr>
        <p:xfrm>
          <a:off x="0" y="1"/>
          <a:ext cx="12192000" cy="80718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1408">
                  <a:extLst>
                    <a:ext uri="{9D8B030D-6E8A-4147-A177-3AD203B41FA5}">
                      <a16:colId xmlns="" xmlns:a16="http://schemas.microsoft.com/office/drawing/2014/main" val="762081275"/>
                    </a:ext>
                  </a:extLst>
                </a:gridCol>
                <a:gridCol w="3064883">
                  <a:extLst>
                    <a:ext uri="{9D8B030D-6E8A-4147-A177-3AD203B41FA5}">
                      <a16:colId xmlns="" xmlns:a16="http://schemas.microsoft.com/office/drawing/2014/main" val="22544632"/>
                    </a:ext>
                  </a:extLst>
                </a:gridCol>
                <a:gridCol w="3550644">
                  <a:extLst>
                    <a:ext uri="{9D8B030D-6E8A-4147-A177-3AD203B41FA5}">
                      <a16:colId xmlns="" xmlns:a16="http://schemas.microsoft.com/office/drawing/2014/main" val="2904756988"/>
                    </a:ext>
                  </a:extLst>
                </a:gridCol>
                <a:gridCol w="5095065">
                  <a:extLst>
                    <a:ext uri="{9D8B030D-6E8A-4147-A177-3AD203B41FA5}">
                      <a16:colId xmlns="" xmlns:a16="http://schemas.microsoft.com/office/drawing/2014/main" val="566981590"/>
                    </a:ext>
                  </a:extLst>
                </a:gridCol>
              </a:tblGrid>
              <a:tr h="6691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0" marR="452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Проверяемые 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требования (умения)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0" marR="452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Блоки 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ПООП ООО выпускник научится / получит возможность научиться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0" marR="452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Кодификатор Элементов Содержания/ Кодификатор Требований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0" marR="45250" marT="0" marB="0"/>
                </a:tc>
                <a:extLst>
                  <a:ext uri="{0D108BD9-81ED-4DB2-BD59-A6C34878D82A}">
                    <a16:rowId xmlns="" xmlns:a16="http://schemas.microsoft.com/office/drawing/2014/main" val="766937520"/>
                  </a:ext>
                </a:extLst>
              </a:tr>
              <a:tr h="6188856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Первоначальные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химические понятия. Физические и химические явления. Химическая реакция. Признаки химических реакций.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Уровень сложности – </a:t>
                      </a:r>
                      <a:r>
                        <a:rPr lang="ru-RU" sz="20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БАЗОВЫЙ</a:t>
                      </a:r>
                      <a:endParaRPr lang="ru-RU" sz="2000" b="1" dirty="0" smtClean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Максимальный балл за выполнение задания – 2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Примерное время выполнения задания обучающимся (в минутах) - 5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endParaRPr lang="ru-RU" sz="18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различать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химические и физические явления; 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называть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признаки и условия протекания химических реакций; 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выявлять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признаки, свидетельствующие о протекании химической реакции при выполнении химического опыта; 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объективно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оценивать информацию о веществах и химических процессах; 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осознавать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значение теоретических знаний по химии для практической деятельности человека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Физические и химические явления. Химическая реакция. Признаки химических реакций.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Химические уравнения. Закон сохранения массы веществ. Типы химических реакций (соединения, разложения, замещения, обмена).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Воздух – смесь газов. Состав воздуха. Кислород – элемент и простое вещество. Озон – аллотропная модификация кислорода. 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Нахождение кислорода в природе, физические и химические свойства (реакции окисления, горение). Понятие об оксидах. Способы получения кислорода в лаборатории и промышленности. Применение кислорода. Круговорот кислорода в природе.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Водород – элемент и простое вещество. Нахождение в природе, физические и химические свойства (на примере взаимодействия с неметаллами и оксидом меди(II)), применение, способы получения. Понятие о кислотах.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i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Умение</a:t>
                      </a:r>
                      <a:r>
                        <a:rPr lang="ru-RU" sz="15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500" b="1" i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раскрывать смысл основных химических понятий и применять эти понятия при описании свойств веществ и их </a:t>
                      </a:r>
                      <a:r>
                        <a:rPr lang="ru-RU" sz="1500" b="1" i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превращений;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i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прогнозировать </a:t>
                      </a:r>
                      <a:r>
                        <a:rPr lang="ru-RU" sz="1500" b="1" i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свойства веществ в зависимости от их строения; возможности протекания химических превращений в различных условиях;</a:t>
                      </a:r>
                      <a:endParaRPr lang="ru-RU" sz="15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i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применять основные операции мыслительной деятельности для изучения свойств веществ и химических реакций; </a:t>
                      </a:r>
                      <a:endParaRPr lang="ru-RU" sz="15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0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применять естественно-научные методы познания (в том числе наблюдение, моделирование, эксперимент (реальный и мысленный</a:t>
                      </a:r>
                      <a:r>
                        <a:rPr lang="ru-RU" sz="1500" b="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).</a:t>
                      </a:r>
                      <a:endParaRPr lang="ru-RU" sz="15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5126069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0024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43125" y="6861810"/>
            <a:ext cx="3525246" cy="109465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28651" y="548713"/>
            <a:ext cx="10844334" cy="1710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31740" rIns="0" bIns="31740" numCol="1" anchor="ctr" anchorCtr="0" compatLnSpc="1">
            <a:prstTxWarp prst="textNoShape">
              <a:avLst/>
            </a:prstTxWarp>
            <a:spAutoFit/>
          </a:bodyPr>
          <a:lstStyle>
            <a:lvl1pPr indent="158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58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 Задание 2.1</a:t>
            </a:r>
            <a:endParaRPr lang="ru-RU" alt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158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Превращение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одних веществ в другие называется химической реакцией. Из представленных ниже рисунков выберите тот, на котором изображено протекание химической реакции (уборка зерна, покрытие хлеба плесенью, нарезка хлеба). Объясните сделанный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вами выбор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                      </a:t>
            </a: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</a:t>
            </a:r>
          </a:p>
        </p:txBody>
      </p:sp>
      <p:pic>
        <p:nvPicPr>
          <p:cNvPr id="2050" name="Picture 2" descr="https://chem8-vpr.sdamgia.ru/get_file?id=41630&amp;png=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788" y="2352676"/>
            <a:ext cx="9355862" cy="3114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1455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4646" y="842527"/>
            <a:ext cx="8610600" cy="1293028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r>
              <a:rPr lang="ru-RU" dirty="0">
                <a:solidFill>
                  <a:srgbClr val="FFC000"/>
                </a:solidFill>
              </a:rPr>
              <a:t/>
            </a:r>
            <a:br>
              <a:rPr lang="ru-RU" dirty="0">
                <a:solidFill>
                  <a:srgbClr val="FFC000"/>
                </a:solidFill>
              </a:rPr>
            </a:br>
            <a:endParaRPr lang="ru-RU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Протекание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химической реакции изображено на рисунке 2, потому что в ходе покрытия хлеба плесенью протекают химические реакции за счёт жизнедеятельности бактерий.</a:t>
            </a:r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Уборка зерна и нарезание хлеба не являются химическими процессами, так как химические соединения не претерпевают никаких изменений в составе.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buNone/>
            </a:pPr>
            <a:r>
              <a:rPr lang="ru-RU" sz="24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 2</a:t>
            </a:r>
            <a:r>
              <a:rPr lang="ru-RU" b="1" dirty="0">
                <a:solidFill>
                  <a:schemeClr val="accent1"/>
                </a:solidFill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732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2899" y="695570"/>
            <a:ext cx="11223869" cy="60576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 Задание 2.2 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Укажите один ЛЮБОЙ признак протекания этой химической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реакции</a:t>
            </a:r>
          </a:p>
          <a:p>
            <a:pPr marL="0" indent="0">
              <a:buNone/>
            </a:pPr>
            <a:endParaRPr lang="ru-RU" dirty="0"/>
          </a:p>
          <a:p>
            <a:pPr marL="0" indent="0" algn="just">
              <a:buNone/>
            </a:pP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(ИМЕЙТЕ ВВИДУ, ЧТО ИСПОЛЬЗОВАТЬ НУЖНО ПРЕДЫДУЩИЙ ОТВЕТ К ЭТОМУ РИСУНКУ):</a:t>
            </a:r>
          </a:p>
          <a:p>
            <a:pPr marL="0" indent="0">
              <a:buNone/>
            </a:pPr>
            <a:endParaRPr lang="ru-RU" sz="20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 smtClean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 smtClean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 smtClean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 ЕСТЬ ЭТОТ ОТВЕТ):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Протекание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химической реакции изображено на рисунке 2, потому что в ходе покрытия хлеба плесенью протекают химические реакции за счёт жизнедеятельности бактерий.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Picture 2" descr="https://chem8-vpr.sdamgia.ru/get_file?id=41630&amp;png=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2917" y="2699709"/>
            <a:ext cx="6329729" cy="2107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198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9692" y="1350527"/>
            <a:ext cx="8610600" cy="1293028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r>
              <a:rPr lang="ru-RU" dirty="0">
                <a:solidFill>
                  <a:srgbClr val="FFC000"/>
                </a:solidFill>
              </a:rPr>
              <a:t/>
            </a:r>
            <a:br>
              <a:rPr lang="ru-RU" dirty="0">
                <a:solidFill>
                  <a:srgbClr val="FFC000"/>
                </a:solidFill>
              </a:rPr>
            </a:br>
            <a:endParaRPr lang="ru-RU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35892" y="1514621"/>
            <a:ext cx="10820400" cy="4024125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marL="0" indent="0" algn="ctr">
              <a:buNone/>
            </a:pPr>
            <a:endParaRPr lang="ru-RU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36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цвета.</a:t>
            </a:r>
            <a:endParaRPr lang="ru-RU" sz="36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8967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5507630"/>
              </p:ext>
            </p:extLst>
          </p:nvPr>
        </p:nvGraphicFramePr>
        <p:xfrm>
          <a:off x="0" y="1"/>
          <a:ext cx="12192000" cy="72405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1408">
                  <a:extLst>
                    <a:ext uri="{9D8B030D-6E8A-4147-A177-3AD203B41FA5}">
                      <a16:colId xmlns="" xmlns:a16="http://schemas.microsoft.com/office/drawing/2014/main" val="762081275"/>
                    </a:ext>
                  </a:extLst>
                </a:gridCol>
                <a:gridCol w="3064883">
                  <a:extLst>
                    <a:ext uri="{9D8B030D-6E8A-4147-A177-3AD203B41FA5}">
                      <a16:colId xmlns="" xmlns:a16="http://schemas.microsoft.com/office/drawing/2014/main" val="22544632"/>
                    </a:ext>
                  </a:extLst>
                </a:gridCol>
                <a:gridCol w="3550644">
                  <a:extLst>
                    <a:ext uri="{9D8B030D-6E8A-4147-A177-3AD203B41FA5}">
                      <a16:colId xmlns="" xmlns:a16="http://schemas.microsoft.com/office/drawing/2014/main" val="2904756988"/>
                    </a:ext>
                  </a:extLst>
                </a:gridCol>
                <a:gridCol w="5095065">
                  <a:extLst>
                    <a:ext uri="{9D8B030D-6E8A-4147-A177-3AD203B41FA5}">
                      <a16:colId xmlns="" xmlns:a16="http://schemas.microsoft.com/office/drawing/2014/main" val="566981590"/>
                    </a:ext>
                  </a:extLst>
                </a:gridCol>
              </a:tblGrid>
              <a:tr h="6691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0" marR="452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Проверяемые 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требования (умения)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0" marR="452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Блоки 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ПООП ООО выпускник научится / получит возможность научиться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0" marR="452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Кодификатор Элементов Содержания/ Кодификатор Требований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0" marR="45250" marT="0" marB="0"/>
                </a:tc>
                <a:extLst>
                  <a:ext uri="{0D108BD9-81ED-4DB2-BD59-A6C34878D82A}">
                    <a16:rowId xmlns="" xmlns:a16="http://schemas.microsoft.com/office/drawing/2014/main" val="766937520"/>
                  </a:ext>
                </a:extLst>
              </a:tr>
              <a:tr h="6188856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Атомы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 молекулы. Химические элементы. Знаки химических элементов. Относительная атомная масса. Простые и сложные вещества. Атомно-молекулярное учение. Химическая формула. Относительная молекулярная масса. Моль. Молярная масса. Закон Авогадро.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Уровень сложности – </a:t>
                      </a:r>
                      <a:r>
                        <a:rPr lang="ru-RU" sz="16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БАЗОВЫЙ</a:t>
                      </a:r>
                      <a:endParaRPr lang="ru-RU" sz="1600" b="1" dirty="0" smtClean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Максимальный балл за выполнение задания – 5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Примерное время выполнения задания обучающимся (в минутах) - 12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вычислять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относительную молекулярную и молярную массы веществ; </a:t>
                      </a:r>
                      <a:endParaRPr lang="ru-RU" sz="20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раскрывать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смысл закона Авогадро; </a:t>
                      </a:r>
                      <a:endParaRPr lang="ru-RU" sz="20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характеризовать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вещества по составу, строению и свойствам, устанавливать причинно-следственные связи между данными характеристиками вещества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Химическая формула. Валентность химических элементов. Закон постоянства состава веществ. Относительная молекулярная масса. Массовая доля химического элемента в соединении. 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Физические и химические явления. Химическая реакция. Признаки химических реакций.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Химические уравнения. Закон сохранения массы веществ. Типы химических реакций (соединения, разложения, замещения, обмена).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вещества. Моль. Молярная масса. Закон Авогадро. Молярный объем газов.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Умение вычислять относительную молекулярную и молярную массы веществ; массовую долю химического элемента по формуле соединения; массовую долю вещества в растворе;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прогнозировать свойства веществ в зависимости от их строения; возможности протекания химических превращений в различных условиях;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применять основные операции мыслительной деятельности для изучения свойств веществ и химических реакций; 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применять естественно-научные методы познания (в том числе наблюдение, моделирование, эксперимент (реальный и мысленный</a:t>
                      </a:r>
                      <a:r>
                        <a:rPr lang="ru-RU" sz="1600" b="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).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5126069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5955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159493"/>
              </p:ext>
            </p:extLst>
          </p:nvPr>
        </p:nvGraphicFramePr>
        <p:xfrm>
          <a:off x="1416050" y="1737521"/>
          <a:ext cx="8655685" cy="2164080"/>
        </p:xfrm>
        <a:graphic>
          <a:graphicData uri="http://schemas.openxmlformats.org/drawingml/2006/table">
            <a:tbl>
              <a:tblPr/>
              <a:tblGrid>
                <a:gridCol w="336720">
                  <a:extLst>
                    <a:ext uri="{9D8B030D-6E8A-4147-A177-3AD203B41FA5}">
                      <a16:colId xmlns="" xmlns:a16="http://schemas.microsoft.com/office/drawing/2014/main" val="1554204956"/>
                    </a:ext>
                  </a:extLst>
                </a:gridCol>
                <a:gridCol w="2376847">
                  <a:extLst>
                    <a:ext uri="{9D8B030D-6E8A-4147-A177-3AD203B41FA5}">
                      <a16:colId xmlns="" xmlns:a16="http://schemas.microsoft.com/office/drawing/2014/main" val="2469772220"/>
                    </a:ext>
                  </a:extLst>
                </a:gridCol>
                <a:gridCol w="2971059">
                  <a:extLst>
                    <a:ext uri="{9D8B030D-6E8A-4147-A177-3AD203B41FA5}">
                      <a16:colId xmlns="" xmlns:a16="http://schemas.microsoft.com/office/drawing/2014/main" val="4033417774"/>
                    </a:ext>
                  </a:extLst>
                </a:gridCol>
                <a:gridCol w="2971059">
                  <a:extLst>
                    <a:ext uri="{9D8B030D-6E8A-4147-A177-3AD203B41FA5}">
                      <a16:colId xmlns="" xmlns:a16="http://schemas.microsoft.com/office/drawing/2014/main" val="34633294"/>
                    </a:ext>
                  </a:extLst>
                </a:gridCol>
              </a:tblGrid>
              <a:tr h="187487">
                <a:tc>
                  <a:txBody>
                    <a:bodyPr/>
                    <a:lstStyle/>
                    <a:p>
                      <a:pPr algn="ctr"/>
                      <a:r>
                        <a:rPr lang="ru-RU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основания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Формула</a:t>
                      </a:r>
                      <a:endParaRPr lang="ru-RU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Молярная масса, г/моль</a:t>
                      </a:r>
                      <a:endParaRPr lang="ru-RU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77407567"/>
                  </a:ext>
                </a:extLst>
              </a:tr>
              <a:tr h="109367"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Гидроксид лития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5588558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Гидроксид меди(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II)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105956131"/>
                  </a:ext>
                </a:extLst>
              </a:tr>
              <a:tr h="109367"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Гидроксид цинка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52075520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844065" y="403716"/>
            <a:ext cx="10547217" cy="4865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31740" rIns="0" bIns="31740" numCol="1" anchor="ctr" anchorCtr="0" compatLnSpc="1">
            <a:prstTxWarp prst="textNoShape">
              <a:avLst/>
            </a:prstTxWarp>
            <a:spAutoFit/>
          </a:bodyPr>
          <a:lstStyle>
            <a:lvl1pPr indent="158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58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5. Задание 3.1 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158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таблице приведены названия и химические формулы некоторых оснований.</a:t>
            </a:r>
          </a:p>
          <a:p>
            <a:pPr marL="0" marR="0" lvl="0" indent="158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 lvl="0" indent="158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                                              </a:t>
            </a:r>
          </a:p>
          <a:p>
            <a:pPr marL="0" marR="0" lvl="0" indent="158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 lvl="0" indent="158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158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158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158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ru-RU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158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ru-RU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158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158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Используя предложенные вам справочные материалы, вычислите молярные массы каждого из оснований и запишите полученные данные в таблицу.</a:t>
            </a:r>
          </a:p>
        </p:txBody>
      </p:sp>
      <p:pic>
        <p:nvPicPr>
          <p:cNvPr id="4098" name="Picture 2" descr="https://vpr.sdamgia.ru/formula/36/3646bade259a425d3e3aed1f0e999b88p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836" y="2714662"/>
            <a:ext cx="608806" cy="243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vpr.sdamgia.ru/formula/01/013315c1783ca26970a72ed2dfde24b1p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0791" y="3127415"/>
            <a:ext cx="1201573" cy="3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vpr.sdamgia.ru/formula/d2/d23e4f2779d05d0ddbf68c487f26459ep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8249" y="3619546"/>
            <a:ext cx="1068840" cy="282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2640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0523" y="725296"/>
            <a:ext cx="8610600" cy="1293028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r>
              <a:rPr lang="ru-RU" dirty="0">
                <a:solidFill>
                  <a:srgbClr val="FFC000"/>
                </a:solidFill>
              </a:rPr>
              <a:t/>
            </a:r>
            <a:br>
              <a:rPr lang="ru-RU" dirty="0">
                <a:solidFill>
                  <a:srgbClr val="FFC000"/>
                </a:solidFill>
              </a:rPr>
            </a:b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(</a:t>
            </a:r>
            <a:r>
              <a:rPr lang="en-US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LiOH</a:t>
            </a:r>
            <a:r>
              <a:rPr lang="en-US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г/моль + 16 г/моль + 1 г/моль = 24 г/моль.</a:t>
            </a:r>
          </a:p>
          <a:p>
            <a:pPr marL="0" indent="0">
              <a:buNone/>
            </a:pPr>
            <a:endParaRPr lang="ru-RU" sz="24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(</a:t>
            </a:r>
            <a:r>
              <a:rPr lang="en-US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Cu(OH)</a:t>
            </a:r>
            <a:r>
              <a:rPr lang="en-US" baseline="-250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 г/моль + 2 · (16 г/моль + 1 г/моль) = 98 г/моль.</a:t>
            </a:r>
          </a:p>
          <a:p>
            <a:endParaRPr lang="ru-RU" sz="24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(</a:t>
            </a:r>
            <a:r>
              <a:rPr lang="en-US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Zn(OH)</a:t>
            </a:r>
            <a:r>
              <a:rPr lang="en-US" baseline="-250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 г/моль + 2 · (16 г/моль + 1 г/моль) = 99 г/моль.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59414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7362" y="604038"/>
            <a:ext cx="10820400" cy="40241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 Задание 3.2 </a:t>
            </a:r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списка оснований п. 3.1 выберите щёлочь. Запишите номер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основания.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(Имеется ввиду этот список):</a:t>
            </a:r>
          </a:p>
          <a:p>
            <a:pPr marL="0" indent="0">
              <a:buNone/>
            </a:pPr>
            <a:endParaRPr lang="ru-RU" sz="24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78494"/>
              </p:ext>
            </p:extLst>
          </p:nvPr>
        </p:nvGraphicFramePr>
        <p:xfrm>
          <a:off x="1300826" y="2449121"/>
          <a:ext cx="8829037" cy="1797116"/>
        </p:xfrm>
        <a:graphic>
          <a:graphicData uri="http://schemas.openxmlformats.org/drawingml/2006/table">
            <a:tbl>
              <a:tblPr/>
              <a:tblGrid>
                <a:gridCol w="785229">
                  <a:extLst>
                    <a:ext uri="{9D8B030D-6E8A-4147-A177-3AD203B41FA5}">
                      <a16:colId xmlns="" xmlns:a16="http://schemas.microsoft.com/office/drawing/2014/main" val="1363728328"/>
                    </a:ext>
                  </a:extLst>
                </a:gridCol>
                <a:gridCol w="2298232">
                  <a:extLst>
                    <a:ext uri="{9D8B030D-6E8A-4147-A177-3AD203B41FA5}">
                      <a16:colId xmlns="" xmlns:a16="http://schemas.microsoft.com/office/drawing/2014/main" val="1447859698"/>
                    </a:ext>
                  </a:extLst>
                </a:gridCol>
                <a:gridCol w="2872788">
                  <a:extLst>
                    <a:ext uri="{9D8B030D-6E8A-4147-A177-3AD203B41FA5}">
                      <a16:colId xmlns="" xmlns:a16="http://schemas.microsoft.com/office/drawing/2014/main" val="1060878566"/>
                    </a:ext>
                  </a:extLst>
                </a:gridCol>
                <a:gridCol w="2872788">
                  <a:extLst>
                    <a:ext uri="{9D8B030D-6E8A-4147-A177-3AD203B41FA5}">
                      <a16:colId xmlns="" xmlns:a16="http://schemas.microsoft.com/office/drawing/2014/main" val="2113410575"/>
                    </a:ext>
                  </a:extLst>
                </a:gridCol>
              </a:tblGrid>
              <a:tr h="439295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800" dirty="0">
                        <a:solidFill>
                          <a:schemeClr val="accent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основания</a:t>
                      </a:r>
                      <a:endParaRPr lang="ru-RU" sz="1800" dirty="0">
                        <a:solidFill>
                          <a:schemeClr val="accent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Формула</a:t>
                      </a:r>
                      <a:endParaRPr lang="ru-RU" sz="1800">
                        <a:solidFill>
                          <a:schemeClr val="accent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Молярная масса, г/моль</a:t>
                      </a:r>
                      <a:endParaRPr lang="ru-RU" sz="1800">
                        <a:solidFill>
                          <a:schemeClr val="accent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937820710"/>
                  </a:ext>
                </a:extLst>
              </a:tr>
              <a:tr h="439295"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Гидроксид лития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solidFill>
                            <a:schemeClr val="accent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LiOH</a:t>
                      </a:r>
                      <a:endParaRPr lang="ru-RU" sz="1800" dirty="0">
                        <a:solidFill>
                          <a:schemeClr val="accent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>
                        <a:solidFill>
                          <a:schemeClr val="accent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18611125"/>
                  </a:ext>
                </a:extLst>
              </a:tr>
              <a:tr h="439295"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Гидроксид меди(</a:t>
                      </a:r>
                      <a:r>
                        <a:rPr lang="en-US" sz="1800"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II)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Cu(OH)</a:t>
                      </a:r>
                      <a:r>
                        <a:rPr lang="en-US" baseline="-25000" dirty="0" smtClean="0">
                          <a:solidFill>
                            <a:schemeClr val="accent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dirty="0">
                        <a:solidFill>
                          <a:schemeClr val="accent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>
                        <a:solidFill>
                          <a:schemeClr val="accent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47236567"/>
                  </a:ext>
                </a:extLst>
              </a:tr>
              <a:tr h="479231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accent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Гидроксид цинка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Zn(OH)</a:t>
                      </a:r>
                      <a:r>
                        <a:rPr lang="en-US" baseline="-25000" dirty="0" smtClean="0">
                          <a:solidFill>
                            <a:schemeClr val="accent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dirty="0">
                        <a:solidFill>
                          <a:schemeClr val="accent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>
                        <a:solidFill>
                          <a:schemeClr val="accent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3087405832"/>
                  </a:ext>
                </a:extLst>
              </a:tr>
            </a:tbl>
          </a:graphicData>
        </a:graphic>
      </p:graphicFrame>
      <p:sp>
        <p:nvSpPr>
          <p:cNvPr id="12" name="AutoShape 7" descr="https://vpr.sdamgia.ru/formula/36/3646bade259a425d3e3aed1f0e999b88p.png"/>
          <p:cNvSpPr>
            <a:spLocks noChangeAspect="1" noChangeArrowheads="1"/>
          </p:cNvSpPr>
          <p:nvPr/>
        </p:nvSpPr>
        <p:spPr bwMode="auto">
          <a:xfrm>
            <a:off x="1543398" y="3836484"/>
            <a:ext cx="727644" cy="77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AutoShape 9" descr="https://vpr.sdamgia.ru/formula/01/013315c1783ca26970a72ed2dfde24b1p.png"/>
          <p:cNvSpPr>
            <a:spLocks noChangeAspect="1" noChangeArrowheads="1"/>
          </p:cNvSpPr>
          <p:nvPr/>
        </p:nvSpPr>
        <p:spPr bwMode="auto">
          <a:xfrm>
            <a:off x="1312410" y="3836483"/>
            <a:ext cx="1196569" cy="127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AutoShape 11" descr="https://vpr.sdamgia.ru/formula/d2/d23e4f2779d05d0ddbf68c487f26459ep.png"/>
          <p:cNvSpPr>
            <a:spLocks noChangeAspect="1" noChangeArrowheads="1"/>
          </p:cNvSpPr>
          <p:nvPr/>
        </p:nvSpPr>
        <p:spPr bwMode="auto">
          <a:xfrm>
            <a:off x="1328341" y="3836483"/>
            <a:ext cx="1164230" cy="124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Rectangle 12"/>
          <p:cNvSpPr>
            <a:spLocks noChangeArrowheads="1"/>
          </p:cNvSpPr>
          <p:nvPr/>
        </p:nvSpPr>
        <p:spPr bwMode="auto">
          <a:xfrm>
            <a:off x="1075431" y="3536176"/>
            <a:ext cx="1203572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152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95416" y="756557"/>
            <a:ext cx="8610600" cy="1293028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r>
              <a:rPr lang="ru-RU" dirty="0">
                <a:solidFill>
                  <a:srgbClr val="FFC000"/>
                </a:solidFill>
              </a:rPr>
              <a:t/>
            </a:r>
            <a:br>
              <a:rPr lang="ru-RU" dirty="0">
                <a:solidFill>
                  <a:srgbClr val="FFC000"/>
                </a:solidFill>
              </a:rPr>
            </a:b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Щёлочь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растворимое основание.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Гидроксид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лития — щёлочь.</a:t>
            </a:r>
          </a:p>
          <a:p>
            <a:pPr marL="0" indent="0">
              <a:buNone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 1.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1249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2808566"/>
              </p:ext>
            </p:extLst>
          </p:nvPr>
        </p:nvGraphicFramePr>
        <p:xfrm>
          <a:off x="0" y="2"/>
          <a:ext cx="12191999" cy="78281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1408">
                  <a:extLst>
                    <a:ext uri="{9D8B030D-6E8A-4147-A177-3AD203B41FA5}">
                      <a16:colId xmlns="" xmlns:a16="http://schemas.microsoft.com/office/drawing/2014/main" val="762081275"/>
                    </a:ext>
                  </a:extLst>
                </a:gridCol>
                <a:gridCol w="3064883">
                  <a:extLst>
                    <a:ext uri="{9D8B030D-6E8A-4147-A177-3AD203B41FA5}">
                      <a16:colId xmlns="" xmlns:a16="http://schemas.microsoft.com/office/drawing/2014/main" val="22544632"/>
                    </a:ext>
                  </a:extLst>
                </a:gridCol>
                <a:gridCol w="3550644">
                  <a:extLst>
                    <a:ext uri="{9D8B030D-6E8A-4147-A177-3AD203B41FA5}">
                      <a16:colId xmlns="" xmlns:a16="http://schemas.microsoft.com/office/drawing/2014/main" val="2904756988"/>
                    </a:ext>
                  </a:extLst>
                </a:gridCol>
                <a:gridCol w="5095064">
                  <a:extLst>
                    <a:ext uri="{9D8B030D-6E8A-4147-A177-3AD203B41FA5}">
                      <a16:colId xmlns="" xmlns:a16="http://schemas.microsoft.com/office/drawing/2014/main" val="566981590"/>
                    </a:ext>
                  </a:extLst>
                </a:gridCol>
              </a:tblGrid>
              <a:tr h="8897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0" marR="452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Проверяемые 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требования (умения)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0" marR="452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Блоки 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ПООП ООО выпускник научится / получит возможность научиться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0" marR="452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Кодификатор Элементов Содержания/ Кодификатор Требований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0" marR="45250" marT="0" marB="0"/>
                </a:tc>
                <a:extLst>
                  <a:ext uri="{0D108BD9-81ED-4DB2-BD59-A6C34878D82A}">
                    <a16:rowId xmlns="" xmlns:a16="http://schemas.microsoft.com/office/drawing/2014/main" val="766937520"/>
                  </a:ext>
                </a:extLst>
              </a:tr>
              <a:tr h="6263484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Состав и строение атомов. Понятие об изотопах. Периодический закон и Периодическая система химических элементов Д.И. Менделеева. Периоды и группы. Физический смысл порядкового номе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элемента. Строение электронных оболочек атомов первых двадцати химических элементов Периодической системы Д.И. Менделеева. Химическая формула. Валентность химических элементов. Понятие об оксидах.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Уровень сложности – </a:t>
                      </a: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ПОВЫШЕННЫЙ</a:t>
                      </a:r>
                      <a:endParaRPr lang="ru-RU" sz="1600" b="1" dirty="0" smtClean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Максимальный балл за выполнение задания – 7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Примерное время выполнения задания обучающимся (в минутах) - 15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1450" indent="-1714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7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раскрывать </a:t>
                      </a: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смысл понятий «атом», «химический элемент», «простое вещество», «валентность», используя знаковую систему химии; </a:t>
                      </a:r>
                      <a:endParaRPr lang="ru-R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71450" indent="-1714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7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называть </a:t>
                      </a: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химические элементы; </a:t>
                      </a:r>
                      <a:endParaRPr lang="ru-R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71450" indent="-1714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7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объяснять </a:t>
                      </a: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физический смысл атомного (порядкового) номера химического элемента, номеров  группы и периода в Периодической системе Д.И. Менделеева; </a:t>
                      </a:r>
                      <a:endParaRPr lang="ru-R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71450" indent="-1714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7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характеризовать </a:t>
                      </a: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химические элементы (от водорода до кальция) на основе их положения в Периодической системе Д.И. Менделеева и особенностей строения их атомов; </a:t>
                      </a:r>
                      <a:endParaRPr lang="ru-R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71450" indent="-1714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7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составлять </a:t>
                      </a: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схемы строения атомов первых 20 элементов Периодической системы Д.И. Менделеева; </a:t>
                      </a:r>
                      <a:endParaRPr lang="ru-R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71450" indent="-1714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7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составлять </a:t>
                      </a: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формулы бинарных соединений</a:t>
                      </a:r>
                      <a:endParaRPr lang="ru-R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Химическая формула. Валентность химических элементов. Закон постоянства состава веществ.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Относительная молекулярная масса. Массовая доля химического элемента в соединении.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Нахождение кислорода в природе, физические и химические свойства (реакции окисления, горение). </a:t>
                      </a:r>
                      <a:r>
                        <a:rPr lang="ru-RU" sz="1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Понятие об оксидах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Способы получения кислорода в лаборатории и промышленности. Применение кислорода. Круговорот кислорода в природе.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Классификация химических элементов. «Проведение химического эксперимента: ознакомление с образцами металлов и неметаллов». Понятие о группах сходных элементов (щелочные и щелочноземельные металлы, галогены, инертные газы). Элементы, которые образуют амфотерные оксиды и гидроксиды. </a:t>
                      </a:r>
                      <a:endParaRPr lang="ru-RU" sz="12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Периодический закон и Периодическая система химических элементов Д.И. Менделеева. Виды таблицы «Периодическая система химических элементов Д.И. Менделеева». Периоды и группы. Физический смысл порядкового номера элемента. </a:t>
                      </a:r>
                      <a:endParaRPr lang="ru-RU" sz="12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Состав и строение атомов. Понятие об изотопах. Строение электронных оболочек атомов первых 20 химических элементов Периодической системы Д.И. Менделеева.</a:t>
                      </a:r>
                      <a:endParaRPr lang="ru-RU" sz="12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Умение</a:t>
                      </a:r>
                      <a:r>
                        <a:rPr lang="ru-RU" sz="1200" i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раскрывать </a:t>
                      </a:r>
                      <a:r>
                        <a:rPr lang="ru-RU" sz="1200" b="0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смысл основных химических понятий и применять эти понятия при описании свойств веществ и их превращений; </a:t>
                      </a:r>
                      <a:r>
                        <a:rPr lang="ru-RU" sz="1200" b="1" i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классифицировать химические элементы, неорганические вещества, </a:t>
                      </a:r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химические реакции (по числу и составу участвующих в реакции веществ, по тепловому эффекту, по изменению степени окисления химических элементов);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использовать химическую символику для составления формул веществ и уравнений химических реакций; </a:t>
                      </a:r>
                      <a:endParaRPr lang="ru-RU" sz="12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соотносить обозначения, которые имеются в таблице Периодической системы, с числовыми характеристиками строения атомов химических элементов (состав и заряд ядра, общее число электронов и распределение их по электронным слоям); </a:t>
                      </a:r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определять валентность атомов элементов в бинарных соединениях; степень окисления элементов в бинарных соединениях; принадлежность веществ к определенному классу соединений; виды химической связи (ковалентной и ионной) в неорганических соединениях;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5126069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6659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981076" y="4352925"/>
          <a:ext cx="9553572" cy="1516380"/>
        </p:xfrm>
        <a:graphic>
          <a:graphicData uri="http://schemas.openxmlformats.org/drawingml/2006/table">
            <a:tbl>
              <a:tblPr/>
              <a:tblGrid>
                <a:gridCol w="1246118">
                  <a:extLst>
                    <a:ext uri="{9D8B030D-6E8A-4147-A177-3AD203B41FA5}">
                      <a16:colId xmlns="" xmlns:a16="http://schemas.microsoft.com/office/drawing/2014/main" val="833179873"/>
                    </a:ext>
                  </a:extLst>
                </a:gridCol>
                <a:gridCol w="2492236">
                  <a:extLst>
                    <a:ext uri="{9D8B030D-6E8A-4147-A177-3AD203B41FA5}">
                      <a16:colId xmlns="" xmlns:a16="http://schemas.microsoft.com/office/drawing/2014/main" val="1956122567"/>
                    </a:ext>
                  </a:extLst>
                </a:gridCol>
                <a:gridCol w="1246118">
                  <a:extLst>
                    <a:ext uri="{9D8B030D-6E8A-4147-A177-3AD203B41FA5}">
                      <a16:colId xmlns="" xmlns:a16="http://schemas.microsoft.com/office/drawing/2014/main" val="3766528703"/>
                    </a:ext>
                  </a:extLst>
                </a:gridCol>
                <a:gridCol w="1246118">
                  <a:extLst>
                    <a:ext uri="{9D8B030D-6E8A-4147-A177-3AD203B41FA5}">
                      <a16:colId xmlns="" xmlns:a16="http://schemas.microsoft.com/office/drawing/2014/main" val="4044039934"/>
                    </a:ext>
                  </a:extLst>
                </a:gridCol>
                <a:gridCol w="1661491">
                  <a:extLst>
                    <a:ext uri="{9D8B030D-6E8A-4147-A177-3AD203B41FA5}">
                      <a16:colId xmlns="" xmlns:a16="http://schemas.microsoft.com/office/drawing/2014/main" val="1163157784"/>
                    </a:ext>
                  </a:extLst>
                </a:gridCol>
                <a:gridCol w="1661491">
                  <a:extLst>
                    <a:ext uri="{9D8B030D-6E8A-4147-A177-3AD203B41FA5}">
                      <a16:colId xmlns="" xmlns:a16="http://schemas.microsoft.com/office/drawing/2014/main" val="3837628489"/>
                    </a:ext>
                  </a:extLst>
                </a:gridCol>
              </a:tblGrid>
              <a:tr h="699868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Элемент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химического элемента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Номер периода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Номер группы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Металл или неметалл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Формула высшего оксида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271543924"/>
                  </a:ext>
                </a:extLst>
              </a:tr>
              <a:tr h="408256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35512374"/>
                  </a:ext>
                </a:extLst>
              </a:tr>
              <a:tr h="408256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748763467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00050" y="382954"/>
            <a:ext cx="11213612" cy="39185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 Задание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2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Даны два химических элемента А и В. Известно, что в атоме элемента А 51 протон, а в атоме элемента В — 14 электронов в основном состоянии.</a:t>
            </a:r>
          </a:p>
          <a:p>
            <a:pPr algn="just"/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Используя Периодическую систему химических элементов Д. И. Менделеева, определите химические элементы А и В.</a:t>
            </a:r>
          </a:p>
          <a:p>
            <a:pPr algn="just"/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Укажите номер периода и номер группы в Периодической системе химических элементов Д. И. Менделеева, в которых расположен каждый элемент.</a:t>
            </a:r>
          </a:p>
          <a:p>
            <a:pPr algn="just"/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Установите, металлом или неметаллом являются простые вещества, образованные этими химическими элементами.</a:t>
            </a:r>
          </a:p>
          <a:p>
            <a:pPr algn="just"/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Составьте формулы высших оксидов, которые образуют элементы А и В.</a:t>
            </a:r>
          </a:p>
          <a:p>
            <a:pPr algn="just"/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Ответы запишите в таблицу:</a:t>
            </a:r>
            <a:endParaRPr lang="ru-RU" sz="20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492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6492" y="780004"/>
            <a:ext cx="8610600" cy="1293028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r>
              <a:rPr lang="ru-RU" dirty="0">
                <a:solidFill>
                  <a:srgbClr val="FFC000"/>
                </a:solidFill>
              </a:rPr>
              <a:t/>
            </a:r>
            <a:br>
              <a:rPr lang="ru-RU" dirty="0">
                <a:solidFill>
                  <a:srgbClr val="FFC000"/>
                </a:solidFill>
              </a:rPr>
            </a:br>
            <a:endParaRPr lang="ru-RU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3868437"/>
              </p:ext>
            </p:extLst>
          </p:nvPr>
        </p:nvGraphicFramePr>
        <p:xfrm>
          <a:off x="1862992" y="2190205"/>
          <a:ext cx="9372600" cy="1772150"/>
        </p:xfrm>
        <a:graphic>
          <a:graphicData uri="http://schemas.openxmlformats.org/drawingml/2006/table">
            <a:tbl>
              <a:tblPr/>
              <a:tblGrid>
                <a:gridCol w="1222513">
                  <a:extLst>
                    <a:ext uri="{9D8B030D-6E8A-4147-A177-3AD203B41FA5}">
                      <a16:colId xmlns="" xmlns:a16="http://schemas.microsoft.com/office/drawing/2014/main" val="1434176600"/>
                    </a:ext>
                  </a:extLst>
                </a:gridCol>
                <a:gridCol w="2445027">
                  <a:extLst>
                    <a:ext uri="{9D8B030D-6E8A-4147-A177-3AD203B41FA5}">
                      <a16:colId xmlns="" xmlns:a16="http://schemas.microsoft.com/office/drawing/2014/main" val="2254967030"/>
                    </a:ext>
                  </a:extLst>
                </a:gridCol>
                <a:gridCol w="1222513">
                  <a:extLst>
                    <a:ext uri="{9D8B030D-6E8A-4147-A177-3AD203B41FA5}">
                      <a16:colId xmlns="" xmlns:a16="http://schemas.microsoft.com/office/drawing/2014/main" val="1777676286"/>
                    </a:ext>
                  </a:extLst>
                </a:gridCol>
                <a:gridCol w="1222513">
                  <a:extLst>
                    <a:ext uri="{9D8B030D-6E8A-4147-A177-3AD203B41FA5}">
                      <a16:colId xmlns="" xmlns:a16="http://schemas.microsoft.com/office/drawing/2014/main" val="566407698"/>
                    </a:ext>
                  </a:extLst>
                </a:gridCol>
                <a:gridCol w="1630017">
                  <a:extLst>
                    <a:ext uri="{9D8B030D-6E8A-4147-A177-3AD203B41FA5}">
                      <a16:colId xmlns="" xmlns:a16="http://schemas.microsoft.com/office/drawing/2014/main" val="2820159930"/>
                    </a:ext>
                  </a:extLst>
                </a:gridCol>
                <a:gridCol w="1630017">
                  <a:extLst>
                    <a:ext uri="{9D8B030D-6E8A-4147-A177-3AD203B41FA5}">
                      <a16:colId xmlns="" xmlns:a16="http://schemas.microsoft.com/office/drawing/2014/main" val="2294187401"/>
                    </a:ext>
                  </a:extLst>
                </a:gridCol>
              </a:tblGrid>
              <a:tr h="76134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Элемент</a:t>
                      </a:r>
                      <a:endParaRPr lang="ru-RU" sz="1800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химического элемента</a:t>
                      </a:r>
                      <a:endParaRPr lang="ru-RU" sz="1800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Номер периода</a:t>
                      </a:r>
                      <a:endParaRPr lang="ru-RU" sz="1800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Номер группы</a:t>
                      </a:r>
                      <a:endParaRPr lang="ru-RU" sz="1800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Металл или неметалл</a:t>
                      </a:r>
                      <a:endParaRPr lang="ru-RU" sz="1800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Формула высшего оксида</a:t>
                      </a:r>
                      <a:endParaRPr lang="ru-RU" sz="180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58307280"/>
                  </a:ext>
                </a:extLst>
              </a:tr>
              <a:tr h="444115"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Сурьма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Металл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Sb2O5</a:t>
                      </a:r>
                      <a:endParaRPr lang="ru-RU" sz="1800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57294202"/>
                  </a:ext>
                </a:extLst>
              </a:tr>
              <a:tr h="444115"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Кремний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IV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Неметалл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SiO2</a:t>
                      </a:r>
                      <a:endParaRPr lang="ru-RU" sz="1800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85572599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8424168" y="2823816"/>
            <a:ext cx="734496" cy="692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158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58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9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.</a:t>
            </a:r>
            <a:endParaRPr kumimoji="0" lang="ru-RU" alt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158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kumimoji="0" lang="ru-RU" altLang="ru-RU" sz="3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kumimoji="0" lang="ru-RU" altLang="ru-RU" sz="2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 </a:t>
            </a: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   </a:t>
            </a:r>
          </a:p>
        </p:txBody>
      </p:sp>
      <p:sp>
        <p:nvSpPr>
          <p:cNvPr id="6" name="AutoShape 2" descr="https://vpr.sdamgia.ru/formula/bc/bc5093fbcf584a50d7cfcc4ccc412b6dp.png"/>
          <p:cNvSpPr>
            <a:spLocks noChangeAspect="1" noChangeArrowheads="1"/>
          </p:cNvSpPr>
          <p:nvPr/>
        </p:nvSpPr>
        <p:spPr bwMode="auto">
          <a:xfrm>
            <a:off x="4502150" y="3344863"/>
            <a:ext cx="47625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3" descr="https://vpr.sdamgia.ru/formula/5d/5dd81fb25fd34c49bf7b6191c3bbd3a2p.png"/>
          <p:cNvSpPr>
            <a:spLocks noChangeAspect="1" noChangeArrowheads="1"/>
          </p:cNvSpPr>
          <p:nvPr/>
        </p:nvSpPr>
        <p:spPr bwMode="auto">
          <a:xfrm>
            <a:off x="4541838" y="3344863"/>
            <a:ext cx="342900" cy="34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1927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2958076"/>
              </p:ext>
            </p:extLst>
          </p:nvPr>
        </p:nvGraphicFramePr>
        <p:xfrm>
          <a:off x="0" y="2"/>
          <a:ext cx="12191999" cy="79094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1408">
                  <a:extLst>
                    <a:ext uri="{9D8B030D-6E8A-4147-A177-3AD203B41FA5}">
                      <a16:colId xmlns="" xmlns:a16="http://schemas.microsoft.com/office/drawing/2014/main" val="762081275"/>
                    </a:ext>
                  </a:extLst>
                </a:gridCol>
                <a:gridCol w="3064883">
                  <a:extLst>
                    <a:ext uri="{9D8B030D-6E8A-4147-A177-3AD203B41FA5}">
                      <a16:colId xmlns="" xmlns:a16="http://schemas.microsoft.com/office/drawing/2014/main" val="22544632"/>
                    </a:ext>
                  </a:extLst>
                </a:gridCol>
                <a:gridCol w="3550644">
                  <a:extLst>
                    <a:ext uri="{9D8B030D-6E8A-4147-A177-3AD203B41FA5}">
                      <a16:colId xmlns="" xmlns:a16="http://schemas.microsoft.com/office/drawing/2014/main" val="2904756988"/>
                    </a:ext>
                  </a:extLst>
                </a:gridCol>
                <a:gridCol w="5095064">
                  <a:extLst>
                    <a:ext uri="{9D8B030D-6E8A-4147-A177-3AD203B41FA5}">
                      <a16:colId xmlns="" xmlns:a16="http://schemas.microsoft.com/office/drawing/2014/main" val="566981590"/>
                    </a:ext>
                  </a:extLst>
                </a:gridCol>
              </a:tblGrid>
              <a:tr h="8897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0" marR="452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Проверяемые 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требования (умения)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0" marR="452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Блоки 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ПООП ООО выпускник научится / получит возможность научиться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0" marR="452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Кодификатор Элементов Содержания/ Кодификатор Требований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0" marR="45250" marT="0" marB="0"/>
                </a:tc>
                <a:extLst>
                  <a:ext uri="{0D108BD9-81ED-4DB2-BD59-A6C34878D82A}">
                    <a16:rowId xmlns="" xmlns:a16="http://schemas.microsoft.com/office/drawing/2014/main" val="766937520"/>
                  </a:ext>
                </a:extLst>
              </a:tr>
              <a:tr h="6263484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Роль химии в жизни человека. Вода как растворитель. Растворы. Понятие о растворимости веществ в воде. Массовая доля вещества в растворе. Роль растворов в природе и жизни человека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Уровень сложности – </a:t>
                      </a:r>
                      <a:r>
                        <a:rPr lang="ru-RU" sz="18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БАЗОВЫЙ</a:t>
                      </a:r>
                      <a:endParaRPr lang="ru-RU" sz="1800" b="1" dirty="0" smtClean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Максимальный балл за выполнение задания – 2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Примерное время выполнения задания обучающимся (в минутах) - 10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7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вычислять </a:t>
                      </a: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массовую долю растворенного вещества в растворе; </a:t>
                      </a:r>
                      <a:endParaRPr lang="ru-R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7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приготовлять </a:t>
                      </a: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растворы с определенной массовой долей растворенного вещества; </a:t>
                      </a:r>
                      <a:endParaRPr lang="ru-R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7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грамотно </a:t>
                      </a: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обращаться с веществами в повседневной жизни; </a:t>
                      </a:r>
                      <a:endParaRPr lang="ru-R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7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использовать </a:t>
                      </a: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приобретенные знания для экологически грамотного поведения в окружающей среде; </a:t>
                      </a:r>
                      <a:endParaRPr lang="ru-R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7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объективно </a:t>
                      </a: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оценивать информацию о веществах и химических процессах; </a:t>
                      </a:r>
                      <a:endParaRPr lang="ru-R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7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осознавать </a:t>
                      </a: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значение теоретических знаний по химии для практической деятельности человека; </a:t>
                      </a:r>
                      <a:endParaRPr lang="ru-R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7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понимать </a:t>
                      </a: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необходимость соблюдения предписаний, предлагаемых в инструкциях по использованию лекарств, средств бытовой химии и </a:t>
                      </a:r>
                      <a:r>
                        <a:rPr lang="ru-RU" sz="17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др.</a:t>
                      </a:r>
                      <a:endParaRPr lang="ru-R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Химия в системе наук. Роль химии в жизни человека. Тела и вещества. Физические свойства веществ. Правила безопасного обращения с веществами и лабораторным оборудованием. </a:t>
                      </a:r>
                      <a:r>
                        <a:rPr lang="ru-RU" sz="15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Чистые вещества и смеси. Способы разделения смесей. Понятие о методах познания в химии.</a:t>
                      </a:r>
                      <a:endParaRPr lang="ru-RU" sz="15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Физические свойства воды. Вода как растворитель. Растворы. Понятие о растворимости веществ в воде. Понятие о насыщенных и ненасыщенных растворах. </a:t>
                      </a:r>
                      <a:r>
                        <a:rPr lang="ru-RU" sz="15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Массовая доля вещества в растворе. 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Роль растворов в природе и жизни человека.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Круговорот воды в природе. Загрязнения природных вод. Охрана и очистка природных вод.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i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Умение вычислять относительную молекулярную и молярную массы веществ; массовую долю химического элемента по формуле соединения; массовую долю вещества в растворе;</a:t>
                      </a:r>
                      <a:endParaRPr lang="ru-RU" sz="15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следовать правилам пользования химической посудой и лабораторным оборудованием, а также правилам обращения с веществами в соответствии с инструкциями по выполнению лабораторных химических опытов по получению и собиранию газообразных веществ (водорода и кислорода), приготовлению растворов с определенной массовой долей растворенного вещества;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применять естественно-научные методы познания (в том числе наблюдение, моделирование, эксперимент (реальный и мысленный);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5126069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6712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8908" y="-101599"/>
            <a:ext cx="11084169" cy="5486399"/>
          </a:xfrm>
        </p:spPr>
        <p:txBody>
          <a:bodyPr/>
          <a:lstStyle/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Задание 5.1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Рабочие переработали 100 кг карнотита (горной породы) с целью получения ванадия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Используя данные приведённой ниже таблицы, определите, какую массу ванадия добыли рабочие за смену. Ответ подтвердите расчётом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ванадия в некоторых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рудах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7902588"/>
              </p:ext>
            </p:extLst>
          </p:nvPr>
        </p:nvGraphicFramePr>
        <p:xfrm>
          <a:off x="785091" y="4202544"/>
          <a:ext cx="11028218" cy="1588655"/>
        </p:xfrm>
        <a:graphic>
          <a:graphicData uri="http://schemas.openxmlformats.org/drawingml/2006/table">
            <a:tbl>
              <a:tblPr/>
              <a:tblGrid>
                <a:gridCol w="2662804">
                  <a:extLst>
                    <a:ext uri="{9D8B030D-6E8A-4147-A177-3AD203B41FA5}">
                      <a16:colId xmlns="" xmlns:a16="http://schemas.microsoft.com/office/drawing/2014/main" val="1632114769"/>
                    </a:ext>
                  </a:extLst>
                </a:gridCol>
                <a:gridCol w="1783955">
                  <a:extLst>
                    <a:ext uri="{9D8B030D-6E8A-4147-A177-3AD203B41FA5}">
                      <a16:colId xmlns="" xmlns:a16="http://schemas.microsoft.com/office/drawing/2014/main" val="818113020"/>
                    </a:ext>
                  </a:extLst>
                </a:gridCol>
                <a:gridCol w="1811267">
                  <a:extLst>
                    <a:ext uri="{9D8B030D-6E8A-4147-A177-3AD203B41FA5}">
                      <a16:colId xmlns="" xmlns:a16="http://schemas.microsoft.com/office/drawing/2014/main" val="127714882"/>
                    </a:ext>
                  </a:extLst>
                </a:gridCol>
                <a:gridCol w="1393752">
                  <a:extLst>
                    <a:ext uri="{9D8B030D-6E8A-4147-A177-3AD203B41FA5}">
                      <a16:colId xmlns="" xmlns:a16="http://schemas.microsoft.com/office/drawing/2014/main" val="2830187178"/>
                    </a:ext>
                  </a:extLst>
                </a:gridCol>
                <a:gridCol w="1892985">
                  <a:extLst>
                    <a:ext uri="{9D8B030D-6E8A-4147-A177-3AD203B41FA5}">
                      <a16:colId xmlns="" xmlns:a16="http://schemas.microsoft.com/office/drawing/2014/main" val="1101836751"/>
                    </a:ext>
                  </a:extLst>
                </a:gridCol>
                <a:gridCol w="1483455">
                  <a:extLst>
                    <a:ext uri="{9D8B030D-6E8A-4147-A177-3AD203B41FA5}">
                      <a16:colId xmlns="" xmlns:a16="http://schemas.microsoft.com/office/drawing/2014/main" val="4115302738"/>
                    </a:ext>
                  </a:extLst>
                </a:gridCol>
              </a:tblGrid>
              <a:tr h="563716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Продукт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Ванадинит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Деклуазит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Карнотит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Патронит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Кульсонит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08415700"/>
                  </a:ext>
                </a:extLst>
              </a:tr>
              <a:tr h="1024939">
                <a:tc>
                  <a:txBody>
                    <a:bodyPr/>
                    <a:lstStyle/>
                    <a:p>
                      <a:pPr algn="ctr"/>
                      <a:r>
                        <a:rPr lang="ru-RU" sz="2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Массовая доля ванадия, %</a:t>
                      </a:r>
                      <a:endParaRPr lang="ru-RU" sz="2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9076700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5174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71785" y="748743"/>
            <a:ext cx="8610600" cy="1293028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r>
              <a:rPr lang="ru-RU" dirty="0">
                <a:solidFill>
                  <a:srgbClr val="FFC000"/>
                </a:solidFill>
              </a:rPr>
              <a:t/>
            </a:r>
            <a:br>
              <a:rPr lang="ru-RU" dirty="0">
                <a:solidFill>
                  <a:srgbClr val="FFC000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Вычислим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21 кг.</a:t>
            </a:r>
          </a:p>
        </p:txBody>
      </p:sp>
      <p:sp>
        <p:nvSpPr>
          <p:cNvPr id="4" name="AutoShape 2" descr="https://vpr.sdamgia.ru/formula/15/15321aff73f080f45340820553c0e826p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719015" y="3103418"/>
                <a:ext cx="7862474" cy="7269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ru-RU" sz="28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(ванадия)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ru-RU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21</m:t>
                        </m:r>
                        <m:r>
                          <a:rPr lang="ru-RU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%</m:t>
                        </m:r>
                      </m:num>
                      <m:den>
                        <m:r>
                          <a:rPr lang="ru-RU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00</m:t>
                        </m:r>
                        <m:r>
                          <a:rPr lang="ru-RU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%</m:t>
                        </m:r>
                      </m:den>
                    </m:f>
                    <m:r>
                      <a:rPr 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×10</m:t>
                    </m:r>
                    <m:r>
                      <a:rPr lang="ru-RU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0кг</m:t>
                    </m:r>
                    <m:r>
                      <a:rPr 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=2</m:t>
                    </m:r>
                    <m:r>
                      <a:rPr lang="ru-RU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ru-RU" sz="28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кг</a:t>
                </a:r>
                <a:endParaRPr lang="ru-RU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015" y="3103418"/>
                <a:ext cx="7862474" cy="726930"/>
              </a:xfrm>
              <a:prstGeom prst="rect">
                <a:avLst/>
              </a:prstGeom>
              <a:blipFill rotWithShape="1">
                <a:blip r:embed="rId2"/>
                <a:stretch>
                  <a:fillRect l="-1628" b="-756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2048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0774" y="796459"/>
            <a:ext cx="10684163" cy="454690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 Задание 5.2 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переработали 100 кг карнотита (горной породы) с целью получения ванадия.</a:t>
            </a:r>
          </a:p>
          <a:p>
            <a:pPr marL="0" indent="0" algn="just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Какую долю суточной выработки (500 кг) составляет добытое количество ванадия? Ответ подтвердите расчётом. Ответ округлите до сотых процента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означает фраза «составляет добытое количество ванадия?»</a:t>
            </a:r>
            <a:b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это то количество ванадия, которое мы искали в предыдущем задании. </a:t>
            </a:r>
            <a:endParaRPr lang="ru-RU" sz="2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 есть…….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21 кг.</a:t>
            </a:r>
          </a:p>
          <a:p>
            <a:pPr marL="0" indent="0" algn="just">
              <a:buNone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0077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84400" y="780003"/>
            <a:ext cx="8610600" cy="1293028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r>
              <a:rPr lang="ru-RU" dirty="0">
                <a:solidFill>
                  <a:srgbClr val="FFC000"/>
                </a:solidFill>
              </a:rPr>
              <a:t/>
            </a:r>
            <a:br>
              <a:rPr lang="ru-RU" dirty="0">
                <a:solidFill>
                  <a:srgbClr val="FFC000"/>
                </a:solidFill>
              </a:rPr>
            </a:br>
            <a:endParaRPr lang="ru-RU" dirty="0">
              <a:solidFill>
                <a:srgbClr val="FFC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787400" y="1358313"/>
                <a:ext cx="10820400" cy="4024125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ru-RU" sz="2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ru-RU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</a:p>
              <a:p>
                <a:pPr marL="0" indent="0">
                  <a:buNone/>
                </a:pPr>
                <a:r>
                  <a:rPr lang="ru-RU" altLang="ru-RU" sz="2800" dirty="0" smtClean="0">
                    <a:solidFill>
                      <a:schemeClr val="accent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Подставим в формулу и вычислим</a:t>
                </a:r>
                <a:r>
                  <a:rPr lang="ru-RU" altLang="ru-RU" sz="2800" dirty="0">
                    <a:solidFill>
                      <a:schemeClr val="accent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:endParaRPr lang="ru-RU" altLang="ru-RU" sz="2800" dirty="0" smtClean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ru-RU" sz="2800" i="1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solidFill>
                            <a:schemeClr val="accent1"/>
                          </a:solidFill>
                          <a:latin typeface="Cambria Math"/>
                        </a:rPr>
                        <m:t>𝜔</m:t>
                      </m:r>
                      <m:r>
                        <a:rPr lang="en-US" sz="2800" i="1">
                          <a:solidFill>
                            <a:schemeClr val="accent1"/>
                          </a:solidFill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ru-RU" sz="28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solidFill>
                                <a:schemeClr val="accent1"/>
                              </a:solidFill>
                              <a:latin typeface="Cambria Math"/>
                            </a:rPr>
                            <m:t>21кг</m:t>
                          </m:r>
                        </m:num>
                        <m:den>
                          <m:r>
                            <a:rPr lang="en-US" sz="2800" i="1">
                              <a:solidFill>
                                <a:schemeClr val="accent1"/>
                              </a:solidFill>
                              <a:latin typeface="Cambria Math"/>
                            </a:rPr>
                            <m:t>500кг</m:t>
                          </m:r>
                        </m:den>
                      </m:f>
                      <m:r>
                        <a:rPr lang="en-US" sz="2800" i="1">
                          <a:solidFill>
                            <a:schemeClr val="accent1"/>
                          </a:solidFill>
                          <a:latin typeface="Cambria Math"/>
                        </a:rPr>
                        <m:t> ×100%=4,2 %</m:t>
                      </m:r>
                    </m:oMath>
                  </m:oMathPara>
                </a14:m>
                <a:endParaRPr lang="ru-RU" sz="2800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87400" y="1358313"/>
                <a:ext cx="10820400" cy="4024125"/>
              </a:xfrm>
              <a:blipFill rotWithShape="1">
                <a:blip r:embed="rId2"/>
                <a:stretch>
                  <a:fillRect l="-112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93243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5157373"/>
              </p:ext>
            </p:extLst>
          </p:nvPr>
        </p:nvGraphicFramePr>
        <p:xfrm>
          <a:off x="0" y="2"/>
          <a:ext cx="12191999" cy="90185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1408">
                  <a:extLst>
                    <a:ext uri="{9D8B030D-6E8A-4147-A177-3AD203B41FA5}">
                      <a16:colId xmlns="" xmlns:a16="http://schemas.microsoft.com/office/drawing/2014/main" val="762081275"/>
                    </a:ext>
                  </a:extLst>
                </a:gridCol>
                <a:gridCol w="3064883">
                  <a:extLst>
                    <a:ext uri="{9D8B030D-6E8A-4147-A177-3AD203B41FA5}">
                      <a16:colId xmlns="" xmlns:a16="http://schemas.microsoft.com/office/drawing/2014/main" val="22544632"/>
                    </a:ext>
                  </a:extLst>
                </a:gridCol>
                <a:gridCol w="3550644">
                  <a:extLst>
                    <a:ext uri="{9D8B030D-6E8A-4147-A177-3AD203B41FA5}">
                      <a16:colId xmlns="" xmlns:a16="http://schemas.microsoft.com/office/drawing/2014/main" val="2904756988"/>
                    </a:ext>
                  </a:extLst>
                </a:gridCol>
                <a:gridCol w="5095064">
                  <a:extLst>
                    <a:ext uri="{9D8B030D-6E8A-4147-A177-3AD203B41FA5}">
                      <a16:colId xmlns="" xmlns:a16="http://schemas.microsoft.com/office/drawing/2014/main" val="566981590"/>
                    </a:ext>
                  </a:extLst>
                </a:gridCol>
              </a:tblGrid>
              <a:tr h="8897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0" marR="452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Проверяемые 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требования (умения)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0" marR="452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Блоки 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ПООП ООО выпускник научится / получит возможность научиться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0" marR="452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Кодификатор Элементов Содержания/ Кодификатор Требований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0" marR="45250" marT="0" marB="0"/>
                </a:tc>
                <a:extLst>
                  <a:ext uri="{0D108BD9-81ED-4DB2-BD59-A6C34878D82A}">
                    <a16:rowId xmlns="" xmlns:a16="http://schemas.microsoft.com/office/drawing/2014/main" val="766937520"/>
                  </a:ext>
                </a:extLst>
              </a:tr>
              <a:tr h="6263484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Химическая формула. Массовая доля химического элемента в соединении. Расчеты по химической формуле. Расчеты массовой доли химического элемента в соединении. Кислород. Водород. Вода. Важнейшие классы неорганических соединений. Оксиды. Основания. Кислоты. Соли (средние). Количество вещества. Моль. Молярная масса. Молярный объем газов.</a:t>
                      </a:r>
                      <a:endParaRPr lang="ru-R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Уровень сложности – </a:t>
                      </a:r>
                      <a:r>
                        <a:rPr lang="ru-RU" sz="17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ПОВЫШЕННЫЙ</a:t>
                      </a:r>
                      <a:endParaRPr lang="ru-RU" sz="1700" b="1" dirty="0" smtClean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Максимальный балл за выполнение задания – 7</a:t>
                      </a:r>
                      <a:endParaRPr lang="ru-R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Примерное время выполнения задания обучающимся (в минутах) - 18</a:t>
                      </a:r>
                      <a:endParaRPr lang="ru-R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45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раскрывать </a:t>
                      </a:r>
                      <a:r>
                        <a:rPr lang="ru-RU" sz="14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смысл основных химических понятий «атом», «молекула», «химический элемент», «простое вещество», «сложное вещество», используя знаковую систему химии; </a:t>
                      </a:r>
                      <a:endParaRPr lang="ru-RU" sz="14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45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составлять </a:t>
                      </a:r>
                      <a:r>
                        <a:rPr lang="ru-RU" sz="14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формулы бинарных соединений; </a:t>
                      </a:r>
                      <a:endParaRPr lang="ru-RU" sz="14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45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вычислять </a:t>
                      </a:r>
                      <a:r>
                        <a:rPr lang="ru-RU" sz="14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относительную молекулярную и молярную массы веществ; </a:t>
                      </a:r>
                      <a:endParaRPr lang="ru-RU" sz="14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45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вычислять </a:t>
                      </a:r>
                      <a:r>
                        <a:rPr lang="ru-RU" sz="14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массовую долю химического элемента по формуле соединения; </a:t>
                      </a:r>
                      <a:endParaRPr lang="ru-RU" sz="14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45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характеризовать </a:t>
                      </a:r>
                      <a:r>
                        <a:rPr lang="ru-RU" sz="14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физические и химические свойства простых веществ: кислорода и водорода; • характеризовать физические и химические свойства воды; </a:t>
                      </a:r>
                      <a:endParaRPr lang="ru-RU" sz="14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45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называть </a:t>
                      </a:r>
                      <a:r>
                        <a:rPr lang="ru-RU" sz="14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соединения изученных классов неорганических веществ; </a:t>
                      </a:r>
                      <a:endParaRPr lang="ru-RU" sz="14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45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характеризовать </a:t>
                      </a:r>
                      <a:r>
                        <a:rPr lang="ru-RU" sz="14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физические и химические свойства основных классов неорганических веществ: оксидов, кислот, оснований, солей; </a:t>
                      </a:r>
                      <a:endParaRPr lang="ru-RU" sz="14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45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определять </a:t>
                      </a:r>
                      <a:r>
                        <a:rPr lang="ru-RU" sz="14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принадлежность веществ к определенному классу соединений; </a:t>
                      </a:r>
                      <a:endParaRPr lang="ru-RU" sz="14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45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составлять </a:t>
                      </a:r>
                      <a:r>
                        <a:rPr lang="ru-RU" sz="14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формулы неорганических соединений изученных классов;</a:t>
                      </a:r>
                      <a:endParaRPr lang="ru-RU" sz="14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45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описывать </a:t>
                      </a:r>
                      <a:r>
                        <a:rPr lang="ru-RU" sz="14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свойства твердых, жидких, газообразных веществ, выделяя их существенные признаки; </a:t>
                      </a:r>
                      <a:endParaRPr lang="ru-RU" sz="14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45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объективно </a:t>
                      </a:r>
                      <a:r>
                        <a:rPr lang="ru-RU" sz="145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оценивать информацию о веществах и химических процессах</a:t>
                      </a:r>
                      <a:endParaRPr lang="ru-RU" sz="14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Химическая формула. Валентность химических элементов.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Закон постоянства состава веществ. </a:t>
                      </a: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Относительная молекулярная масса. Массовая доля химического элемента в соединении.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Воздух – смесь газов. Состав воздуха. Кислород – элемент и простое вещество. Озон – аллотропная модификация кислорода. Нахождение кислорода в природе, физические и химические свойства (реакции окисления, горение). Понятие об оксидах. Способы получения кислорода в лаборатории и промышленности. Применение кислорода. Круговорот кислорода в природе.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Водород – элемент и простое вещество.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Нахождение в природе, физические и химические свойства (на примере взаимодействия с неметаллами и оксидом меди(II)), применение, способы получения. Понятие о кислотах.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Физические свойства воды. Вода как растворитель. Растворы. Понятие о растворимости веществ в воде. Понятие о насыщенных и ненасыщенных растворах. Массовая доля вещества в растворе. Роль растворов в природе и жизни человека.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Оксиды: состав, классификация, номенклатура. Получение и химические свойства кислотных, основных и амфотерных оксидов.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Основания: состав, классификация, номенклатура, физические и химические свойства, способы получения. 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Кислоты: состав, классификация, номенклатура, физические и химические свойства, способы получения. Ряд активности металлов.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Соли (средние): номенклатура, способы получения, взаимодействие солей с металлами, кислотами, щелочами и солями.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Расчеты по химической формуле. Расчеты массовой доли химического элемента в соединении. 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вещества. Моль. Молярная масса. Закон Авогадро. Молярный объем газов</a:t>
                      </a:r>
                      <a:r>
                        <a:rPr lang="ru-RU" sz="14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5126069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106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1597929"/>
              </p:ext>
            </p:extLst>
          </p:nvPr>
        </p:nvGraphicFramePr>
        <p:xfrm>
          <a:off x="0" y="2"/>
          <a:ext cx="12191999" cy="73380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1408">
                  <a:extLst>
                    <a:ext uri="{9D8B030D-6E8A-4147-A177-3AD203B41FA5}">
                      <a16:colId xmlns="" xmlns:a16="http://schemas.microsoft.com/office/drawing/2014/main" val="762081275"/>
                    </a:ext>
                  </a:extLst>
                </a:gridCol>
                <a:gridCol w="3064883">
                  <a:extLst>
                    <a:ext uri="{9D8B030D-6E8A-4147-A177-3AD203B41FA5}">
                      <a16:colId xmlns="" xmlns:a16="http://schemas.microsoft.com/office/drawing/2014/main" val="22544632"/>
                    </a:ext>
                  </a:extLst>
                </a:gridCol>
                <a:gridCol w="3550644">
                  <a:extLst>
                    <a:ext uri="{9D8B030D-6E8A-4147-A177-3AD203B41FA5}">
                      <a16:colId xmlns="" xmlns:a16="http://schemas.microsoft.com/office/drawing/2014/main" val="2904756988"/>
                    </a:ext>
                  </a:extLst>
                </a:gridCol>
                <a:gridCol w="5095064">
                  <a:extLst>
                    <a:ext uri="{9D8B030D-6E8A-4147-A177-3AD203B41FA5}">
                      <a16:colId xmlns="" xmlns:a16="http://schemas.microsoft.com/office/drawing/2014/main" val="566981590"/>
                    </a:ext>
                  </a:extLst>
                </a:gridCol>
              </a:tblGrid>
              <a:tr h="8897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0" marR="452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Проверяемые 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требования (умения)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0" marR="452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Блоки 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ПООП ООО выпускник научится / получит возможность научиться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0" marR="452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Кодификатор Элементов Содержания/ Кодификатор Требований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0" marR="45250" marT="0" marB="0"/>
                </a:tc>
                <a:extLst>
                  <a:ext uri="{0D108BD9-81ED-4DB2-BD59-A6C34878D82A}">
                    <a16:rowId xmlns="" xmlns:a16="http://schemas.microsoft.com/office/drawing/2014/main" val="766937520"/>
                  </a:ext>
                </a:extLst>
              </a:tr>
              <a:tr h="6263484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i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Умение</a:t>
                      </a:r>
                      <a:r>
                        <a:rPr lang="ru-RU" sz="1500" i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500" b="1" i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вычислять относительную молекулярную и молярную массы веществ; массовую долю химического элемента по формуле соединения; </a:t>
                      </a:r>
                      <a:r>
                        <a:rPr lang="ru-RU" sz="15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массовую долю вещества в растворе;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i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раскрывать смысл основных химических понятий и применять эти понятия при описании свойств веществ и их превращений; классифицировать химические элементы, неорганические вещества, </a:t>
                      </a:r>
                      <a:r>
                        <a:rPr lang="ru-RU" sz="15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химические реакции (по числу и составу участвующих в реакции веществ, по тепловому эффекту, по изменению степени окисления химических элементов);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прогнозировать свойства веществ в зависимости от их строения; возможности протекания химических превращений в различных условиях;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i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использовать химическую символику для составления формул веществ </a:t>
                      </a:r>
                      <a:r>
                        <a:rPr lang="ru-RU" sz="15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 уравнений химических реакций;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i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определять валентность атомов элементов в бинарных соединениях; степень окисления элементов в бинарных соединениях; принадлежность веществ к определенному классу соединений; </a:t>
                      </a:r>
                      <a:r>
                        <a:rPr lang="ru-RU" sz="1500" b="0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виды химической связи (ковалентной и ионной) в неорганических соединениях;</a:t>
                      </a:r>
                      <a:endParaRPr lang="ru-RU" sz="15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применять основные операции мыслительной деятельности для изучения свойств веществ и химических реакций; 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применять естественно-научные методы познания (в том числе наблюдение, моделирование, эксперимент (реальный и мысленный);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5126069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457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88999" y="1092591"/>
            <a:ext cx="10820400" cy="402412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 Задание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6.1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Напишите химические формулы каждого из указанных веществ.</a:t>
            </a:r>
          </a:p>
          <a:p>
            <a:pPr marL="0" indent="0" algn="just">
              <a:buNone/>
            </a:pP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Имеется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следующий перечень химических веществ: хлор, водород,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иод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калий, иодид калия, хлорид калия, гидроксид калия.</a:t>
            </a:r>
          </a:p>
          <a:p>
            <a:pPr algn="just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6913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0814" y="889419"/>
            <a:ext cx="8610600" cy="1293028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r>
              <a:rPr lang="ru-RU" dirty="0">
                <a:solidFill>
                  <a:srgbClr val="FFC000"/>
                </a:solidFill>
              </a:rPr>
              <a:t/>
            </a:r>
            <a:br>
              <a:rPr lang="ru-RU" dirty="0">
                <a:solidFill>
                  <a:srgbClr val="FFC000"/>
                </a:solidFill>
              </a:rPr>
            </a:br>
            <a:endParaRPr lang="ru-RU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6480" y="2194560"/>
            <a:ext cx="10459720" cy="7560479"/>
          </a:xfrm>
        </p:spPr>
        <p:txBody>
          <a:bodyPr/>
          <a:lstStyle/>
          <a:p>
            <a:pPr marL="457200" lvl="0" indent="-45720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alt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Формулы </a:t>
            </a:r>
            <a:r>
              <a:rPr lang="ru-RU" alt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простых веществ: хлор —    </a:t>
            </a:r>
            <a:r>
              <a:rPr lang="ru-RU" alt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водород</a:t>
            </a:r>
            <a:r>
              <a:rPr lang="ru-RU" alt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    </a:t>
            </a:r>
            <a:endParaRPr lang="ru-RU" altLang="ru-RU" sz="2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иод</a:t>
            </a:r>
            <a:r>
              <a:rPr lang="ru-RU" alt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    </a:t>
            </a:r>
            <a:r>
              <a:rPr lang="ru-RU" alt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калий</a:t>
            </a:r>
            <a:r>
              <a:rPr lang="ru-RU" alt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   </a:t>
            </a:r>
            <a:endParaRPr lang="ru-RU" altLang="ru-RU" sz="2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Формулы сложных веществ: иодид калия —    </a:t>
            </a:r>
            <a:endParaRPr lang="ru-RU" altLang="ru-RU" sz="2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15875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хлорид </a:t>
            </a:r>
            <a:r>
              <a:rPr lang="ru-RU" alt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калия —    </a:t>
            </a:r>
            <a:r>
              <a:rPr lang="ru-RU" alt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гидроксид </a:t>
            </a:r>
            <a:r>
              <a:rPr lang="ru-RU" alt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калия —  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051" name="Picture 3" descr="https://vpr.sdamgia.ru/formula/d1/d1102dc68954693e48e1148be945fb45p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106" y="2352098"/>
            <a:ext cx="465282" cy="30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vpr.sdamgia.ru/formula/00/002ac7642289cfeb44a04dc7991b4a24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2584" y="2759509"/>
            <a:ext cx="340014" cy="30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https://vpr.sdamgia.ru/formula/b7/b72961a92b23a66935ea1020d7512710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8998" y="2770912"/>
            <a:ext cx="322119" cy="30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vpr.sdamgia.ru/formula/bd/bd18d1e8ddb8b7cc76b00a9a73f2a08ap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5120" y="3255880"/>
            <a:ext cx="447387" cy="304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https://vpr.sdamgia.ru/formula/88/888b43cdc98169445abb48829fc98ae6p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6880" y="3622280"/>
            <a:ext cx="644236" cy="322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vpr.sdamgia.ru/formula/03/0399ca786e4bcb695cc480768c119e84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5659" y="3628683"/>
            <a:ext cx="841086" cy="322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s://vpr.sdamgia.ru/formula/4d/4d1d3cb4ef4f01e6172dcc31964cd095p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900" y="2345314"/>
            <a:ext cx="554759" cy="322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6645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1964" y="1233411"/>
            <a:ext cx="10804236" cy="4399121"/>
          </a:xfrm>
        </p:spPr>
        <p:txBody>
          <a:bodyPr/>
          <a:lstStyle/>
          <a:p>
            <a:pPr marL="0" indent="0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11. Задание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6.2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Какое из веществ, упоминаемых в перечне, подходит под описание «кристаллы чёрно-серого цвета с фиолетовым металлическим блеском, легко образует фиолетовые пары, обладающие резким запахом»? 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окошке ответа укажите название вещества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3080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3258" y="756557"/>
            <a:ext cx="8610600" cy="1293028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r>
              <a:rPr lang="ru-RU" dirty="0">
                <a:solidFill>
                  <a:srgbClr val="FFC000"/>
                </a:solidFill>
              </a:rPr>
              <a:t/>
            </a:r>
            <a:br>
              <a:rPr lang="ru-RU" dirty="0">
                <a:solidFill>
                  <a:srgbClr val="FFC000"/>
                </a:solidFill>
              </a:rPr>
            </a:br>
            <a:endParaRPr lang="ru-RU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81190" y="2354562"/>
            <a:ext cx="10453255" cy="32076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altLang="ru-RU" sz="28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Данному описанию соответствует </a:t>
            </a:r>
            <a:r>
              <a:rPr lang="ru-RU" altLang="ru-RU" sz="2800" dirty="0" err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иод</a:t>
            </a:r>
            <a:r>
              <a:rPr lang="ru-RU" altLang="ru-RU" sz="28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8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5883442" y="113184"/>
            <a:ext cx="425116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158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58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 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</p:txBody>
      </p:sp>
      <p:pic>
        <p:nvPicPr>
          <p:cNvPr id="3074" name="Picture 2" descr="https://vpr.sdamgia.ru/formula/ba/ba9d6478eb6f9d29ef3886b7f92590b4p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3931" y="2252962"/>
            <a:ext cx="920816" cy="530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445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3570958"/>
              </p:ext>
            </p:extLst>
          </p:nvPr>
        </p:nvGraphicFramePr>
        <p:xfrm>
          <a:off x="1551709" y="3445161"/>
          <a:ext cx="8876146" cy="1228438"/>
        </p:xfrm>
        <a:graphic>
          <a:graphicData uri="http://schemas.openxmlformats.org/drawingml/2006/table">
            <a:tbl>
              <a:tblPr/>
              <a:tblGrid>
                <a:gridCol w="4438073">
                  <a:extLst>
                    <a:ext uri="{9D8B030D-6E8A-4147-A177-3AD203B41FA5}">
                      <a16:colId xmlns="" xmlns:a16="http://schemas.microsoft.com/office/drawing/2014/main" val="860127983"/>
                    </a:ext>
                  </a:extLst>
                </a:gridCol>
                <a:gridCol w="4438073">
                  <a:extLst>
                    <a:ext uri="{9D8B030D-6E8A-4147-A177-3AD203B41FA5}">
                      <a16:colId xmlns="" xmlns:a16="http://schemas.microsoft.com/office/drawing/2014/main" val="1052443049"/>
                    </a:ext>
                  </a:extLst>
                </a:gridCol>
              </a:tblGrid>
              <a:tr h="614219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Формула вещества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 соединения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31465551"/>
                  </a:ext>
                </a:extLst>
              </a:tr>
              <a:tr h="614219">
                <a:tc>
                  <a:txBody>
                    <a:bodyPr/>
                    <a:lstStyle/>
                    <a:p>
                      <a:pPr algn="ctr"/>
                      <a:endParaRPr lang="ru-RU" sz="10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619129195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7764286" y="3822013"/>
            <a:ext cx="200376" cy="341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31740" rIns="0" bIns="31740" numCol="1" anchor="ctr" anchorCtr="0" compatLnSpc="1">
            <a:prstTxWarp prst="textNoShape">
              <a:avLst/>
            </a:prstTxWarp>
            <a:spAutoFit/>
          </a:bodyPr>
          <a:lstStyle>
            <a:lvl1pPr indent="158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58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 </a:t>
            </a:r>
          </a:p>
          <a:p>
            <a:pPr marL="0" marR="0" lvl="0" indent="158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 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11200" y="812801"/>
            <a:ext cx="1006621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5875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 Задание </a:t>
            </a:r>
            <a:r>
              <a:rPr lang="ru-RU" alt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6.3</a:t>
            </a:r>
            <a:endParaRPr lang="ru-RU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15875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данного перечня выберите ЛЮБОЕ СЛОЖНОЕ вещество. Запишите его химическую формулу и укажите, к какому классу неорганических соединений оно относится. Ответ запишите в таблицу: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376313" y="5484339"/>
            <a:ext cx="92571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5875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Формулу вещества введите в формате: Al2(SO4)3.</a:t>
            </a:r>
            <a:endParaRPr lang="ru-RU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4511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30050" y="756558"/>
            <a:ext cx="8610600" cy="1293028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r>
              <a:rPr lang="ru-RU" dirty="0">
                <a:solidFill>
                  <a:srgbClr val="FFC000"/>
                </a:solidFill>
              </a:rPr>
              <a:t/>
            </a:r>
            <a:br>
              <a:rPr lang="ru-RU" dirty="0">
                <a:solidFill>
                  <a:srgbClr val="FFC000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4183" y="2057401"/>
            <a:ext cx="10952018" cy="4161284"/>
          </a:xfrm>
        </p:spPr>
        <p:txBody>
          <a:bodyPr/>
          <a:lstStyle/>
          <a:p>
            <a:pPr marL="0" indent="0">
              <a:buNone/>
            </a:pPr>
            <a:r>
              <a:rPr lang="ru-RU" altLang="ru-RU" sz="24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«Из </a:t>
            </a:r>
            <a:r>
              <a:rPr lang="ru-RU" alt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данного перечня выберите ЛЮБОЕ СЛОЖНОЕ </a:t>
            </a:r>
            <a:r>
              <a:rPr lang="ru-RU" altLang="ru-RU" sz="24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вещество».</a:t>
            </a:r>
          </a:p>
          <a:p>
            <a:pPr marL="0" lv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4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Имеется ввиду из ответа на предыдущее задание 6.1. </a:t>
            </a:r>
          </a:p>
          <a:p>
            <a:pPr marL="0" lv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4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 есть: </a:t>
            </a:r>
            <a:r>
              <a:rPr lang="ru-RU" altLang="ru-RU" sz="24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Формулы </a:t>
            </a:r>
            <a:r>
              <a:rPr lang="ru-RU" alt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сложных веществ: иодид калия —    </a:t>
            </a:r>
          </a:p>
          <a:p>
            <a:pPr marL="0" lvl="0" indent="15875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хлорид калия —         </a:t>
            </a:r>
            <a:r>
              <a:rPr lang="ru-RU" altLang="ru-RU" sz="24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гидроксид </a:t>
            </a:r>
            <a:r>
              <a:rPr lang="ru-RU" alt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калия —   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Picture 6" descr="https://vpr.sdamgia.ru/formula/bd/bd18d1e8ddb8b7cc76b00a9a73f2a08ap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6000" y="2907451"/>
            <a:ext cx="447387" cy="304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 descr="https://vpr.sdamgia.ru/formula/88/888b43cdc98169445abb48829fc98ae6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7287" y="3241998"/>
            <a:ext cx="644236" cy="322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https://vpr.sdamgia.ru/formula/03/0399ca786e4bcb695cc480768c119e84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504" y="3211674"/>
            <a:ext cx="841086" cy="322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554183" y="3809474"/>
            <a:ext cx="10952017" cy="2800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158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58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514350" marR="0" lvl="0" indent="-5143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Иодид калия —          — соль (средняя соль).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158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Хлорид калия —               — соль (средняя соль).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158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158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 Гидроксид калия —    </a:t>
            </a:r>
            <a:r>
              <a:rPr kumimoji="0" lang="ru-RU" altLang="ru-RU" sz="2800" b="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— основание (основный гидроксид, щёлочь).</a:t>
            </a:r>
          </a:p>
        </p:txBody>
      </p:sp>
      <p:pic>
        <p:nvPicPr>
          <p:cNvPr id="5122" name="Picture 2" descr="https://vpr.sdamgia.ru/formula/60/609caf44b732b054dda5860569e7e92ep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5440" y="4059398"/>
            <a:ext cx="416535" cy="333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https://vpr.sdamgia.ru/formula/75/7571157155166965ef18e27b71b92d3bp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6835" y="4917281"/>
            <a:ext cx="598597" cy="318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vpr.sdamgia.ru/formula/2f/2f4784a9a32ec8498202723bf96d5966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2305" y="5740340"/>
            <a:ext cx="569295" cy="407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023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508000" y="1029654"/>
            <a:ext cx="11065164" cy="4812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63480" rIns="0" bIns="6348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13. Задание 6.4 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Из приведённого перечня веществ выберите ЛЮБОЕ сложное вещество.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Вычислите массовую долю калия в этом соединении.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Ответ округлите до сотых процента. Запишите ответ в формате: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Вещество — __________________________.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alt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приведённого перечня веществ выберите ЛЮБОЕ сложное вещество».</a:t>
            </a:r>
          </a:p>
          <a:p>
            <a:pPr marL="0" indent="0" algn="just">
              <a:buNone/>
            </a:pPr>
            <a:r>
              <a:rPr lang="ru-RU" alt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Имеется ввиду следующий перечень из задания 6.1: </a:t>
            </a:r>
          </a:p>
          <a:p>
            <a:pPr marL="0" indent="0" algn="just">
              <a:buNone/>
            </a:pPr>
            <a:r>
              <a:rPr lang="ru-RU" alt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Имеется следующий перечень химических веществ: хлор, водород,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иод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калий, иодид калия, хлорид калия, гидроксид калия».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ru-RU" alt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5696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Решение.</a:t>
            </a:r>
            <a:r>
              <a:rPr lang="ru-RU" dirty="0">
                <a:solidFill>
                  <a:srgbClr val="FFC000"/>
                </a:solidFill>
              </a:rPr>
              <a:t/>
            </a:r>
            <a:br>
              <a:rPr lang="ru-RU" dirty="0">
                <a:solidFill>
                  <a:srgbClr val="FFC000"/>
                </a:solidFill>
              </a:rPr>
            </a:b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870349" y="809957"/>
                <a:ext cx="10776527" cy="5119559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:endParaRPr lang="ru-RU" sz="2400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just">
                  <a:buNone/>
                </a:pPr>
                <a:endPara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indent="-457200">
                  <a:buAutoNum type="arabicPeriod"/>
                </a:pPr>
                <a:r>
                  <a:rPr lang="ru-RU" altLang="ru-RU" sz="2400" dirty="0" smtClean="0">
                    <a:solidFill>
                      <a:srgbClr val="000000"/>
                    </a:solidFill>
                    <a:latin typeface="Verdana" panose="020B0604030504040204" pitchFamily="34" charset="0"/>
                  </a:rPr>
                  <a:t>Если </a:t>
                </a:r>
                <a:r>
                  <a:rPr lang="ru-RU" altLang="ru-RU" sz="2400" dirty="0">
                    <a:solidFill>
                      <a:srgbClr val="000000"/>
                    </a:solidFill>
                    <a:latin typeface="Verdana" panose="020B0604030504040204" pitchFamily="34" charset="0"/>
                  </a:rPr>
                  <a:t>выбран иодид калия, то</a:t>
                </a:r>
                <a:r>
                  <a:rPr lang="ru-RU" altLang="ru-RU" sz="2400" dirty="0" smtClean="0">
                    <a:solidFill>
                      <a:srgbClr val="000000"/>
                    </a:solidFill>
                    <a:latin typeface="Verdana" panose="020B0604030504040204" pitchFamily="34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sz="2000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ru-RU" sz="20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0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39</m:t>
                        </m:r>
                      </m:num>
                      <m:den>
                        <m:r>
                          <a:rPr lang="ru-RU" sz="20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39+127</m:t>
                        </m:r>
                      </m:den>
                    </m:f>
                    <m:r>
                      <a:rPr lang="en-US" sz="2000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 ×100%=</m:t>
                    </m:r>
                    <m:r>
                      <a:rPr lang="ru-RU" sz="20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23</m:t>
                    </m:r>
                    <m:r>
                      <a:rPr lang="en-US" sz="2000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ru-RU" sz="20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49 </m:t>
                    </m:r>
                    <m:r>
                      <a:rPr lang="en-US" sz="2000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endParaRPr lang="ru-RU" sz="2000" dirty="0" smtClean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ru-RU" sz="2000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ru-RU" altLang="ru-RU" sz="2000" dirty="0"/>
              </a:p>
              <a:p>
                <a:pPr marL="0" indent="0" algn="just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ru-RU" altLang="ru-RU" sz="2400" dirty="0">
                    <a:solidFill>
                      <a:srgbClr val="000000"/>
                    </a:solidFill>
                    <a:latin typeface="Verdana" panose="020B0604030504040204" pitchFamily="34" charset="0"/>
                  </a:rPr>
                  <a:t>2. Если выбран хлорид калия, то</a:t>
                </a:r>
                <a:r>
                  <a:rPr lang="ru-RU" altLang="ru-RU" sz="2400" dirty="0" smtClean="0">
                    <a:solidFill>
                      <a:srgbClr val="000000"/>
                    </a:solidFill>
                    <a:latin typeface="Verdana" panose="020B0604030504040204" pitchFamily="34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sz="2000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ru-RU" sz="20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0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39</m:t>
                        </m:r>
                      </m:num>
                      <m:den>
                        <m:r>
                          <a:rPr lang="ru-RU" sz="20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39+35,5</m:t>
                        </m:r>
                      </m:den>
                    </m:f>
                    <m:r>
                      <a:rPr lang="en-US" sz="2000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 ×100%=</m:t>
                    </m:r>
                    <m:r>
                      <a:rPr lang="ru-RU" sz="20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52</m:t>
                    </m:r>
                    <m:r>
                      <a:rPr lang="en-US" sz="2000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ru-RU" sz="20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35</m:t>
                    </m:r>
                    <m:r>
                      <a:rPr lang="en-US" sz="2000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 %</m:t>
                    </m:r>
                  </m:oMath>
                </a14:m>
                <a:endParaRPr lang="ru-RU" sz="2000" dirty="0" smtClean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just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ru-RU" sz="2000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lvl="0" indent="0" algn="just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ru-RU" altLang="ru-RU" sz="2000" dirty="0"/>
              </a:p>
              <a:p>
                <a:pPr marL="0" indent="0" algn="just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ru-RU" altLang="ru-RU" sz="2400" dirty="0">
                    <a:solidFill>
                      <a:srgbClr val="000000"/>
                    </a:solidFill>
                    <a:latin typeface="Verdana" panose="020B0604030504040204" pitchFamily="34" charset="0"/>
                  </a:rPr>
                  <a:t> 3. Если выбран гидроксид калия, то</a:t>
                </a:r>
                <a:r>
                  <a:rPr lang="ru-RU" altLang="ru-RU" sz="2400" dirty="0" smtClean="0">
                    <a:solidFill>
                      <a:srgbClr val="000000"/>
                    </a:solidFill>
                    <a:latin typeface="Verdana" panose="020B0604030504040204" pitchFamily="34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sz="2000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ru-RU" sz="20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0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39</m:t>
                        </m:r>
                      </m:num>
                      <m:den>
                        <m:r>
                          <a:rPr lang="ru-RU" sz="20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39+16+1</m:t>
                        </m:r>
                      </m:den>
                    </m:f>
                    <m:r>
                      <a:rPr lang="en-US" sz="2000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 ×100%=</m:t>
                    </m:r>
                    <m:r>
                      <a:rPr lang="ru-RU" sz="20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69</m:t>
                    </m:r>
                    <m:r>
                      <a:rPr lang="en-US" sz="2000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ru-RU" sz="20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64</m:t>
                    </m:r>
                    <m:r>
                      <a:rPr lang="en-US" sz="2000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 %</m:t>
                    </m:r>
                  </m:oMath>
                </a14:m>
                <a:endParaRPr lang="ru-RU" sz="2000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just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ru-RU" altLang="ru-RU" sz="2000" dirty="0"/>
              </a:p>
              <a:p>
                <a:pPr marL="0" lvl="0" indent="0" algn="just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ru-RU" altLang="ru-RU" sz="2400" dirty="0">
                  <a:solidFill>
                    <a:srgbClr val="000000"/>
                  </a:solidFill>
                  <a:latin typeface="Verdana" panose="020B0604030504040204" pitchFamily="34" charset="0"/>
                </a:endParaRPr>
              </a:p>
              <a:p>
                <a:pPr marL="0" indent="0">
                  <a:buNone/>
                </a:pPr>
                <a:r>
                  <a:rPr lang="ru-RU" altLang="ru-RU" sz="2400" dirty="0">
                    <a:solidFill>
                      <a:srgbClr val="000000"/>
                    </a:solidFill>
                    <a:latin typeface="Verdana" panose="020B0604030504040204" pitchFamily="34" charset="0"/>
                  </a:rPr>
                  <a:t>Ответ: 23,49 % или 52,35 % или 69,64 %.</a:t>
                </a:r>
              </a:p>
              <a:p>
                <a:pPr marL="0" indent="0">
                  <a:buNone/>
                </a:pPr>
                <a:endParaRPr lang="ru-RU" altLang="ru-RU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70349" y="809957"/>
                <a:ext cx="10776527" cy="5119559"/>
              </a:xfrm>
              <a:blipFill rotWithShape="1">
                <a:blip r:embed="rId2"/>
                <a:stretch>
                  <a:fillRect l="-90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50262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14. Задание 6.5 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Вычислите массу 0,65 моль кристаллического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иода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4066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r>
              <a:rPr lang="ru-RU" dirty="0">
                <a:solidFill>
                  <a:srgbClr val="FFC000"/>
                </a:solidFill>
              </a:rPr>
              <a:t/>
            </a:r>
            <a:br>
              <a:rPr lang="ru-RU" dirty="0">
                <a:solidFill>
                  <a:srgbClr val="FFC000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810706" y="1203619"/>
            <a:ext cx="10124388" cy="4093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Масса </a:t>
            </a: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иода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  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 defTabSz="914400"/>
            <a:r>
              <a:rPr lang="ru-RU" alt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М (</a:t>
            </a:r>
            <a:r>
              <a:rPr lang="en-US" altLang="ru-RU" sz="28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baseline="-250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) = 2×127 = 254 </a:t>
            </a:r>
            <a:r>
              <a:rPr lang="ru-RU" sz="28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г/моль</a:t>
            </a:r>
            <a:endParaRPr lang="ru-RU" sz="280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Ответ: 165,1 г.</a:t>
            </a:r>
          </a:p>
        </p:txBody>
      </p:sp>
      <p:pic>
        <p:nvPicPr>
          <p:cNvPr id="8194" name="Picture 2" descr="https://vpr.sdamgia.ru/formula/11/11032a6937a4da4b3092b93d53ee8ab5p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0227" y="2995530"/>
            <a:ext cx="9206903" cy="643216"/>
          </a:xfrm>
          <a:prstGeom prst="rect">
            <a:avLst/>
          </a:prstGeom>
          <a:solidFill>
            <a:schemeClr val="accent1"/>
          </a:solidFill>
        </p:spPr>
      </p:pic>
    </p:spTree>
    <p:extLst>
      <p:ext uri="{BB962C8B-B14F-4D97-AF65-F5344CB8AC3E}">
        <p14:creationId xmlns:p14="http://schemas.microsoft.com/office/powerpoint/2010/main" val="1865893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8920175"/>
              </p:ext>
            </p:extLst>
          </p:nvPr>
        </p:nvGraphicFramePr>
        <p:xfrm>
          <a:off x="0" y="2"/>
          <a:ext cx="12191999" cy="111543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1408">
                  <a:extLst>
                    <a:ext uri="{9D8B030D-6E8A-4147-A177-3AD203B41FA5}">
                      <a16:colId xmlns="" xmlns:a16="http://schemas.microsoft.com/office/drawing/2014/main" val="762081275"/>
                    </a:ext>
                  </a:extLst>
                </a:gridCol>
                <a:gridCol w="3064883">
                  <a:extLst>
                    <a:ext uri="{9D8B030D-6E8A-4147-A177-3AD203B41FA5}">
                      <a16:colId xmlns="" xmlns:a16="http://schemas.microsoft.com/office/drawing/2014/main" val="22544632"/>
                    </a:ext>
                  </a:extLst>
                </a:gridCol>
                <a:gridCol w="3550644">
                  <a:extLst>
                    <a:ext uri="{9D8B030D-6E8A-4147-A177-3AD203B41FA5}">
                      <a16:colId xmlns="" xmlns:a16="http://schemas.microsoft.com/office/drawing/2014/main" val="2904756988"/>
                    </a:ext>
                  </a:extLst>
                </a:gridCol>
                <a:gridCol w="5095064">
                  <a:extLst>
                    <a:ext uri="{9D8B030D-6E8A-4147-A177-3AD203B41FA5}">
                      <a16:colId xmlns="" xmlns:a16="http://schemas.microsoft.com/office/drawing/2014/main" val="566981590"/>
                    </a:ext>
                  </a:extLst>
                </a:gridCol>
              </a:tblGrid>
              <a:tr h="8897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0" marR="452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Проверяемые 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требования (умения)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0" marR="452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Блоки 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ПООП ООО выпускник научится / получит возможность научиться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0" marR="452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Кодификатор Элементов Содержания/ Кодификатор Требований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0" marR="45250" marT="0" marB="0"/>
                </a:tc>
                <a:extLst>
                  <a:ext uri="{0D108BD9-81ED-4DB2-BD59-A6C34878D82A}">
                    <a16:rowId xmlns="" xmlns:a16="http://schemas.microsoft.com/office/drawing/2014/main" val="766937520"/>
                  </a:ext>
                </a:extLst>
              </a:tr>
              <a:tr h="6263484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Химическая реакция. Химические уравнения. Закон сохранения массы веществ. Типы химических реакций (соединения, разложения, замещения, обмена). Кислород. Водород. Вода. Генетическая связь между классами неорганических соединений. Правила безопасного обращения с веществами и лабораторным оборудованием. Способы разделения смесей. Понятие о методах познания в химии.</a:t>
                      </a:r>
                      <a:endParaRPr lang="ru-R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Уровень сложности – </a:t>
                      </a:r>
                      <a:r>
                        <a:rPr lang="ru-RU" sz="17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ПОВЫШЕННЫЙ</a:t>
                      </a:r>
                      <a:endParaRPr lang="ru-RU" sz="1700" b="1" dirty="0" smtClean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Максимальный балл за выполнение задания – 5</a:t>
                      </a:r>
                      <a:endParaRPr lang="ru-R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Примерное время выполнения задания обучающимся (в минутах) - 12</a:t>
                      </a:r>
                      <a:endParaRPr lang="ru-R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раскрывать 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смысл понятия «химическая реакция», используя знаковую систему химии; 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составлять 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уравнения химических реакций; 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определять 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тип химических реакций; 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характеризовать 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физические и химические свойства простых веществ: кислорода и водорода; • получать, собирать кислород и водород; 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характеризовать 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физические и химические свойства воды; 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характеризовать 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физические и химические свойства основных классов неорганических веществ: оксидов, кислот, оснований, солей; 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проводить 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опыты, подтверждающие химические свойства изученных классов неорганических веществ; 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характеризовать 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взаимосвязь между классами неорганических соединений; 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соблюдать 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правила безопасной работы при проведении опытов; 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пользоваться 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лабораторным оборудованием и посудой; 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характеризовать 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вещества по составу, строению и свойствам, устанавливать причинно-следственные связи между данными характеристиками вещества; 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составлять 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уравнения реакций, соответствующих последовательности превращений неорганических веществ различных классов; 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использовать 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приобретенные ключевые компетенции при выполнении проектов и учебно-исследовательских задач по изучению свойств, способов получения и распознавания веществ; 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объективно 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оценивать информацию о веществах и химических процессах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Химия в системе наук. Роль химии в жизни человека. Тела и вещества. Физические свойства веществ. Правила безопасного обращения с веществами и лабораторным оборудованием. Чистые вещества и смеси. Способы разделения смесей. Понятие о методах познания в химии.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Физические и химические явления. Химическая реакция. Признаки химических реакций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Химические уравнения. Закон сохранения массы веществ. Типы химических реакций (соединения, разложения, замещения, обмена).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Воздух – смесь газов. Состав воздуха. Кислород – элемент и простое вещество. Озон – аллотропная модификация кислорода. 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Нахождение кислорода в природе, физические и химические свойства (реакции окисления, горение). Понятие об оксидах.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Способы получения кислорода в лаборатории и промышленности. Применение кислорода. Круговорот кислорода в природе.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Водород – элемент и простое вещество. Нахождение в природе, физические и химические свойства (на примере взаимодействия с неметаллами и оксидом меди(II)), применение, способы получения. Понятие о кислотах.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Химические свойства воды (реакции с металлами, кислотными и основными оксидами). Понятие об основаниях и солях.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Оксиды: состав, классификация, номенклатура. Получение и химические свойства кислотных, основных и амфотерных оксидов. 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Основания: состав, классификация, номенклатура, физические и химические свойства, способы получения.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Кислоты: состав, классификация, номенклатура, физические и химические свойства, способы получения.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Ряд активности металлов.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Соли (средние): номенклатура, способы получения, взаимодействие солей с металлами, кислотами, щелочами и солями. Генетическая связь между классами неорганических соединений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5126069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9465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2019911"/>
              </p:ext>
            </p:extLst>
          </p:nvPr>
        </p:nvGraphicFramePr>
        <p:xfrm>
          <a:off x="0" y="2"/>
          <a:ext cx="12191999" cy="112316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1408">
                  <a:extLst>
                    <a:ext uri="{9D8B030D-6E8A-4147-A177-3AD203B41FA5}">
                      <a16:colId xmlns="" xmlns:a16="http://schemas.microsoft.com/office/drawing/2014/main" val="762081275"/>
                    </a:ext>
                  </a:extLst>
                </a:gridCol>
                <a:gridCol w="3064883">
                  <a:extLst>
                    <a:ext uri="{9D8B030D-6E8A-4147-A177-3AD203B41FA5}">
                      <a16:colId xmlns="" xmlns:a16="http://schemas.microsoft.com/office/drawing/2014/main" val="22544632"/>
                    </a:ext>
                  </a:extLst>
                </a:gridCol>
                <a:gridCol w="3550644">
                  <a:extLst>
                    <a:ext uri="{9D8B030D-6E8A-4147-A177-3AD203B41FA5}">
                      <a16:colId xmlns="" xmlns:a16="http://schemas.microsoft.com/office/drawing/2014/main" val="2904756988"/>
                    </a:ext>
                  </a:extLst>
                </a:gridCol>
                <a:gridCol w="5095064">
                  <a:extLst>
                    <a:ext uri="{9D8B030D-6E8A-4147-A177-3AD203B41FA5}">
                      <a16:colId xmlns="" xmlns:a16="http://schemas.microsoft.com/office/drawing/2014/main" val="566981590"/>
                    </a:ext>
                  </a:extLst>
                </a:gridCol>
              </a:tblGrid>
              <a:tr h="8897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0" marR="452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Проверяемые 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требования (умения)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0" marR="452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Блоки 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ПООП ООО выпускник научится / получит возможность научиться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0" marR="452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Кодификатор Элементов Содержания/ Кодификатор Требований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0" marR="45250" marT="0" marB="0"/>
                </a:tc>
                <a:extLst>
                  <a:ext uri="{0D108BD9-81ED-4DB2-BD59-A6C34878D82A}">
                    <a16:rowId xmlns="" xmlns:a16="http://schemas.microsoft.com/office/drawing/2014/main" val="766937520"/>
                  </a:ext>
                </a:extLst>
              </a:tr>
              <a:tr h="6263484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Умение</a:t>
                      </a:r>
                      <a:r>
                        <a:rPr lang="ru-RU" sz="1800" i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следовать правилам пользования химической посудой и лабораторным оборудованием, а также правилам обращения с веществами в соответствии с инструкциями по выполнению лабораторных химических опытов по получению и собиранию газообразных веществ (водорода и кислорода), приготовлению растворов с определенной массовой долей растворенного вещества;</a:t>
                      </a:r>
                      <a:endParaRPr lang="ru-RU" sz="18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классифицировать химические элементы, неорганические вещества, </a:t>
                      </a:r>
                      <a:r>
                        <a:rPr lang="ru-RU" sz="1800" b="1" i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химические реакции (по числу и составу участвующих в реакции веществ, по тепловому эффекту, по изменению степени окисления химических элементов); </a:t>
                      </a:r>
                      <a:endParaRPr lang="ru-RU" sz="1800" b="1" dirty="0" smtClean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характеризовать (описывать) общие химические свойства веществ различных классов, подтверждая это описание примерами молекулярных уравнений соответствующих химических реакций; </a:t>
                      </a:r>
                      <a:r>
                        <a:rPr lang="ru-RU" sz="1800" i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прогнозировать свойства веществ в зависимости от их строения; возможности протекания химических превращений в различных условиях; </a:t>
                      </a:r>
                      <a:endParaRPr lang="ru-RU" sz="18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i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объяснять зависимость скорости химической реакции от различных факторов;</a:t>
                      </a:r>
                      <a:endParaRPr lang="ru-RU" sz="18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использовать химическую символику для составления формул веществ и уравнений химических реакций;</a:t>
                      </a:r>
                      <a:endParaRPr lang="ru-RU" sz="1800" b="1" dirty="0" smtClean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применять основные операции мыслительной деятельности для изучения свойств веществ и химических реакций; </a:t>
                      </a:r>
                      <a:endParaRPr lang="ru-RU" sz="1800" b="1" dirty="0" smtClean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i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применять естественно-научные методы познания (в том числе наблюдение, моделирование, эксперимент (реальный и мысленный);</a:t>
                      </a:r>
                      <a:endParaRPr lang="ru-RU" sz="18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ru-RU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5126069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8437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431636"/>
            <a:ext cx="10896600" cy="4787049"/>
          </a:xfrm>
        </p:spPr>
        <p:txBody>
          <a:bodyPr/>
          <a:lstStyle/>
          <a:p>
            <a:pPr marL="0" indent="0">
              <a:buNone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Задание 7.1 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Составьте уравнения указанных реакций, используя химические формулы веществ из п. 6.1.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Ниже даны словесные описания двух химических превращений с участием веществ, перечень которых был приведён в задании 6: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(1) магний + кислород → оксид магния;</a:t>
            </a:r>
          </a:p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(2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оксид магния + серная кислота → сульфат магния + вода.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2519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60954" y="615881"/>
            <a:ext cx="8610600" cy="1293028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r>
              <a:rPr lang="ru-RU" dirty="0">
                <a:solidFill>
                  <a:srgbClr val="FFC000"/>
                </a:solidFill>
              </a:rPr>
              <a:t/>
            </a:r>
            <a:br>
              <a:rPr lang="ru-RU" dirty="0">
                <a:solidFill>
                  <a:srgbClr val="FFC000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0841" y="1931923"/>
            <a:ext cx="10820400" cy="4024125"/>
          </a:xfrm>
        </p:spPr>
        <p:txBody>
          <a:bodyPr>
            <a:normAutofit/>
          </a:bodyPr>
          <a:lstStyle/>
          <a:p>
            <a:pPr marL="0" lvl="0" indent="15875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Уравнения реакций</a:t>
            </a:r>
            <a:r>
              <a:rPr lang="ru-RU" alt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lvl="0" indent="15875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15875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1).</a:t>
            </a:r>
            <a:r>
              <a:rPr lang="ru-RU" alt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 </a:t>
            </a:r>
          </a:p>
          <a:p>
            <a:pPr marL="0" lvl="0" indent="15875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15875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2).</a:t>
            </a:r>
            <a:r>
              <a:rPr lang="ru-RU" alt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 </a:t>
            </a:r>
          </a:p>
          <a:p>
            <a:endParaRPr lang="ru-RU" sz="2800" dirty="0">
              <a:solidFill>
                <a:srgbClr val="C00000"/>
              </a:solidFill>
            </a:endParaRPr>
          </a:p>
        </p:txBody>
      </p:sp>
      <p:pic>
        <p:nvPicPr>
          <p:cNvPr id="9218" name="Picture 2" descr="https://vpr.sdamgia.ru/formula/f6/f67416a1592c0fcf9ae4a8c21c2e2ad3p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044" y="2886971"/>
            <a:ext cx="3192029" cy="337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https://vpr.sdamgia.ru/formula/00/001af5941e1fea4072245aed812e08b7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680" y="3779432"/>
            <a:ext cx="5192561" cy="329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6599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491" y="1487056"/>
            <a:ext cx="10822709" cy="4731630"/>
          </a:xfrm>
        </p:spPr>
        <p:txBody>
          <a:bodyPr/>
          <a:lstStyle/>
          <a:p>
            <a:pPr marL="0" indent="0" algn="just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16. Задание 7.2 </a:t>
            </a:r>
          </a:p>
          <a:p>
            <a:pPr marL="0" indent="0" algn="just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числа и состава веществ, вступающих в химическую реакцию и образующихся в результате неё, различают реакции соединения, разложения, замещения и обмена. Выберите ЛЮБУЮ реакцию (1) или (2) и укажите её тип.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0435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3723" y="694034"/>
            <a:ext cx="8610600" cy="1293028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r>
              <a:rPr lang="ru-RU" dirty="0">
                <a:solidFill>
                  <a:srgbClr val="FFC000"/>
                </a:solidFill>
              </a:rPr>
              <a:t/>
            </a:r>
            <a:br>
              <a:rPr lang="ru-RU" dirty="0">
                <a:solidFill>
                  <a:srgbClr val="FFC000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6473" y="2194560"/>
            <a:ext cx="11554691" cy="4024125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Реакция (1) — реакция соединения (из двух веществ получилось одно).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Реакция (2) — реакция обмена.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0588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65554" y="1217637"/>
            <a:ext cx="10820400" cy="40241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17. Задание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7.3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реакции (2) запишите полное и сокращённое ионные уравнения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Для этой реакции:</a:t>
            </a:r>
          </a:p>
          <a:p>
            <a:pPr marL="0" indent="0">
              <a:buNone/>
            </a:pPr>
            <a:endParaRPr lang="ru-R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https://vpr.sdamgia.ru/formula/00/001af5941e1fea4072245aed812e08b7p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450" y="3829165"/>
            <a:ext cx="8570283" cy="543187"/>
          </a:xfrm>
          <a:prstGeom prst="rect">
            <a:avLst/>
          </a:prstGeom>
          <a:solidFill>
            <a:schemeClr val="accent1"/>
          </a:solidFill>
        </p:spPr>
      </p:pic>
    </p:spTree>
    <p:extLst>
      <p:ext uri="{BB962C8B-B14F-4D97-AF65-F5344CB8AC3E}">
        <p14:creationId xmlns:p14="http://schemas.microsoft.com/office/powerpoint/2010/main" val="3182255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0602" y="495794"/>
            <a:ext cx="8610600" cy="1293028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r>
              <a:rPr lang="ru-RU" dirty="0">
                <a:solidFill>
                  <a:srgbClr val="FFC000"/>
                </a:solidFill>
              </a:rPr>
              <a:t/>
            </a:r>
            <a:br>
              <a:rPr lang="ru-RU" dirty="0">
                <a:solidFill>
                  <a:srgbClr val="FFC000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49385" y="1317379"/>
            <a:ext cx="10820400" cy="40241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alt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Полное ионное уравнение:</a:t>
            </a:r>
          </a:p>
          <a:p>
            <a:pPr marL="0" indent="0">
              <a:buNone/>
            </a:pPr>
            <a:endParaRPr lang="ru-RU" altLang="ru-RU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alt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altLang="ru-RU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alt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Сокращённое </a:t>
            </a:r>
            <a:r>
              <a:rPr lang="ru-RU" alt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ионное уравнение:</a:t>
            </a:r>
          </a:p>
          <a:p>
            <a:pPr marL="0" indent="0">
              <a:buNone/>
            </a:pP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5190836" y="183111"/>
            <a:ext cx="2137499" cy="959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63480" rIns="91440" bIns="6348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 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 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 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 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 </a:t>
            </a:r>
            <a:endParaRPr kumimoji="0" lang="ru-RU" altLang="ru-RU" sz="13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</p:txBody>
      </p:sp>
      <p:pic>
        <p:nvPicPr>
          <p:cNvPr id="10242" name="Picture 2" descr="https://vpr.sdamgia.ru/formula/d4/d47fbd1b304f0c16b9f16ef2a691316fp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695" y="2287071"/>
            <a:ext cx="11139213" cy="645751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0243" name="Picture 3" descr="https://vpr.sdamgia.ru/formula/cd/cd5cb53bafba0b80ee52c4a87b8e8dbf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552" y="4317689"/>
            <a:ext cx="7341630" cy="694887"/>
          </a:xfrm>
          <a:prstGeom prst="rect">
            <a:avLst/>
          </a:prstGeom>
          <a:solidFill>
            <a:schemeClr val="accent1"/>
          </a:solidFill>
        </p:spPr>
      </p:pic>
    </p:spTree>
    <p:extLst>
      <p:ext uri="{BB962C8B-B14F-4D97-AF65-F5344CB8AC3E}">
        <p14:creationId xmlns:p14="http://schemas.microsoft.com/office/powerpoint/2010/main" val="2103787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4585368"/>
              </p:ext>
            </p:extLst>
          </p:nvPr>
        </p:nvGraphicFramePr>
        <p:xfrm>
          <a:off x="0" y="2"/>
          <a:ext cx="12191999" cy="77623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1408">
                  <a:extLst>
                    <a:ext uri="{9D8B030D-6E8A-4147-A177-3AD203B41FA5}">
                      <a16:colId xmlns="" xmlns:a16="http://schemas.microsoft.com/office/drawing/2014/main" val="762081275"/>
                    </a:ext>
                  </a:extLst>
                </a:gridCol>
                <a:gridCol w="3064883">
                  <a:extLst>
                    <a:ext uri="{9D8B030D-6E8A-4147-A177-3AD203B41FA5}">
                      <a16:colId xmlns="" xmlns:a16="http://schemas.microsoft.com/office/drawing/2014/main" val="22544632"/>
                    </a:ext>
                  </a:extLst>
                </a:gridCol>
                <a:gridCol w="3550644">
                  <a:extLst>
                    <a:ext uri="{9D8B030D-6E8A-4147-A177-3AD203B41FA5}">
                      <a16:colId xmlns="" xmlns:a16="http://schemas.microsoft.com/office/drawing/2014/main" val="2904756988"/>
                    </a:ext>
                  </a:extLst>
                </a:gridCol>
                <a:gridCol w="5095064">
                  <a:extLst>
                    <a:ext uri="{9D8B030D-6E8A-4147-A177-3AD203B41FA5}">
                      <a16:colId xmlns="" xmlns:a16="http://schemas.microsoft.com/office/drawing/2014/main" val="566981590"/>
                    </a:ext>
                  </a:extLst>
                </a:gridCol>
              </a:tblGrid>
              <a:tr h="8897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0" marR="452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Проверяемые 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требования (умения)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0" marR="452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Блоки 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ПООП ООО выпускник научится / получит возможность научиться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0" marR="452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Кодификатор Элементов Содержания/ Кодификатор Требований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0" marR="45250" marT="0" marB="0"/>
                </a:tc>
                <a:extLst>
                  <a:ext uri="{0D108BD9-81ED-4DB2-BD59-A6C34878D82A}">
                    <a16:rowId xmlns="" xmlns:a16="http://schemas.microsoft.com/office/drawing/2014/main" val="766937520"/>
                  </a:ext>
                </a:extLst>
              </a:tr>
              <a:tr h="6263484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Химия в системе наук. Роль химии в жизни человека.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Уровень сложности </a:t>
                      </a:r>
                      <a:r>
                        <a:rPr lang="ru-RU" sz="24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– БАЗОВЫЙ</a:t>
                      </a:r>
                      <a:endParaRPr lang="ru-RU" sz="2400" b="1" dirty="0" smtClean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Максимальный балл за выполнение задания – 2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Примерное время выполнения задания обучающимся (в минутах) - 5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грамотно 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обращаться с веществами в повседневной жизни; 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объективно 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оценивать информацию о веществах и химических процессах; 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осознавать 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значение теоретических знаний по химии для практической деятельности человека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Химия в системе наук. 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Роль химии в жизни человека.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Тела и вещества. Физические свойства веществ. Правила безопасного обращения с веществами и лабораторным оборудованием.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Чистые вещества и смеси. Способы разделения смесей. Понятие о методах познания в химии.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Нахождение кислорода в природе, физические и химические свойства (реакции окисления, горение). Понятие об оксидах. Способы получения кислорода в лаборатории и промышленности. 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Применение кислорода. Круговорот кислорода в природе.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Физические свойства воды. Вода как растворитель. Растворы. Понятие о растворимости веществ в воде. Понятие о насыщенных и ненасыщенных растворах. 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Массовая доля вещества в растворе.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Роль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растворов в природе и жизни человека.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Умение</a:t>
                      </a:r>
                      <a:r>
                        <a:rPr lang="ru-RU" sz="1600" b="1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характеризовать (описывать) общие химические свойства веществ различных классов, подтверждая это описание примерами молекулярных уравнений соответствующих химических реакций;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применять основные операции мыслительной деятельности для изучения свойств веществ и химических реакций; 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применять естественно-научные методы познания (в том числе наблюдение, моделирование, эксперимент (реальный и мысленный);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5126069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1033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4285259"/>
              </p:ext>
            </p:extLst>
          </p:nvPr>
        </p:nvGraphicFramePr>
        <p:xfrm>
          <a:off x="1099127" y="2687782"/>
          <a:ext cx="10510981" cy="2112659"/>
        </p:xfrm>
        <a:graphic>
          <a:graphicData uri="http://schemas.openxmlformats.org/drawingml/2006/table">
            <a:tbl>
              <a:tblPr/>
              <a:tblGrid>
                <a:gridCol w="2452562">
                  <a:extLst>
                    <a:ext uri="{9D8B030D-6E8A-4147-A177-3AD203B41FA5}">
                      <a16:colId xmlns="" xmlns:a16="http://schemas.microsoft.com/office/drawing/2014/main" val="2389742367"/>
                    </a:ext>
                  </a:extLst>
                </a:gridCol>
                <a:gridCol w="630658">
                  <a:extLst>
                    <a:ext uri="{9D8B030D-6E8A-4147-A177-3AD203B41FA5}">
                      <a16:colId xmlns="" xmlns:a16="http://schemas.microsoft.com/office/drawing/2014/main" val="3495270773"/>
                    </a:ext>
                  </a:extLst>
                </a:gridCol>
                <a:gridCol w="7427761">
                  <a:extLst>
                    <a:ext uri="{9D8B030D-6E8A-4147-A177-3AD203B41FA5}">
                      <a16:colId xmlns="" xmlns:a16="http://schemas.microsoft.com/office/drawing/2014/main" val="665147717"/>
                    </a:ext>
                  </a:extLst>
                </a:gridCol>
              </a:tblGrid>
              <a:tr h="3791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ВЕЩЕСТВО</a:t>
                      </a:r>
                    </a:p>
                  </a:txBody>
                  <a:tcPr marL="30480" marR="30480" marT="30480" marB="304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0480" marR="30480" marT="30480" marB="304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ПРИМЕНЕНИЕ</a:t>
                      </a:r>
                    </a:p>
                  </a:txBody>
                  <a:tcPr marL="30480" marR="30480" marT="30480" marB="304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96508357"/>
                  </a:ext>
                </a:extLst>
              </a:tr>
              <a:tr h="1733464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А) кислород</a:t>
                      </a:r>
                    </a:p>
                    <a:p>
                      <a:pPr algn="l" fontAlgn="t"/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Б) фосфат калия</a:t>
                      </a:r>
                    </a:p>
                    <a:p>
                      <a:pPr algn="l" fontAlgn="t"/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В) оксид кальция</a:t>
                      </a:r>
                    </a:p>
                    <a:p>
                      <a:pPr algn="l" fontAlgn="t"/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Г) магний</a:t>
                      </a:r>
                    </a:p>
                  </a:txBody>
                  <a:tcPr marL="30480" marR="30480" marT="30480" marB="304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0480" marR="30480" marT="30480" marB="304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1) для газопламенной резки и сварки металлов</a:t>
                      </a:r>
                    </a:p>
                    <a:p>
                      <a:pPr algn="l" fontAlgn="t"/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2) для получения лёгких и сверхлёгких литейных сплавов</a:t>
                      </a:r>
                    </a:p>
                    <a:p>
                      <a:pPr algn="l" fontAlgn="t"/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3) в качестве пищевой добавки</a:t>
                      </a:r>
                    </a:p>
                    <a:p>
                      <a:pPr algn="l" fontAlgn="t"/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4) в качестве хладагента</a:t>
                      </a:r>
                    </a:p>
                    <a:p>
                      <a:pPr algn="l" fontAlgn="t"/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5) в производстве строительных материалов</a:t>
                      </a:r>
                    </a:p>
                  </a:txBody>
                  <a:tcPr marL="30480" marR="30480" marT="30480" marB="304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88956876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4412832"/>
              </p:ext>
            </p:extLst>
          </p:nvPr>
        </p:nvGraphicFramePr>
        <p:xfrm>
          <a:off x="1173017" y="4800441"/>
          <a:ext cx="5218548" cy="824504"/>
        </p:xfrm>
        <a:graphic>
          <a:graphicData uri="http://schemas.openxmlformats.org/drawingml/2006/table">
            <a:tbl>
              <a:tblPr/>
              <a:tblGrid>
                <a:gridCol w="1304637">
                  <a:extLst>
                    <a:ext uri="{9D8B030D-6E8A-4147-A177-3AD203B41FA5}">
                      <a16:colId xmlns="" xmlns:a16="http://schemas.microsoft.com/office/drawing/2014/main" val="2781551324"/>
                    </a:ext>
                  </a:extLst>
                </a:gridCol>
                <a:gridCol w="1304637">
                  <a:extLst>
                    <a:ext uri="{9D8B030D-6E8A-4147-A177-3AD203B41FA5}">
                      <a16:colId xmlns="" xmlns:a16="http://schemas.microsoft.com/office/drawing/2014/main" val="3507228191"/>
                    </a:ext>
                  </a:extLst>
                </a:gridCol>
                <a:gridCol w="1304637">
                  <a:extLst>
                    <a:ext uri="{9D8B030D-6E8A-4147-A177-3AD203B41FA5}">
                      <a16:colId xmlns="" xmlns:a16="http://schemas.microsoft.com/office/drawing/2014/main" val="1434867547"/>
                    </a:ext>
                  </a:extLst>
                </a:gridCol>
                <a:gridCol w="1304637">
                  <a:extLst>
                    <a:ext uri="{9D8B030D-6E8A-4147-A177-3AD203B41FA5}">
                      <a16:colId xmlns="" xmlns:a16="http://schemas.microsoft.com/office/drawing/2014/main" val="1059283628"/>
                    </a:ext>
                  </a:extLst>
                </a:gridCol>
              </a:tblGrid>
              <a:tr h="412252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38157681"/>
                  </a:ext>
                </a:extLst>
              </a:tr>
              <a:tr h="412252"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0480" marR="30480" marT="30480" marB="3048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96366649"/>
                  </a:ext>
                </a:extLst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6015850" y="-239799"/>
            <a:ext cx="160300" cy="479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31740" rIns="0" bIns="31740" numCol="1" anchor="ctr" anchorCtr="0" compatLnSpc="1">
            <a:prstTxWarp prst="textNoShape">
              <a:avLst/>
            </a:prstTxWarp>
            <a:spAutoFit/>
          </a:bodyPr>
          <a:lstStyle>
            <a:lvl1pPr indent="158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58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/>
            </a:r>
            <a:b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anose="020B0604030504040204" pitchFamily="34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2437" y="535709"/>
            <a:ext cx="115731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5875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18. Задание 8 </a:t>
            </a: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15875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Установите соответствие между названием химического вещества и областью его применения. К каждому элементу первого столбца подберите соответствующий элемент из второго столбца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15875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Запишите в ответ цифры, расположив их в порядке, соответствующем буквам:</a:t>
            </a:r>
            <a:b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836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96831" y="568988"/>
            <a:ext cx="8610600" cy="1293028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r>
              <a:rPr lang="ru-RU" dirty="0">
                <a:solidFill>
                  <a:srgbClr val="FFC000"/>
                </a:solidFill>
              </a:rPr>
              <a:t/>
            </a:r>
            <a:br>
              <a:rPr lang="ru-RU" dirty="0">
                <a:solidFill>
                  <a:srgbClr val="FFC000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7236" y="1810328"/>
            <a:ext cx="10988964" cy="440835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Кислород широко используется для газопламенной резки и сварки металлов.</a:t>
            </a:r>
          </a:p>
          <a:p>
            <a:pPr marL="0" indent="0">
              <a:buNone/>
            </a:pP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Фосфат калия — пищевая добавка Е340.</a:t>
            </a:r>
          </a:p>
          <a:p>
            <a:pPr marL="0" indent="0">
              <a:buNone/>
            </a:pP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Оксид кальция — негашёная известь — широко используют в качестве строительной побелки и при производстве строительных материалов.</a:t>
            </a:r>
          </a:p>
          <a:p>
            <a:pPr marL="0" indent="0">
              <a:buNone/>
            </a:pP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Магний используется для получения лёгких и сверхлёгких литейных сплавов (самолётостроение, производство автомобилей)</a:t>
            </a:r>
          </a:p>
          <a:p>
            <a:pPr marL="0" indent="0">
              <a:buNone/>
            </a:pP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buNone/>
            </a:pP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 1352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1441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9137197"/>
              </p:ext>
            </p:extLst>
          </p:nvPr>
        </p:nvGraphicFramePr>
        <p:xfrm>
          <a:off x="0" y="2"/>
          <a:ext cx="12191999" cy="82842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1408">
                  <a:extLst>
                    <a:ext uri="{9D8B030D-6E8A-4147-A177-3AD203B41FA5}">
                      <a16:colId xmlns="" xmlns:a16="http://schemas.microsoft.com/office/drawing/2014/main" val="762081275"/>
                    </a:ext>
                  </a:extLst>
                </a:gridCol>
                <a:gridCol w="3064883">
                  <a:extLst>
                    <a:ext uri="{9D8B030D-6E8A-4147-A177-3AD203B41FA5}">
                      <a16:colId xmlns="" xmlns:a16="http://schemas.microsoft.com/office/drawing/2014/main" val="22544632"/>
                    </a:ext>
                  </a:extLst>
                </a:gridCol>
                <a:gridCol w="3550644">
                  <a:extLst>
                    <a:ext uri="{9D8B030D-6E8A-4147-A177-3AD203B41FA5}">
                      <a16:colId xmlns="" xmlns:a16="http://schemas.microsoft.com/office/drawing/2014/main" val="2904756988"/>
                    </a:ext>
                  </a:extLst>
                </a:gridCol>
                <a:gridCol w="5095064">
                  <a:extLst>
                    <a:ext uri="{9D8B030D-6E8A-4147-A177-3AD203B41FA5}">
                      <a16:colId xmlns="" xmlns:a16="http://schemas.microsoft.com/office/drawing/2014/main" val="566981590"/>
                    </a:ext>
                  </a:extLst>
                </a:gridCol>
              </a:tblGrid>
              <a:tr h="8897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0" marR="452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Проверяемые 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требования (умения)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0" marR="452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Блоки 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ПООП ООО выпускник научится / получит возможность научиться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0" marR="452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</a:t>
                      </a: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Кодификатор Элементов Содержания/ Кодификатор Требований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0" marR="45250" marT="0" marB="0"/>
                </a:tc>
                <a:extLst>
                  <a:ext uri="{0D108BD9-81ED-4DB2-BD59-A6C34878D82A}">
                    <a16:rowId xmlns="" xmlns:a16="http://schemas.microsoft.com/office/drawing/2014/main" val="766937520"/>
                  </a:ext>
                </a:extLst>
              </a:tr>
              <a:tr h="6263484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Химия в системе наук. Роль химии в жизни человека. Правила безопасного обращения с веществами и лабораторным оборудованием. Способы разделения смесей. Понятие о методах познания в химии.</a:t>
                      </a:r>
                      <a:endParaRPr lang="ru-RU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ru-RU" sz="1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Уровень сложности – </a:t>
                      </a:r>
                      <a:r>
                        <a:rPr lang="ru-RU" sz="19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БАЗОВЫЙ</a:t>
                      </a:r>
                      <a:endParaRPr lang="ru-RU" sz="1900" b="1" dirty="0" smtClean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ru-RU" sz="1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Максимальный балл за выполнение задания – 2</a:t>
                      </a:r>
                      <a:endParaRPr lang="ru-RU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ru-RU" sz="1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Примерное время выполнения задания обучающимся (в минутах) - 5</a:t>
                      </a:r>
                      <a:endParaRPr lang="ru-RU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соблюдать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правила безопасной работы при проведении опытов;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пользоваться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лабораторным оборудованием и посудой;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оценивать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влияние химического загрязнения окружающей среды на организм человека;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грамотно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обращаться с веществами в повседневной жизни;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использовать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приобретенные знания для экологически грамотного поведения в окружающей среде;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объективно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оценивать информацию о веществах и химических процессах;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критически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относиться к псевдонаучной информации, недобросовестной рекламе в средствах массовой информации;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осознавать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значение теоретических знаний по химии для практической деятельности человека;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понимать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необходимость соблюдения предписаний, предлагаемых в инструкциях по использованию лекарств, средств бытовой химии и др.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Химия в системе наук. Роль химии в жизни человека. Тела и вещества. Физические свойства веществ. Правила безопасного обращения с веществами и лабораторным оборудованием. </a:t>
                      </a:r>
                      <a:r>
                        <a:rPr lang="ru-RU" sz="15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Чистые вещества и смеси. Способы разделения смесей. Понятие о методах познания в химии.</a:t>
                      </a:r>
                      <a:endParaRPr lang="ru-RU" sz="15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Нахождение кислорода в природе, физические и химические свойства (реакции окисления, горение). Понятие об оксидах. Способы получения кислорода в лаборатории и промышленности. Применение кислорода. Круговорот кислорода в природе.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Физические свойства воды. Вода как растворитель. Растворы. Понятие о растворимости веществ в воде. Понятие о насыщенных и ненасыщенных растворах. Массовая доля вещества в растворе. Роль растворов в природе и жизни человека.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i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Умение  следовать правилам пользования химической посудой и лабораторным оборудованием, а также правилам обращения с веществами в соответствии с инструкциями по выполнению лабораторных химических опытов по получению и собиранию газообразных веществ (водорода и кислорода),</a:t>
                      </a:r>
                      <a:r>
                        <a:rPr lang="ru-RU" sz="1500" b="1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5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приготовлению растворов с определенной массовой долей растворенного вещества;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прогнозировать свойства веществ в зависимости от их строения; возможности протекания химических превращений в различных условиях;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i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применять естественно-научные методы познания (в том числе наблюдение, моделирование, эксперимент (реальный и мысленный);</a:t>
                      </a:r>
                      <a:endParaRPr lang="ru-RU" sz="15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5126069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0546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1055" y="923636"/>
            <a:ext cx="11035145" cy="529504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19. Задание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приведённого списка выберите верные суждения о способах очистки веществ и методах разделения смесей. В ответе запишите цифры, под которыми они указаны. (В задании может быть несколько верных суждений.)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Очистить воду от примеси масла можно с помощью дистилляции.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Выпаривание относят к физическим способам разделения смесей.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Для отделения осадка от раствора можно использовать фильтровальную бумагу.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Первым шагом при разделении смеси любых твердых веществ является растворение смеси в воде.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0127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r>
              <a:rPr lang="ru-RU" dirty="0">
                <a:solidFill>
                  <a:srgbClr val="FFC000"/>
                </a:solidFill>
              </a:rPr>
              <a:t/>
            </a:r>
            <a:br>
              <a:rPr lang="ru-RU" dirty="0">
                <a:solidFill>
                  <a:srgbClr val="FFC000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0436" y="1579418"/>
            <a:ext cx="10785764" cy="463926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Нет,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дистилляция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перегонка, испарение жидкости с последующим охлаждением и конденсацией паров. Вода и масло — две взаимно нерастворимые жидкости. Воду от масла целесообразно очищать с помощью делительной воронки.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Да, выпаривание не сопровождается химическими реакциями — это физический процесс.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Да, для отделения осадка от раствора фильтрованием можно использовать фильтровальную бумагу.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Нет, смесь твёрдых веществ иногда можно разделить, не растворяя смесь в воде. Например, с помощью магнита можно отделить железные стружки от порошка серы.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 23.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157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След самолета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След самолета</Template>
  <TotalTime>993</TotalTime>
  <Words>4367</Words>
  <Application>Microsoft Office PowerPoint</Application>
  <PresentationFormat>Широкоэкранный</PresentationFormat>
  <Paragraphs>688</Paragraphs>
  <Slides>53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61" baseType="lpstr">
      <vt:lpstr>Arial</vt:lpstr>
      <vt:lpstr>Calibri</vt:lpstr>
      <vt:lpstr>Cambria Math</vt:lpstr>
      <vt:lpstr>Century Gothic</vt:lpstr>
      <vt:lpstr>Times New Roman</vt:lpstr>
      <vt:lpstr>Verdana</vt:lpstr>
      <vt:lpstr>Wingdings</vt:lpstr>
      <vt:lpstr>След самолета</vt:lpstr>
      <vt:lpstr>       «Особенности подготовки к ВПР   на уроках химии в 2022 году»  8 класс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Решение </vt:lpstr>
      <vt:lpstr>Презентация PowerPoint</vt:lpstr>
      <vt:lpstr>Решение </vt:lpstr>
      <vt:lpstr>Презентация PowerPoint</vt:lpstr>
      <vt:lpstr>Презентация PowerPoint</vt:lpstr>
      <vt:lpstr>Решение </vt:lpstr>
      <vt:lpstr>Презентация PowerPoint</vt:lpstr>
      <vt:lpstr>Решение </vt:lpstr>
      <vt:lpstr>Презентация PowerPoint</vt:lpstr>
      <vt:lpstr>Презентация PowerPoint</vt:lpstr>
      <vt:lpstr>Решение </vt:lpstr>
      <vt:lpstr>Презентация PowerPoint</vt:lpstr>
      <vt:lpstr>Решение </vt:lpstr>
      <vt:lpstr>Презентация PowerPoint</vt:lpstr>
      <vt:lpstr>Презентация PowerPoint</vt:lpstr>
      <vt:lpstr>Решение </vt:lpstr>
      <vt:lpstr>Презентация PowerPoint</vt:lpstr>
      <vt:lpstr>Презентация PowerPoint</vt:lpstr>
      <vt:lpstr>Решение </vt:lpstr>
      <vt:lpstr>Презентация PowerPoint</vt:lpstr>
      <vt:lpstr>Решение </vt:lpstr>
      <vt:lpstr>Презентация PowerPoint</vt:lpstr>
      <vt:lpstr>Презентация PowerPoint</vt:lpstr>
      <vt:lpstr>Презентация PowerPoint</vt:lpstr>
      <vt:lpstr>Решение </vt:lpstr>
      <vt:lpstr>Презентация PowerPoint</vt:lpstr>
      <vt:lpstr>Решение </vt:lpstr>
      <vt:lpstr>Презентация PowerPoint</vt:lpstr>
      <vt:lpstr>Решение </vt:lpstr>
      <vt:lpstr>Презентация PowerPoint</vt:lpstr>
      <vt:lpstr>Решение. </vt:lpstr>
      <vt:lpstr>Презентация PowerPoint</vt:lpstr>
      <vt:lpstr>Решение </vt:lpstr>
      <vt:lpstr>Презентация PowerPoint</vt:lpstr>
      <vt:lpstr>Презентация PowerPoint</vt:lpstr>
      <vt:lpstr>Презентация PowerPoint</vt:lpstr>
      <vt:lpstr>Решение </vt:lpstr>
      <vt:lpstr>Презентация PowerPoint</vt:lpstr>
      <vt:lpstr>Решение </vt:lpstr>
      <vt:lpstr>Презентация PowerPoint</vt:lpstr>
      <vt:lpstr>Решение </vt:lpstr>
      <vt:lpstr>Презентация PowerPoint</vt:lpstr>
      <vt:lpstr>Презентация PowerPoint</vt:lpstr>
      <vt:lpstr>Решение </vt:lpstr>
      <vt:lpstr>Презентация PowerPoint</vt:lpstr>
      <vt:lpstr>Презентация PowerPoint</vt:lpstr>
      <vt:lpstr>Решение 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«Особенности подготовки к ВПР  на уроках химии»</dc:title>
  <dc:creator>termaev96@mail.ru</dc:creator>
  <cp:lastModifiedBy>comp</cp:lastModifiedBy>
  <cp:revision>57</cp:revision>
  <dcterms:created xsi:type="dcterms:W3CDTF">2020-08-24T18:53:31Z</dcterms:created>
  <dcterms:modified xsi:type="dcterms:W3CDTF">2022-05-14T08:35:11Z</dcterms:modified>
</cp:coreProperties>
</file>