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3"/>
  </p:notesMasterIdLst>
  <p:sldIdLst>
    <p:sldId id="256" r:id="rId2"/>
    <p:sldId id="299" r:id="rId3"/>
    <p:sldId id="257" r:id="rId4"/>
    <p:sldId id="258" r:id="rId5"/>
    <p:sldId id="259" r:id="rId6"/>
    <p:sldId id="272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98" r:id="rId15"/>
    <p:sldId id="290" r:id="rId16"/>
    <p:sldId id="291" r:id="rId17"/>
    <p:sldId id="292" r:id="rId18"/>
    <p:sldId id="294" r:id="rId19"/>
    <p:sldId id="295" r:id="rId20"/>
    <p:sldId id="296" r:id="rId21"/>
    <p:sldId id="28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24" autoAdjust="0"/>
    <p:restoredTop sz="92540" autoAdjust="0"/>
  </p:normalViewPr>
  <p:slideViewPr>
    <p:cSldViewPr>
      <p:cViewPr varScale="1">
        <p:scale>
          <a:sx n="68" d="100"/>
          <a:sy n="68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F703C8-CDB5-40F6-9D7A-2349510A8D09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6AACF-E80E-42E7-BC8B-A7B540D5C9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00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32A90BA-6A67-430F-BF5E-4FAD68E15651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D4387C5-85C8-4474-9324-05343FBC93F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268760"/>
            <a:ext cx="7854696" cy="4032448"/>
          </a:xfrm>
        </p:spPr>
        <p:txBody>
          <a:bodyPr>
            <a:normAutofit/>
          </a:bodyPr>
          <a:lstStyle/>
          <a:p>
            <a:r>
              <a:rPr lang="ru-RU" sz="5400" i="1" dirty="0" smtClean="0">
                <a:solidFill>
                  <a:srgbClr val="FFFF00"/>
                </a:solidFill>
              </a:rPr>
              <a:t>ПРОФЕССИОНАЛЬНЫЙ </a:t>
            </a:r>
          </a:p>
          <a:p>
            <a:pPr algn="ctr"/>
            <a:r>
              <a:rPr lang="ru-RU" sz="5400" i="1" dirty="0" smtClean="0">
                <a:solidFill>
                  <a:srgbClr val="FFFF00"/>
                </a:solidFill>
              </a:rPr>
              <a:t>СТАНДАРТ</a:t>
            </a:r>
          </a:p>
          <a:p>
            <a:pPr algn="ctr"/>
            <a:r>
              <a:rPr lang="ru-RU" sz="5400" i="1" dirty="0" smtClean="0">
                <a:solidFill>
                  <a:srgbClr val="FFFF00"/>
                </a:solidFill>
              </a:rPr>
              <a:t>«ПЕДАГОГ»</a:t>
            </a:r>
          </a:p>
          <a:p>
            <a:pPr algn="ctr"/>
            <a:endParaRPr lang="ru-RU" sz="54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1\Desktop\Проф. стандарт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944299"/>
      </p:ext>
    </p:extLst>
  </p:cSld>
  <p:clrMapOvr>
    <a:masterClrMapping/>
  </p:clrMapOvr>
  <p:transition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Федеральный закон от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03.12.2012 №236-ФЗ 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«О внесении изменений в Трудовой кодекс РФ и статью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1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ФЗ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«О техническом регулировании» 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внес изменения, предусматривающие введение в трудовую сферу нового института- </a:t>
            </a:r>
          </a:p>
          <a:p>
            <a:pPr algn="ctr">
              <a:buNone/>
            </a:pPr>
            <a:r>
              <a:rPr lang="ru-RU" sz="3200" i="1" u="sng" dirty="0" smtClean="0">
                <a:solidFill>
                  <a:schemeClr val="accent1">
                    <a:lumMod val="50000"/>
                  </a:schemeClr>
                </a:solidFill>
              </a:rPr>
              <a:t>профессионального стандарта</a:t>
            </a:r>
            <a:r>
              <a:rPr lang="ru-RU" sz="3200" i="1" u="sng" dirty="0" smtClean="0"/>
              <a:t>.</a:t>
            </a:r>
            <a:endParaRPr lang="ru-RU" sz="3200" i="1" u="sng" dirty="0"/>
          </a:p>
        </p:txBody>
      </p:sp>
    </p:spTree>
  </p:cSld>
  <p:clrMapOvr>
    <a:masterClrMapping/>
  </p:clrMapOvr>
  <p:transition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Глава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Verdana" pitchFamily="34" charset="0"/>
                <a:cs typeface="Verdana" pitchFamily="34" charset="0"/>
              </a:rPr>
              <a:t>31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 Трудового кодекса РФ </a:t>
            </a:r>
          </a:p>
          <a:p>
            <a:pPr algn="ctr">
              <a:buNone/>
            </a:pP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от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Verdana" pitchFamily="34" charset="0"/>
                <a:cs typeface="Verdana" pitchFamily="34" charset="0"/>
              </a:rPr>
              <a:t>30.12.2001 №197-ФЗ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 (далее ТК РФ) </a:t>
            </a:r>
          </a:p>
          <a:p>
            <a:pPr algn="ctr">
              <a:buNone/>
            </a:pP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дополнена статьей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Verdana" pitchFamily="34" charset="0"/>
                <a:cs typeface="Verdana" pitchFamily="34" charset="0"/>
              </a:rPr>
              <a:t>195.1</a:t>
            </a:r>
          </a:p>
          <a:p>
            <a:pPr algn="ctr">
              <a:buNone/>
            </a:pP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 </a:t>
            </a:r>
            <a:r>
              <a:rPr lang="ru-RU" sz="3600" i="1" u="sng" dirty="0" smtClean="0">
                <a:solidFill>
                  <a:schemeClr val="accent1">
                    <a:lumMod val="50000"/>
                  </a:schemeClr>
                </a:solidFill>
                <a:ea typeface="Verdana" pitchFamily="34" charset="0"/>
                <a:cs typeface="Verdana" pitchFamily="34" charset="0"/>
              </a:rPr>
              <a:t>«Понятия квалификации работника, профессионального стандарта»</a:t>
            </a:r>
            <a:endParaRPr lang="ru-RU" sz="3600" i="1" u="sng" dirty="0">
              <a:solidFill>
                <a:schemeClr val="accent1">
                  <a:lumMod val="50000"/>
                </a:schemeClr>
              </a:solidFill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pPr marL="514350" indent="-514350">
              <a:buFont typeface="Wingdings" pitchFamily="2" charset="2"/>
              <a:buChar char="Ø"/>
            </a:pPr>
            <a:r>
              <a:rPr lang="ru-RU" sz="3200" i="1" u="sng" dirty="0" smtClean="0">
                <a:solidFill>
                  <a:schemeClr val="accent1">
                    <a:lumMod val="50000"/>
                  </a:schemeClr>
                </a:solidFill>
              </a:rPr>
              <a:t>Квалификация работника-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уровень знаний, умений, профессиональных навыков и опыта работы работника.</a:t>
            </a:r>
          </a:p>
          <a:p>
            <a:pPr marL="514350" indent="-514350">
              <a:buFont typeface="Wingdings" pitchFamily="2" charset="2"/>
              <a:buChar char="Ø"/>
            </a:pPr>
            <a:endParaRPr lang="ru-RU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ru-RU" sz="3200" i="1" u="sng" dirty="0" smtClean="0">
                <a:solidFill>
                  <a:schemeClr val="accent1">
                    <a:lumMod val="50000"/>
                  </a:schemeClr>
                </a:solidFill>
              </a:rPr>
              <a:t>Профессиональный стандарт-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характеристика квалификации, необходимой работнику для осуществления определенного вида профессиональной деятельности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Приказом Минтруда России 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от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18.10.2013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№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544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н утвержден профессиональный стандарт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«Педагог (педагогическая деятельность в сфере дошкольного, начального общего, основного общего, среднего общего образования) (воспитатель, учитель)».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Постановлением Правительства РФ</a:t>
            </a:r>
          </a:p>
          <a:p>
            <a:pPr algn="ctr">
              <a:buNone/>
            </a:pP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 от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22.01.2013 № 23 </a:t>
            </a:r>
          </a:p>
          <a:p>
            <a:pPr algn="ctr">
              <a:buNone/>
            </a:pP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утверждены Правила разработки, утверждения и применения профессиональных стандартов.</a:t>
            </a:r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Профессиональные стандарты применяются: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Работодателями кадровой политики и в управлении персоналом, при организации обучения и аттестации работников, разработке должностных инструкций, тарификации работ, присвоении тарифных разрядов работникам и установлении оплаты труда с учетом особенностей организации производства, труда и управления;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Образовательными организациями профессионального образования при разработке профессиональных образовательных программ;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При разработке в установленном порядке федеральных государственных образовательных стандартов профессионального образования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ransition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i="1" dirty="0" smtClean="0">
                <a:solidFill>
                  <a:srgbClr val="C00000"/>
                </a:solidFill>
              </a:rPr>
              <a:t>Три сферы практического применения профессиональных стандартов: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Регулирование трудовых отношений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Разработка профессиональных программ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Разработка ФГОС профессионального образования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Профессиональный стандарт педагога применяется работодателями </a:t>
            </a:r>
          </a:p>
          <a:p>
            <a:pPr algn="ctr">
              <a:buNone/>
            </a:pPr>
            <a:r>
              <a:rPr lang="ru-RU" sz="3200" i="1" dirty="0" smtClean="0">
                <a:solidFill>
                  <a:srgbClr val="C00000"/>
                </a:solidFill>
              </a:rPr>
              <a:t>с </a:t>
            </a:r>
            <a:r>
              <a:rPr lang="ru-RU" sz="3200" i="1" dirty="0" smtClean="0">
                <a:solidFill>
                  <a:srgbClr val="C00000"/>
                </a:solidFill>
                <a:latin typeface="+mj-lt"/>
              </a:rPr>
              <a:t>1</a:t>
            </a:r>
            <a:r>
              <a:rPr lang="ru-RU" sz="3200" i="1" dirty="0" smtClean="0">
                <a:solidFill>
                  <a:srgbClr val="C00000"/>
                </a:solidFill>
              </a:rPr>
              <a:t> января </a:t>
            </a:r>
            <a:r>
              <a:rPr lang="ru-RU" sz="3200" i="1" dirty="0" smtClean="0">
                <a:solidFill>
                  <a:srgbClr val="C00000"/>
                </a:solidFill>
                <a:latin typeface="+mj-lt"/>
              </a:rPr>
              <a:t>2015</a:t>
            </a:r>
            <a:r>
              <a:rPr lang="ru-RU" sz="3200" i="1" dirty="0" smtClean="0">
                <a:solidFill>
                  <a:srgbClr val="C00000"/>
                </a:solidFill>
              </a:rPr>
              <a:t> года: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При формировании кадровой политики и в управлении персоналом;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Организации  обучения и аттестации работников;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Заключении трудовых договоров;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Разработке должностных инструкций;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Установлении оплаты труда.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0"/>
            <a:ext cx="8424936" cy="5415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ГБОУ ВПО г. Москвы «Московский городской </a:t>
            </a:r>
            <a:r>
              <a:rPr lang="ru-RU" sz="3200" dirty="0" err="1" smtClean="0">
                <a:solidFill>
                  <a:schemeClr val="accent1">
                    <a:lumMod val="50000"/>
                  </a:schemeClr>
                </a:solidFill>
              </a:rPr>
              <a:t>психолого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- педагогический университет»</a:t>
            </a:r>
          </a:p>
          <a:p>
            <a:pPr>
              <a:buNone/>
            </a:pPr>
            <a:endParaRPr lang="ru-RU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      Центр образования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№109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г. Москвы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(директор-Ямбург Евгений Александрович-         руководитель рабочей группы по разработке </a:t>
            </a:r>
            <a:r>
              <a:rPr lang="ru-RU" sz="3200" dirty="0" err="1" smtClean="0">
                <a:solidFill>
                  <a:schemeClr val="accent1">
                    <a:lumMod val="50000"/>
                  </a:schemeClr>
                </a:solidFill>
              </a:rPr>
              <a:t>профстандарта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педагога, сопредседатель Общественного совета при </a:t>
            </a:r>
            <a:r>
              <a:rPr lang="ru-RU" sz="3200" dirty="0" err="1" smtClean="0">
                <a:solidFill>
                  <a:schemeClr val="accent1">
                    <a:lumMod val="50000"/>
                  </a:schemeClr>
                </a:solidFill>
              </a:rPr>
              <a:t>Минобрнауки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России).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u="sng" dirty="0" smtClean="0">
                <a:solidFill>
                  <a:schemeClr val="accent1">
                    <a:lumMod val="50000"/>
                  </a:schemeClr>
                </a:solidFill>
              </a:rPr>
              <a:t>Вид профессиональной деятельности-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совокупность обобщенных трудовых функций, имеющих близкий характер, результаты и условия труда.</a:t>
            </a:r>
          </a:p>
          <a:p>
            <a:pPr>
              <a:buNone/>
            </a:pPr>
            <a:r>
              <a:rPr lang="ru-RU" i="1" u="sng" dirty="0" smtClean="0">
                <a:solidFill>
                  <a:schemeClr val="accent1">
                    <a:lumMod val="50000"/>
                  </a:schemeClr>
                </a:solidFill>
              </a:rPr>
              <a:t>Обобщенная трудовая функция (ОТФ)-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совокупность связанных между собой трудовых функций, сложившаяся в результате разделения труда в конкретном трудовом процессе.</a:t>
            </a:r>
          </a:p>
          <a:p>
            <a:pPr>
              <a:buNone/>
            </a:pPr>
            <a:r>
              <a:rPr lang="ru-RU" i="1" u="sng" dirty="0" smtClean="0">
                <a:solidFill>
                  <a:schemeClr val="accent1">
                    <a:lumMod val="50000"/>
                  </a:schemeClr>
                </a:solidFill>
              </a:rPr>
              <a:t>Трудовая функция-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система трудовых действий в рамках обобщенной трудовой функции.</a:t>
            </a:r>
          </a:p>
          <a:p>
            <a:pPr>
              <a:buNone/>
            </a:pPr>
            <a:r>
              <a:rPr lang="ru-RU" i="1" u="sng" dirty="0" smtClean="0">
                <a:solidFill>
                  <a:schemeClr val="accent1">
                    <a:lumMod val="50000"/>
                  </a:schemeClr>
                </a:solidFill>
              </a:rPr>
              <a:t>Трудовое действие-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процесс взаимодействия работника с предметом труда, при котором достигается определенная задача.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415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i="1" dirty="0" smtClean="0">
                <a:solidFill>
                  <a:srgbClr val="C00000"/>
                </a:solidFill>
              </a:rPr>
              <a:t>К педагогической деятельности не допускаются лица: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Лишенные права заниматься педагогической деятельностью в соответствии с вступившим в законную силу приговором суда;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Имеющие или имевшие судимость за преступления, состав и виды которых установлены законодательством РФ;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Признанные недееспособными в установленном федеральным законом порядке;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Имеющие заболевания, предусмотренные установленным перечнем</a:t>
            </a:r>
          </a:p>
          <a:p>
            <a:pPr>
              <a:buNone/>
            </a:pP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 orient="vert"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1\Desktop\Проф. стандарт\-7-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67932"/>
            <a:ext cx="8352927" cy="592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617185"/>
      </p:ext>
    </p:extLst>
  </p:cSld>
  <p:clrMapOvr>
    <a:masterClrMapping/>
  </p:clrMapOvr>
  <p:transition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1\Desktop\Проф. стандарт\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616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5269898"/>
      </p:ext>
    </p:extLst>
  </p:cSld>
  <p:clrMapOvr>
    <a:masterClrMapping/>
  </p:clrMapOvr>
  <p:transition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1\Desktop\Проф. стандарт\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88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46208"/>
      </p:ext>
    </p:extLst>
  </p:cSld>
  <p:clrMapOvr>
    <a:masterClrMapping/>
  </p:clrMapOvr>
  <p:transition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1\Desktop\Проф. стандарт\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792983"/>
      </p:ext>
    </p:extLst>
  </p:cSld>
  <p:clrMapOvr>
    <a:masterClrMapping/>
  </p:clrMapOvr>
  <p:transition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\Desktop\Проф. стандарт\slide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354149"/>
      </p:ext>
    </p:extLst>
  </p:cSld>
  <p:clrMapOvr>
    <a:masterClrMapping/>
  </p:clrMapOvr>
  <p:transition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\Desktop\Проф. стандарт\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820071"/>
      </p:ext>
    </p:extLst>
  </p:cSld>
  <p:clrMapOvr>
    <a:masterClrMapping/>
  </p:clrMapOvr>
  <p:transition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1\Desktop\Проф. стандарт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640959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487918"/>
      </p:ext>
    </p:extLst>
  </p:cSld>
  <p:clrMapOvr>
    <a:masterClrMapping/>
  </p:clrMapOvr>
  <p:transition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сегодняшний день дата начала применения профессионального стандарта «Педагог (воспитатель, учитель) </a:t>
            </a:r>
          </a:p>
          <a:p>
            <a:pPr algn="ctr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перенесена на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сентября 2019г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552</TotalTime>
  <Words>447</Words>
  <Application>Microsoft Office PowerPoint</Application>
  <PresentationFormat>Экран (4:3)</PresentationFormat>
  <Paragraphs>51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XTreme.ws</dc:creator>
  <cp:lastModifiedBy>1</cp:lastModifiedBy>
  <cp:revision>59</cp:revision>
  <dcterms:created xsi:type="dcterms:W3CDTF">2014-08-22T02:45:23Z</dcterms:created>
  <dcterms:modified xsi:type="dcterms:W3CDTF">2018-03-27T03:10:15Z</dcterms:modified>
</cp:coreProperties>
</file>