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1853-5BC3-4CEC-9788-CA92B880A590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AEBD41-3600-4B8B-9F6A-8C35BB350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1853-5BC3-4CEC-9788-CA92B880A590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BD41-3600-4B8B-9F6A-8C35BB350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1853-5BC3-4CEC-9788-CA92B880A590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BD41-3600-4B8B-9F6A-8C35BB350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1853-5BC3-4CEC-9788-CA92B880A590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BD41-3600-4B8B-9F6A-8C35BB350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1853-5BC3-4CEC-9788-CA92B880A590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AEBD41-3600-4B8B-9F6A-8C35BB35089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1853-5BC3-4CEC-9788-CA92B880A590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BD41-3600-4B8B-9F6A-8C35BB350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1853-5BC3-4CEC-9788-CA92B880A590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BD41-3600-4B8B-9F6A-8C35BB350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1853-5BC3-4CEC-9788-CA92B880A590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BD41-3600-4B8B-9F6A-8C35BB350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1853-5BC3-4CEC-9788-CA92B880A590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BD41-3600-4B8B-9F6A-8C35BB350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1853-5BC3-4CEC-9788-CA92B880A590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EBD41-3600-4B8B-9F6A-8C35BB35089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1853-5BC3-4CEC-9788-CA92B880A590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AEBD41-3600-4B8B-9F6A-8C35BB35089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A671853-5BC3-4CEC-9788-CA92B880A590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FAEBD41-3600-4B8B-9F6A-8C35BB35089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5688632" cy="3816424"/>
          </a:xfrm>
        </p:spPr>
        <p:txBody>
          <a:bodyPr>
            <a:normAutofit/>
          </a:bodyPr>
          <a:lstStyle/>
          <a:p>
            <a:r>
              <a:rPr lang="ru-RU" sz="9600" dirty="0" smtClean="0"/>
              <a:t>ОГЭ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Задания  20-22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5423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4679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20:  ОВР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147248" cy="543346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Используя метод электронного баланса, составьте уравнение реакции</a:t>
            </a:r>
          </a:p>
          <a:p>
            <a:pPr algn="ctr"/>
            <a:r>
              <a:rPr lang="en-US" sz="2400" dirty="0" smtClean="0"/>
              <a:t>Ca(NO</a:t>
            </a:r>
            <a:r>
              <a:rPr lang="en-US" sz="1800" dirty="0"/>
              <a:t>2</a:t>
            </a:r>
            <a:r>
              <a:rPr lang="en-US" sz="2400" dirty="0" smtClean="0"/>
              <a:t>)</a:t>
            </a:r>
            <a:r>
              <a:rPr lang="en-US" sz="1800" dirty="0" smtClean="0"/>
              <a:t>2 </a:t>
            </a:r>
            <a:r>
              <a:rPr lang="en-US" sz="2400" dirty="0" smtClean="0"/>
              <a:t> + (NH</a:t>
            </a:r>
            <a:r>
              <a:rPr lang="en-US" sz="1800" dirty="0" smtClean="0"/>
              <a:t>4</a:t>
            </a:r>
            <a:r>
              <a:rPr lang="en-US" sz="2400" dirty="0" smtClean="0"/>
              <a:t>)</a:t>
            </a:r>
            <a:r>
              <a:rPr lang="en-US" sz="1800" dirty="0" smtClean="0"/>
              <a:t>2</a:t>
            </a:r>
            <a:r>
              <a:rPr lang="en-US" sz="2400" dirty="0" smtClean="0"/>
              <a:t>SO</a:t>
            </a:r>
            <a:r>
              <a:rPr lang="en-US" sz="1800" dirty="0" smtClean="0"/>
              <a:t>4</a:t>
            </a:r>
            <a:r>
              <a:rPr lang="en-US" sz="2400" dirty="0" smtClean="0"/>
              <a:t> </a:t>
            </a:r>
            <a:r>
              <a:rPr lang="ru-RU" sz="2400" dirty="0" smtClean="0"/>
              <a:t>     </a:t>
            </a:r>
            <a:r>
              <a:rPr lang="en-US" sz="2400" dirty="0" smtClean="0"/>
              <a:t> </a:t>
            </a:r>
            <a:r>
              <a:rPr lang="ru-RU" sz="2400" dirty="0" smtClean="0"/>
              <a:t>      </a:t>
            </a:r>
            <a:r>
              <a:rPr lang="ru-RU" sz="2400" dirty="0" smtClean="0">
                <a:solidFill>
                  <a:srgbClr val="FF0000"/>
                </a:solidFill>
              </a:rPr>
              <a:t> 2</a:t>
            </a:r>
            <a:r>
              <a:rPr lang="ru-RU" sz="2400" dirty="0" smtClean="0"/>
              <a:t> </a:t>
            </a:r>
            <a:r>
              <a:rPr lang="en-US" sz="2400" dirty="0" smtClean="0"/>
              <a:t>N</a:t>
            </a:r>
            <a:r>
              <a:rPr lang="en-US" sz="1800" dirty="0" smtClean="0"/>
              <a:t>2 </a:t>
            </a:r>
            <a:r>
              <a:rPr lang="en-US" sz="2400" dirty="0" smtClean="0"/>
              <a:t>+  CaSO</a:t>
            </a:r>
            <a:r>
              <a:rPr lang="en-US" sz="1800" dirty="0" smtClean="0"/>
              <a:t>4</a:t>
            </a:r>
            <a:r>
              <a:rPr lang="ru-RU" sz="1800" dirty="0" smtClean="0"/>
              <a:t>  </a:t>
            </a:r>
            <a:r>
              <a:rPr lang="ru-RU" sz="2400" dirty="0" smtClean="0"/>
              <a:t>+</a:t>
            </a:r>
            <a:r>
              <a:rPr lang="ru-RU" sz="2400" dirty="0" smtClean="0">
                <a:solidFill>
                  <a:srgbClr val="FF0000"/>
                </a:solidFill>
              </a:rPr>
              <a:t> 4 </a:t>
            </a:r>
            <a:r>
              <a:rPr lang="en-US" sz="2400" dirty="0" smtClean="0"/>
              <a:t>H</a:t>
            </a:r>
            <a:r>
              <a:rPr lang="en-US" sz="1800" dirty="0" smtClean="0"/>
              <a:t>2</a:t>
            </a:r>
            <a:r>
              <a:rPr lang="en-US" sz="2400" dirty="0" smtClean="0"/>
              <a:t>O</a:t>
            </a:r>
          </a:p>
          <a:p>
            <a:pPr algn="ctr"/>
            <a:r>
              <a:rPr lang="ru-RU" sz="2400" dirty="0" smtClean="0"/>
              <a:t>Определите окислитель и восстановитель</a:t>
            </a:r>
            <a:endParaRPr lang="en-US" sz="2400" dirty="0" smtClean="0"/>
          </a:p>
          <a:p>
            <a:r>
              <a:rPr lang="ru-RU" sz="2400" dirty="0" smtClean="0"/>
              <a:t>          </a:t>
            </a:r>
            <a:r>
              <a:rPr lang="ru-RU" sz="2400" dirty="0" smtClean="0"/>
              <a:t>    </a:t>
            </a:r>
            <a:r>
              <a:rPr lang="ru-RU" sz="2400" dirty="0" err="1" smtClean="0"/>
              <a:t>ок</a:t>
            </a:r>
            <a:r>
              <a:rPr lang="ru-RU" sz="2400" dirty="0" smtClean="0"/>
              <a:t>-ль       2 </a:t>
            </a:r>
            <a:r>
              <a:rPr lang="en-US" sz="2400" dirty="0" smtClean="0"/>
              <a:t>N</a:t>
            </a:r>
            <a:r>
              <a:rPr lang="en-US" sz="2400" baseline="30000" dirty="0" smtClean="0"/>
              <a:t>+3</a:t>
            </a:r>
            <a:r>
              <a:rPr lang="ru-RU" sz="2400" baseline="30000" dirty="0" smtClean="0"/>
              <a:t>    +6е       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0</a:t>
            </a:r>
            <a:r>
              <a:rPr lang="ru-RU" sz="2400" baseline="30000" dirty="0" smtClean="0"/>
              <a:t>      6       1</a:t>
            </a:r>
          </a:p>
          <a:p>
            <a:r>
              <a:rPr lang="ru-RU" sz="2400" baseline="30000" dirty="0"/>
              <a:t> </a:t>
            </a:r>
            <a:r>
              <a:rPr lang="ru-RU" sz="2400" baseline="30000" dirty="0" smtClean="0"/>
              <a:t>                    </a:t>
            </a:r>
            <a:r>
              <a:rPr lang="ru-RU" sz="2800" baseline="30000" dirty="0" smtClean="0"/>
              <a:t>ВОС-ЛЬ</a:t>
            </a:r>
            <a:r>
              <a:rPr lang="ru-RU" sz="2400" baseline="30000" dirty="0" smtClean="0"/>
              <a:t>        </a:t>
            </a:r>
            <a:r>
              <a:rPr lang="ru-RU" sz="2400" dirty="0" smtClean="0"/>
              <a:t>2 </a:t>
            </a:r>
            <a:r>
              <a:rPr lang="en-US" sz="2400" dirty="0" smtClean="0"/>
              <a:t>N</a:t>
            </a:r>
            <a:r>
              <a:rPr lang="en-US" sz="2400" baseline="30000" dirty="0" smtClean="0"/>
              <a:t>-3 </a:t>
            </a:r>
            <a:r>
              <a:rPr lang="ru-RU" sz="2400" baseline="30000" dirty="0" smtClean="0"/>
              <a:t>     -6е       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0</a:t>
            </a:r>
            <a:r>
              <a:rPr lang="ru-RU" sz="2400" baseline="30000" dirty="0" smtClean="0"/>
              <a:t>      6       1   </a:t>
            </a:r>
            <a:endParaRPr lang="ru-RU" sz="2400" baseline="30000" dirty="0"/>
          </a:p>
          <a:p>
            <a:pPr marL="457200" indent="-457200">
              <a:buAutoNum type="arabicPeriod" startAt="2"/>
            </a:pPr>
            <a:r>
              <a:rPr lang="en-US" sz="2400" dirty="0" err="1" smtClean="0"/>
              <a:t>HBr</a:t>
            </a:r>
            <a:r>
              <a:rPr lang="en-US" sz="2400" dirty="0" smtClean="0"/>
              <a:t>  + </a:t>
            </a:r>
            <a:r>
              <a:rPr lang="en-US" sz="2400" dirty="0" smtClean="0">
                <a:solidFill>
                  <a:srgbClr val="C00000"/>
                </a:solidFill>
              </a:rPr>
              <a:t>6</a:t>
            </a:r>
            <a:r>
              <a:rPr lang="en-US" sz="2400" dirty="0" smtClean="0"/>
              <a:t> HNO</a:t>
            </a:r>
            <a:r>
              <a:rPr lang="en-US" sz="1800" dirty="0"/>
              <a:t>3</a:t>
            </a:r>
            <a:r>
              <a:rPr lang="en-US" sz="1600" dirty="0" smtClean="0"/>
              <a:t> </a:t>
            </a:r>
            <a:r>
              <a:rPr lang="en-US" sz="2400" dirty="0" smtClean="0"/>
              <a:t>          </a:t>
            </a:r>
            <a:r>
              <a:rPr lang="en-US" sz="2400" dirty="0" smtClean="0">
                <a:solidFill>
                  <a:srgbClr val="C00000"/>
                </a:solidFill>
              </a:rPr>
              <a:t>6</a:t>
            </a:r>
            <a:r>
              <a:rPr lang="en-US" sz="2400" dirty="0" smtClean="0"/>
              <a:t>NO</a:t>
            </a:r>
            <a:r>
              <a:rPr lang="en-US" sz="1800" dirty="0" smtClean="0"/>
              <a:t>2  </a:t>
            </a:r>
            <a:r>
              <a:rPr lang="en-US" sz="2400" dirty="0" smtClean="0"/>
              <a:t> + HBrO</a:t>
            </a:r>
            <a:r>
              <a:rPr lang="en-US" sz="1800" dirty="0" smtClean="0"/>
              <a:t>3 </a:t>
            </a:r>
            <a:r>
              <a:rPr lang="en-US" sz="2400" dirty="0" smtClean="0"/>
              <a:t> +</a:t>
            </a:r>
            <a:r>
              <a:rPr lang="en-US" sz="2400" dirty="0" smtClean="0">
                <a:solidFill>
                  <a:srgbClr val="C00000"/>
                </a:solidFill>
              </a:rPr>
              <a:t>3</a:t>
            </a:r>
            <a:r>
              <a:rPr lang="en-US" sz="2400" dirty="0" smtClean="0"/>
              <a:t> H</a:t>
            </a:r>
            <a:r>
              <a:rPr lang="en-US" sz="1800" dirty="0" smtClean="0"/>
              <a:t>2</a:t>
            </a:r>
            <a:r>
              <a:rPr lang="en-US" sz="2400" dirty="0" smtClean="0"/>
              <a:t>O</a:t>
            </a:r>
          </a:p>
          <a:p>
            <a:r>
              <a:rPr lang="en-US" sz="2400" dirty="0" smtClean="0"/>
              <a:t>3. </a:t>
            </a:r>
            <a:r>
              <a:rPr lang="en-US" sz="2400" dirty="0" smtClean="0">
                <a:solidFill>
                  <a:srgbClr val="C00000"/>
                </a:solidFill>
              </a:rPr>
              <a:t>6</a:t>
            </a:r>
            <a:r>
              <a:rPr lang="en-US" sz="2400" dirty="0" smtClean="0"/>
              <a:t>H</a:t>
            </a:r>
            <a:r>
              <a:rPr lang="en-US" sz="1800" dirty="0" smtClean="0"/>
              <a:t>2</a:t>
            </a:r>
            <a:r>
              <a:rPr lang="en-US" sz="2400" dirty="0" smtClean="0"/>
              <a:t>SO</a:t>
            </a:r>
            <a:r>
              <a:rPr lang="en-US" sz="1800" dirty="0" smtClean="0"/>
              <a:t>4 </a:t>
            </a:r>
            <a:r>
              <a:rPr lang="en-US" sz="2400" dirty="0" smtClean="0"/>
              <a:t> + </a:t>
            </a:r>
            <a:r>
              <a:rPr lang="en-US" sz="24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/>
              <a:t>Fe             Fe</a:t>
            </a:r>
            <a:r>
              <a:rPr lang="en-US" sz="1800" dirty="0" smtClean="0"/>
              <a:t>2</a:t>
            </a:r>
            <a:r>
              <a:rPr lang="en-US" sz="2400" dirty="0" smtClean="0"/>
              <a:t>(SO</a:t>
            </a:r>
            <a:r>
              <a:rPr lang="en-US" sz="1800" dirty="0" smtClean="0"/>
              <a:t>4</a:t>
            </a:r>
            <a:r>
              <a:rPr lang="en-US" sz="2400" dirty="0" smtClean="0"/>
              <a:t>)</a:t>
            </a:r>
            <a:r>
              <a:rPr lang="en-US" sz="1800" dirty="0" smtClean="0"/>
              <a:t>3  </a:t>
            </a:r>
            <a:r>
              <a:rPr lang="en-US" sz="2400" dirty="0" smtClean="0"/>
              <a:t>+ </a:t>
            </a:r>
            <a:r>
              <a:rPr lang="en-US" sz="2400" dirty="0" smtClean="0">
                <a:solidFill>
                  <a:srgbClr val="C00000"/>
                </a:solidFill>
              </a:rPr>
              <a:t>3</a:t>
            </a:r>
            <a:r>
              <a:rPr lang="en-US" sz="2400" dirty="0" smtClean="0"/>
              <a:t>SO</a:t>
            </a:r>
            <a:r>
              <a:rPr lang="en-US" sz="1800" dirty="0" smtClean="0"/>
              <a:t>2</a:t>
            </a:r>
            <a:r>
              <a:rPr lang="en-US" sz="2400" dirty="0" smtClean="0"/>
              <a:t> + </a:t>
            </a:r>
            <a:r>
              <a:rPr lang="en-US" sz="2400" dirty="0" smtClean="0">
                <a:solidFill>
                  <a:srgbClr val="C00000"/>
                </a:solidFill>
              </a:rPr>
              <a:t>6</a:t>
            </a:r>
            <a:r>
              <a:rPr lang="en-US" sz="2400" dirty="0" smtClean="0"/>
              <a:t>H</a:t>
            </a:r>
            <a:r>
              <a:rPr lang="en-US" sz="1800" dirty="0" smtClean="0"/>
              <a:t>2</a:t>
            </a:r>
            <a:r>
              <a:rPr lang="en-US" sz="2400" dirty="0" smtClean="0"/>
              <a:t>O </a:t>
            </a:r>
          </a:p>
          <a:p>
            <a:r>
              <a:rPr lang="en-US" sz="2400" dirty="0" smtClean="0"/>
              <a:t>4. </a:t>
            </a:r>
            <a:r>
              <a:rPr lang="en-US" sz="2400" dirty="0" smtClean="0">
                <a:solidFill>
                  <a:srgbClr val="C00000"/>
                </a:solidFill>
              </a:rPr>
              <a:t>5</a:t>
            </a:r>
            <a:r>
              <a:rPr lang="en-US" sz="2400" dirty="0" smtClean="0"/>
              <a:t>H</a:t>
            </a:r>
            <a:r>
              <a:rPr lang="en-US" sz="1800" dirty="0" smtClean="0"/>
              <a:t>2</a:t>
            </a:r>
            <a:r>
              <a:rPr lang="en-US" sz="2400" dirty="0" smtClean="0"/>
              <a:t>SO</a:t>
            </a:r>
            <a:r>
              <a:rPr lang="en-US" sz="1800" dirty="0" smtClean="0"/>
              <a:t>4</a:t>
            </a:r>
            <a:r>
              <a:rPr lang="en-US" sz="2400" dirty="0" smtClean="0"/>
              <a:t>  +  </a:t>
            </a:r>
            <a:r>
              <a:rPr lang="en-US" sz="2400" dirty="0" smtClean="0">
                <a:solidFill>
                  <a:srgbClr val="C00000"/>
                </a:solidFill>
              </a:rPr>
              <a:t>4</a:t>
            </a:r>
            <a:r>
              <a:rPr lang="en-US" sz="2400" dirty="0" smtClean="0"/>
              <a:t>Zn  </a:t>
            </a:r>
            <a:r>
              <a:rPr lang="en-US" sz="2400" dirty="0" smtClean="0"/>
              <a:t>         </a:t>
            </a:r>
            <a:r>
              <a:rPr lang="en-US" sz="2400" dirty="0" smtClean="0">
                <a:solidFill>
                  <a:srgbClr val="C00000"/>
                </a:solidFill>
              </a:rPr>
              <a:t>4</a:t>
            </a:r>
            <a:r>
              <a:rPr lang="en-US" sz="2400" dirty="0" smtClean="0"/>
              <a:t>ZnSO</a:t>
            </a:r>
            <a:r>
              <a:rPr lang="en-US" sz="1800" dirty="0" smtClean="0"/>
              <a:t>4</a:t>
            </a:r>
            <a:r>
              <a:rPr lang="en-US" sz="2400" dirty="0" smtClean="0"/>
              <a:t>  + H</a:t>
            </a:r>
            <a:r>
              <a:rPr lang="en-US" sz="1800" dirty="0" smtClean="0"/>
              <a:t>2</a:t>
            </a:r>
            <a:r>
              <a:rPr lang="en-US" sz="2400" dirty="0" smtClean="0"/>
              <a:t>S  + </a:t>
            </a:r>
            <a:r>
              <a:rPr lang="en-US" sz="2400" dirty="0" smtClean="0">
                <a:solidFill>
                  <a:srgbClr val="C00000"/>
                </a:solidFill>
              </a:rPr>
              <a:t>4</a:t>
            </a:r>
            <a:r>
              <a:rPr lang="en-US" sz="2400" dirty="0" smtClean="0"/>
              <a:t>H</a:t>
            </a:r>
            <a:r>
              <a:rPr lang="en-US" sz="1800" dirty="0" smtClean="0"/>
              <a:t>2</a:t>
            </a:r>
            <a:r>
              <a:rPr lang="en-US" sz="2400" dirty="0" smtClean="0"/>
              <a:t>O</a:t>
            </a:r>
          </a:p>
          <a:p>
            <a:pPr marL="457200" indent="-457200">
              <a:buAutoNum type="arabicPeriod" startAt="2"/>
            </a:pPr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572000" y="184482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3995936" y="285293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995936" y="335699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436096" y="270892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868144" y="270892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203848" y="386104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203848" y="436510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275856" y="486916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97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747464"/>
            <a:ext cx="5791200" cy="1371600"/>
          </a:xfrm>
        </p:spPr>
        <p:txBody>
          <a:bodyPr/>
          <a:lstStyle/>
          <a:p>
            <a:r>
              <a:rPr lang="en-US" dirty="0" smtClean="0"/>
              <a:t>21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57748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 200 г раствора хлорида кальция добавили раствор  карбоната натрия до прекращения выпадения осадка. Масса осадка составила 12,0г. Рассчитайте массовую долю хлорида кальция  в исходном растворе. (относительную  атомную массу хлора примите равной 35,5)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Составить уравнение</a:t>
            </a:r>
          </a:p>
          <a:p>
            <a:pPr marL="457200" indent="-457200">
              <a:buAutoNum type="arabicPeriod"/>
            </a:pPr>
            <a:r>
              <a:rPr lang="ru-RU" sz="2400" dirty="0"/>
              <a:t> </a:t>
            </a:r>
            <a:r>
              <a:rPr lang="ru-RU" sz="2400" dirty="0" smtClean="0"/>
              <a:t>Рассчитать количество  </a:t>
            </a:r>
            <a:r>
              <a:rPr lang="en-US" sz="2400" dirty="0" smtClean="0"/>
              <a:t>CaCO</a:t>
            </a:r>
            <a:r>
              <a:rPr lang="en-US" sz="1800" dirty="0" smtClean="0"/>
              <a:t>3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/>
              <a:t> </a:t>
            </a:r>
            <a:r>
              <a:rPr lang="ru-RU" sz="2400" dirty="0" smtClean="0"/>
              <a:t>Определить массу хлорида кальция и его долю в исходном растворе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(Ответ:6,66%)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2921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603448"/>
            <a:ext cx="5791200" cy="1371600"/>
          </a:xfrm>
        </p:spPr>
        <p:txBody>
          <a:bodyPr/>
          <a:lstStyle/>
          <a:p>
            <a:r>
              <a:rPr lang="ru-RU" dirty="0" smtClean="0"/>
              <a:t>21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289451"/>
          </a:xfrm>
        </p:spPr>
        <p:txBody>
          <a:bodyPr/>
          <a:lstStyle/>
          <a:p>
            <a:r>
              <a:rPr lang="ru-RU" sz="2400" dirty="0"/>
              <a:t>К 27г. Раствора с массовой долей хлорида  меди (2) 10% добавили избыток раствора хлорида натрия. Определите массу выпавшего осадка.</a:t>
            </a:r>
          </a:p>
          <a:p>
            <a:pPr marL="457200" indent="-457200">
              <a:buAutoNum type="arabicPeriod"/>
            </a:pPr>
            <a:r>
              <a:rPr lang="ru-RU" sz="2400" dirty="0"/>
              <a:t>Составить уравнение</a:t>
            </a:r>
          </a:p>
          <a:p>
            <a:pPr marL="457200" indent="-457200">
              <a:buAutoNum type="arabicPeriod"/>
            </a:pPr>
            <a:r>
              <a:rPr lang="ru-RU" sz="2400" dirty="0"/>
              <a:t> Рассчитать массу и количество  хлорида меди</a:t>
            </a:r>
          </a:p>
          <a:p>
            <a:pPr marL="457200" indent="-457200">
              <a:buAutoNum type="arabicPeriod"/>
            </a:pPr>
            <a:r>
              <a:rPr lang="ru-RU" sz="2400" dirty="0"/>
              <a:t> Определить массу осадка </a:t>
            </a:r>
          </a:p>
          <a:p>
            <a:r>
              <a:rPr lang="ru-RU" sz="2400" dirty="0"/>
              <a:t>          (Ответ: 1,92г)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265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747464"/>
            <a:ext cx="5791200" cy="1371600"/>
          </a:xfrm>
        </p:spPr>
        <p:txBody>
          <a:bodyPr/>
          <a:lstStyle/>
          <a:p>
            <a:r>
              <a:rPr lang="ru-RU" dirty="0" smtClean="0"/>
              <a:t>22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7620000" cy="57606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Для проведения эксперимента предложены следующие реактивы: растворы  хлорида натрия, гидроксида натрия, серной кислоты, хлорида  бария, металлическое железо. Используя необходимые вещества только из этого списка, получите в результате двух последовательных реакций хлорид железа (2). Опишите признаки  проводимых реакций. Для  второй реакции напишите  сокращенное ионное  уравнение. 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Fe + H</a:t>
            </a:r>
            <a:r>
              <a:rPr lang="en-US" sz="1800" dirty="0" smtClean="0"/>
              <a:t>2</a:t>
            </a:r>
            <a:r>
              <a:rPr lang="en-US" sz="2400" dirty="0" smtClean="0"/>
              <a:t>SO</a:t>
            </a:r>
            <a:r>
              <a:rPr lang="en-US" sz="1800" dirty="0" smtClean="0"/>
              <a:t>4</a:t>
            </a:r>
            <a:r>
              <a:rPr lang="en-US" sz="2400" dirty="0" smtClean="0"/>
              <a:t>  = FeSO</a:t>
            </a:r>
            <a:r>
              <a:rPr lang="en-US" sz="1800" dirty="0" smtClean="0"/>
              <a:t>4</a:t>
            </a:r>
            <a:r>
              <a:rPr lang="en-US" sz="2400" dirty="0" smtClean="0"/>
              <a:t>  + H</a:t>
            </a:r>
            <a:r>
              <a:rPr lang="en-US" sz="1800" dirty="0" smtClean="0"/>
              <a:t>2</a:t>
            </a:r>
          </a:p>
          <a:p>
            <a:r>
              <a:rPr lang="en-US" sz="1800" dirty="0" smtClean="0"/>
              <a:t>      </a:t>
            </a:r>
            <a:r>
              <a:rPr lang="ru-RU" sz="2400" dirty="0" smtClean="0"/>
              <a:t>растворение  железа. Окрашивание раствора в зеленый цвет</a:t>
            </a:r>
          </a:p>
          <a:p>
            <a:endParaRPr lang="en-US" sz="18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4378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685800"/>
            <a:ext cx="5791200" cy="10904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5793507"/>
          </a:xfrm>
        </p:spPr>
        <p:txBody>
          <a:bodyPr>
            <a:normAutofit/>
          </a:bodyPr>
          <a:lstStyle/>
          <a:p>
            <a:r>
              <a:rPr lang="en-US" sz="2400" dirty="0"/>
              <a:t>2) FeSO</a:t>
            </a:r>
            <a:r>
              <a:rPr lang="en-US" sz="1800" dirty="0"/>
              <a:t>4</a:t>
            </a:r>
            <a:r>
              <a:rPr lang="en-US" sz="2400" dirty="0"/>
              <a:t>  + BaCl</a:t>
            </a:r>
            <a:r>
              <a:rPr lang="en-US" sz="1800" dirty="0"/>
              <a:t>2</a:t>
            </a:r>
            <a:r>
              <a:rPr lang="en-US" sz="2400" dirty="0"/>
              <a:t>  = FeCl</a:t>
            </a:r>
            <a:r>
              <a:rPr lang="en-US" sz="1800" dirty="0"/>
              <a:t>2</a:t>
            </a:r>
            <a:r>
              <a:rPr lang="en-US" sz="2400" dirty="0"/>
              <a:t> + BaSO</a:t>
            </a:r>
            <a:r>
              <a:rPr lang="en-US" sz="1800" dirty="0"/>
              <a:t>4</a:t>
            </a:r>
            <a:endParaRPr lang="en-US" sz="2400" dirty="0"/>
          </a:p>
          <a:p>
            <a:r>
              <a:rPr lang="ru-RU" sz="2400" dirty="0" smtClean="0"/>
              <a:t>Выпадение  белого плотного осадка</a:t>
            </a:r>
          </a:p>
          <a:p>
            <a:endParaRPr lang="ru-RU" sz="2400" dirty="0"/>
          </a:p>
          <a:p>
            <a:r>
              <a:rPr lang="ru-RU" sz="2400" dirty="0" smtClean="0"/>
              <a:t>3)  Сокращенное  ионное  уравнение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0108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39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50547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Даны вещества :</a:t>
            </a:r>
            <a:r>
              <a:rPr lang="en-US" sz="2400" dirty="0" err="1" smtClean="0"/>
              <a:t>CuO</a:t>
            </a:r>
            <a:r>
              <a:rPr lang="en-US" sz="2400" dirty="0" smtClean="0"/>
              <a:t>, FeCl</a:t>
            </a:r>
            <a:r>
              <a:rPr lang="en-US" sz="1800" dirty="0" smtClean="0"/>
              <a:t>3</a:t>
            </a:r>
            <a:r>
              <a:rPr lang="en-US" sz="2400" dirty="0" smtClean="0"/>
              <a:t>, Fe, </a:t>
            </a:r>
            <a:r>
              <a:rPr lang="ru-RU" sz="2400" dirty="0" smtClean="0"/>
              <a:t> раствор </a:t>
            </a:r>
            <a:r>
              <a:rPr lang="en-US" sz="2400" dirty="0" err="1" smtClean="0"/>
              <a:t>HCl</a:t>
            </a:r>
            <a:r>
              <a:rPr lang="ru-RU" sz="2400" dirty="0" smtClean="0"/>
              <a:t> и раствор аммиака. Используя воду и необходимые вещества  только из этого списка, получите в  две стадии  оксид  железа (3). Опишите признаки проводимых реакций. Для реакции ионного обмена   напишите сокращенное ионное уравнение.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FeCl</a:t>
            </a:r>
            <a:r>
              <a:rPr lang="en-US" sz="1800" dirty="0" smtClean="0"/>
              <a:t>3</a:t>
            </a:r>
            <a:r>
              <a:rPr lang="en-US" sz="2400" dirty="0" smtClean="0"/>
              <a:t> + 3NH</a:t>
            </a:r>
            <a:r>
              <a:rPr lang="en-US" sz="1800" dirty="0" smtClean="0"/>
              <a:t>3</a:t>
            </a:r>
            <a:r>
              <a:rPr lang="en-US" sz="2400" dirty="0" smtClean="0"/>
              <a:t> + 3H</a:t>
            </a:r>
            <a:r>
              <a:rPr lang="en-US" sz="1800" dirty="0" smtClean="0"/>
              <a:t>2</a:t>
            </a:r>
            <a:r>
              <a:rPr lang="en-US" sz="2400" dirty="0" smtClean="0"/>
              <a:t>O  = Fe(OH)</a:t>
            </a:r>
            <a:r>
              <a:rPr lang="en-US" sz="1800" dirty="0" smtClean="0"/>
              <a:t>3</a:t>
            </a:r>
            <a:r>
              <a:rPr lang="en-US" sz="2400" dirty="0" smtClean="0"/>
              <a:t>  + 3NH</a:t>
            </a:r>
            <a:r>
              <a:rPr lang="en-US" sz="1800" dirty="0" smtClean="0"/>
              <a:t>4</a:t>
            </a:r>
            <a:r>
              <a:rPr lang="en-US" sz="2400" dirty="0" smtClean="0"/>
              <a:t>Cl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ru-RU" sz="2400" dirty="0" smtClean="0"/>
              <a:t>выпадение бурого осадка</a:t>
            </a:r>
          </a:p>
          <a:p>
            <a:r>
              <a:rPr lang="ru-RU" sz="2400" dirty="0" smtClean="0"/>
              <a:t>2) </a:t>
            </a:r>
            <a:r>
              <a:rPr lang="en-US" sz="2400" dirty="0" smtClean="0"/>
              <a:t>2Fe(OH)</a:t>
            </a:r>
            <a:r>
              <a:rPr lang="en-US" sz="1800" dirty="0" smtClean="0"/>
              <a:t>3</a:t>
            </a:r>
            <a:r>
              <a:rPr lang="en-US" sz="2400" dirty="0" smtClean="0"/>
              <a:t>  = Fe</a:t>
            </a:r>
            <a:r>
              <a:rPr lang="en-US" sz="1800" dirty="0" smtClean="0"/>
              <a:t>2</a:t>
            </a:r>
            <a:r>
              <a:rPr lang="en-US" sz="2400" dirty="0" smtClean="0"/>
              <a:t>O</a:t>
            </a:r>
            <a:r>
              <a:rPr lang="en-US" sz="1800" dirty="0" smtClean="0"/>
              <a:t>3  </a:t>
            </a:r>
            <a:r>
              <a:rPr lang="en-US" sz="2400" dirty="0" smtClean="0"/>
              <a:t> + 3H</a:t>
            </a:r>
            <a:r>
              <a:rPr lang="en-US" sz="1800" dirty="0" smtClean="0"/>
              <a:t>2</a:t>
            </a:r>
            <a:r>
              <a:rPr lang="en-US" sz="2400" dirty="0" smtClean="0"/>
              <a:t>O</a:t>
            </a:r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 образование красно-коричневого порошка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r>
              <a:rPr lang="en-US" sz="2400" dirty="0" smtClean="0"/>
              <a:t>3) </a:t>
            </a:r>
            <a:r>
              <a:rPr lang="ru-RU" sz="2400" dirty="0" smtClean="0"/>
              <a:t>Сокращенное уравнение</a:t>
            </a:r>
            <a:r>
              <a:rPr lang="en-US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3328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4679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60640"/>
          </a:xfrm>
        </p:spPr>
        <p:txBody>
          <a:bodyPr>
            <a:normAutofit/>
          </a:bodyPr>
          <a:lstStyle/>
          <a:p>
            <a:r>
              <a:rPr lang="ru-RU" sz="2400" dirty="0"/>
              <a:t>Для проведения эксперимента предложены следующие </a:t>
            </a:r>
            <a:r>
              <a:rPr lang="ru-RU" sz="2400" dirty="0" smtClean="0"/>
              <a:t>реактивы: растворы соляной кислоты,  гидроксида натрия, нитрата натрия,  нитрата серебра, фенолфталеина, твердый  карбонат кальция. </a:t>
            </a:r>
            <a:r>
              <a:rPr lang="ru-RU" sz="2400" dirty="0"/>
              <a:t>Используя необходимые вещества только из этого списка, получите в результате двух последовательных </a:t>
            </a:r>
            <a:r>
              <a:rPr lang="ru-RU" sz="2400" dirty="0" smtClean="0"/>
              <a:t>реакций  раствор нитрата кальция. </a:t>
            </a:r>
            <a:r>
              <a:rPr lang="ru-RU" sz="2400" dirty="0"/>
              <a:t>Опишите признаки  проводимых реакций. Для  второй реакции </a:t>
            </a:r>
            <a:r>
              <a:rPr lang="ru-RU" sz="2400" dirty="0" smtClean="0"/>
              <a:t>напишите  </a:t>
            </a:r>
            <a:r>
              <a:rPr lang="ru-RU" sz="2400" dirty="0"/>
              <a:t>сокращенное ионное  уравнение. </a:t>
            </a:r>
            <a:endParaRPr lang="ru-RU" sz="2400" dirty="0" smtClean="0"/>
          </a:p>
          <a:p>
            <a:r>
              <a:rPr lang="ru-RU" sz="2400" dirty="0" smtClean="0"/>
              <a:t>1)</a:t>
            </a:r>
            <a:r>
              <a:rPr lang="en-US" sz="2400" dirty="0" smtClean="0"/>
              <a:t>CaCO</a:t>
            </a:r>
            <a:r>
              <a:rPr lang="en-US" sz="1800" dirty="0" smtClean="0"/>
              <a:t>3</a:t>
            </a:r>
            <a:r>
              <a:rPr lang="en-US" sz="2400" dirty="0" smtClean="0"/>
              <a:t> + 2HCl = CaCl</a:t>
            </a:r>
            <a:r>
              <a:rPr lang="en-US" sz="1800" dirty="0" smtClean="0"/>
              <a:t>2</a:t>
            </a:r>
            <a:r>
              <a:rPr lang="en-US" sz="2400" dirty="0" smtClean="0"/>
              <a:t> + CO</a:t>
            </a:r>
            <a:r>
              <a:rPr lang="en-US" sz="1800" dirty="0" smtClean="0"/>
              <a:t>2</a:t>
            </a:r>
            <a:r>
              <a:rPr lang="en-US" sz="2400" dirty="0" smtClean="0"/>
              <a:t> + H</a:t>
            </a:r>
            <a:r>
              <a:rPr lang="en-US" sz="1800" dirty="0" smtClean="0"/>
              <a:t>2</a:t>
            </a:r>
            <a:r>
              <a:rPr lang="en-US" sz="2400" dirty="0" smtClean="0"/>
              <a:t>O</a:t>
            </a:r>
          </a:p>
          <a:p>
            <a:r>
              <a:rPr lang="ru-RU" sz="2400" dirty="0" smtClean="0"/>
              <a:t>Растворение карбоната кальция и выделение газа без цвета и запаха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1439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799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64949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2) </a:t>
            </a:r>
            <a:r>
              <a:rPr lang="en-US" sz="2400" dirty="0" smtClean="0"/>
              <a:t>CaCl</a:t>
            </a:r>
            <a:r>
              <a:rPr lang="en-US" sz="1800" dirty="0" smtClean="0"/>
              <a:t>2</a:t>
            </a:r>
            <a:r>
              <a:rPr lang="en-US" sz="2400" dirty="0" smtClean="0"/>
              <a:t> + 2AgNO</a:t>
            </a:r>
            <a:r>
              <a:rPr lang="en-US" sz="1800" dirty="0" smtClean="0"/>
              <a:t>3</a:t>
            </a:r>
            <a:r>
              <a:rPr lang="en-US" sz="2400" dirty="0" smtClean="0"/>
              <a:t>  = 2AgCl  + Ca(NO</a:t>
            </a:r>
            <a:r>
              <a:rPr lang="en-US" sz="1800" dirty="0" smtClean="0"/>
              <a:t>3</a:t>
            </a:r>
            <a:r>
              <a:rPr lang="en-US" sz="2400" dirty="0" smtClean="0"/>
              <a:t>)</a:t>
            </a:r>
            <a:r>
              <a:rPr lang="en-US" sz="1800" dirty="0" smtClean="0"/>
              <a:t>2  </a:t>
            </a:r>
            <a:r>
              <a:rPr lang="ru-RU" sz="2400" dirty="0" smtClean="0"/>
              <a:t> Выпадение белого творожистого осадка</a:t>
            </a:r>
          </a:p>
          <a:p>
            <a:r>
              <a:rPr lang="ru-RU" sz="2400" dirty="0" smtClean="0"/>
              <a:t>3) Сокращенное </a:t>
            </a:r>
            <a:r>
              <a:rPr lang="ru-RU" sz="2400" smtClean="0"/>
              <a:t>ионное уравнение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5466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241</TotalTime>
  <Words>446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Главная</vt:lpstr>
      <vt:lpstr>ОГЭ</vt:lpstr>
      <vt:lpstr>задание 20:  ОВР</vt:lpstr>
      <vt:lpstr>21</vt:lpstr>
      <vt:lpstr>21</vt:lpstr>
      <vt:lpstr>22</vt:lpstr>
      <vt:lpstr>Презентация PowerPoint</vt:lpstr>
      <vt:lpstr>22</vt:lpstr>
      <vt:lpstr>22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</dc:title>
  <dc:creator>Пользователь</dc:creator>
  <cp:lastModifiedBy>Пользователь</cp:lastModifiedBy>
  <cp:revision>25</cp:revision>
  <dcterms:created xsi:type="dcterms:W3CDTF">2016-01-29T08:32:22Z</dcterms:created>
  <dcterms:modified xsi:type="dcterms:W3CDTF">2016-03-28T14:11:08Z</dcterms:modified>
</cp:coreProperties>
</file>