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13"/>
  </p:notesMasterIdLst>
  <p:sldIdLst>
    <p:sldId id="300" r:id="rId2"/>
    <p:sldId id="286" r:id="rId3"/>
    <p:sldId id="263" r:id="rId4"/>
    <p:sldId id="296" r:id="rId5"/>
    <p:sldId id="295" r:id="rId6"/>
    <p:sldId id="291" r:id="rId7"/>
    <p:sldId id="292" r:id="rId8"/>
    <p:sldId id="293" r:id="rId9"/>
    <p:sldId id="307" r:id="rId10"/>
    <p:sldId id="297" r:id="rId11"/>
    <p:sldId id="298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0066CC"/>
    <a:srgbClr val="3333FF"/>
    <a:srgbClr val="3333CC"/>
    <a:srgbClr val="3366FF"/>
    <a:srgbClr val="0000FF"/>
    <a:srgbClr val="0066FF"/>
    <a:srgbClr val="000099"/>
    <a:srgbClr val="66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567" autoAdjust="0"/>
    <p:restoredTop sz="98353" autoAdjust="0"/>
  </p:normalViewPr>
  <p:slideViewPr>
    <p:cSldViewPr>
      <p:cViewPr varScale="1">
        <p:scale>
          <a:sx n="72" d="100"/>
          <a:sy n="72" d="100"/>
        </p:scale>
        <p:origin x="-140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5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75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75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5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fld id="{E648344E-7404-42E8-96EC-4BAC5EBE064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837777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9pPr>
          </a:lstStyle>
          <a:p>
            <a:pPr eaLnBrk="1" hangingPunct="1"/>
            <a:fld id="{807D3B67-643F-4DAE-AC84-397E863DAF22}" type="slidenum">
              <a:rPr lang="ru-RU" sz="1200" smtClean="0">
                <a:solidFill>
                  <a:schemeClr val="tx1"/>
                </a:solidFill>
                <a:effectLst/>
                <a:latin typeface="Arial" charset="0"/>
              </a:rPr>
              <a:pPr eaLnBrk="1" hangingPunct="1"/>
              <a:t>1</a:t>
            </a:fld>
            <a:endParaRPr lang="ru-RU" sz="1200" smtClean="0"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9pPr>
          </a:lstStyle>
          <a:p>
            <a:pPr eaLnBrk="1" hangingPunct="1"/>
            <a:fld id="{CDEA1F4A-4D55-4C1E-AC6F-3FCAD76CA013}" type="slidenum">
              <a:rPr lang="ru-RU" sz="1200" smtClean="0">
                <a:solidFill>
                  <a:schemeClr val="tx1"/>
                </a:solidFill>
                <a:effectLst/>
                <a:latin typeface="Arial" charset="0"/>
              </a:rPr>
              <a:pPr eaLnBrk="1" hangingPunct="1"/>
              <a:t>11</a:t>
            </a:fld>
            <a:endParaRPr lang="ru-RU" sz="1200" smtClean="0"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9pPr>
          </a:lstStyle>
          <a:p>
            <a:pPr eaLnBrk="1" hangingPunct="1"/>
            <a:fld id="{84C88A67-049D-472D-9A42-BB775D86E39C}" type="slidenum">
              <a:rPr lang="ru-RU" sz="1200" smtClean="0">
                <a:solidFill>
                  <a:schemeClr val="tx1"/>
                </a:solidFill>
                <a:effectLst/>
                <a:latin typeface="Arial" charset="0"/>
              </a:rPr>
              <a:pPr eaLnBrk="1" hangingPunct="1"/>
              <a:t>2</a:t>
            </a:fld>
            <a:endParaRPr lang="ru-RU" sz="1200" smtClean="0"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9pPr>
          </a:lstStyle>
          <a:p>
            <a:pPr eaLnBrk="1" hangingPunct="1"/>
            <a:fld id="{5AED0D4E-CA35-451B-BA61-825FF921E56D}" type="slidenum">
              <a:rPr lang="ru-RU" sz="1200" smtClean="0">
                <a:solidFill>
                  <a:schemeClr val="tx1"/>
                </a:solidFill>
                <a:effectLst/>
                <a:latin typeface="Arial" charset="0"/>
              </a:rPr>
              <a:pPr eaLnBrk="1" hangingPunct="1"/>
              <a:t>4</a:t>
            </a:fld>
            <a:endParaRPr lang="ru-RU" sz="1200" smtClean="0"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9pPr>
          </a:lstStyle>
          <a:p>
            <a:pPr eaLnBrk="1" hangingPunct="1"/>
            <a:fld id="{E88E7456-BC87-4A80-8F35-FF845C1C7035}" type="slidenum">
              <a:rPr lang="ru-RU" sz="1200" smtClean="0">
                <a:solidFill>
                  <a:schemeClr val="tx1"/>
                </a:solidFill>
                <a:effectLst/>
                <a:latin typeface="Arial" charset="0"/>
              </a:rPr>
              <a:pPr eaLnBrk="1" hangingPunct="1"/>
              <a:t>5</a:t>
            </a:fld>
            <a:endParaRPr lang="ru-RU" sz="1200" smtClean="0"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9pPr>
          </a:lstStyle>
          <a:p>
            <a:pPr eaLnBrk="1" hangingPunct="1"/>
            <a:fld id="{C9ACB464-2757-4F4D-AB81-25BA15A1C7D6}" type="slidenum">
              <a:rPr lang="ru-RU" sz="1200" smtClean="0">
                <a:solidFill>
                  <a:schemeClr val="tx1"/>
                </a:solidFill>
                <a:effectLst/>
                <a:latin typeface="Arial" charset="0"/>
              </a:rPr>
              <a:pPr eaLnBrk="1" hangingPunct="1"/>
              <a:t>6</a:t>
            </a:fld>
            <a:endParaRPr lang="ru-RU" sz="1200" smtClean="0"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9pPr>
          </a:lstStyle>
          <a:p>
            <a:pPr eaLnBrk="1" hangingPunct="1"/>
            <a:fld id="{EA162784-37AB-48DE-A461-EC32AD51A678}" type="slidenum">
              <a:rPr lang="ru-RU" sz="1200" smtClean="0">
                <a:solidFill>
                  <a:schemeClr val="tx1"/>
                </a:solidFill>
                <a:effectLst/>
                <a:latin typeface="Arial" charset="0"/>
              </a:rPr>
              <a:pPr eaLnBrk="1" hangingPunct="1"/>
              <a:t>7</a:t>
            </a:fld>
            <a:endParaRPr lang="ru-RU" sz="1200" smtClean="0"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9pPr>
          </a:lstStyle>
          <a:p>
            <a:pPr eaLnBrk="1" hangingPunct="1"/>
            <a:fld id="{5C204157-48A6-4783-9AD3-3922852ACC2B}" type="slidenum">
              <a:rPr lang="ru-RU" sz="1200" smtClean="0">
                <a:solidFill>
                  <a:schemeClr val="tx1"/>
                </a:solidFill>
                <a:effectLst/>
                <a:latin typeface="Arial" charset="0"/>
              </a:rPr>
              <a:pPr eaLnBrk="1" hangingPunct="1"/>
              <a:t>8</a:t>
            </a:fld>
            <a:endParaRPr lang="ru-RU" sz="1200" smtClean="0"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9pPr>
          </a:lstStyle>
          <a:p>
            <a:pPr eaLnBrk="1" hangingPunct="1"/>
            <a:fld id="{B69E1013-BD8B-44EF-9F12-E0BF1E8DD79F}" type="slidenum">
              <a:rPr lang="ru-RU" sz="1200" smtClean="0">
                <a:solidFill>
                  <a:schemeClr val="tx1"/>
                </a:solidFill>
                <a:effectLst/>
                <a:latin typeface="Arial" charset="0"/>
              </a:rPr>
              <a:pPr eaLnBrk="1" hangingPunct="1"/>
              <a:t>9</a:t>
            </a:fld>
            <a:endParaRPr lang="ru-RU" sz="1200" smtClean="0"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9pPr>
          </a:lstStyle>
          <a:p>
            <a:pPr eaLnBrk="1" hangingPunct="1"/>
            <a:fld id="{E686DAB3-52DF-4452-8693-D5C2848E609C}" type="slidenum">
              <a:rPr lang="ru-RU" sz="1200" smtClean="0">
                <a:solidFill>
                  <a:schemeClr val="tx1"/>
                </a:solidFill>
                <a:effectLst/>
                <a:latin typeface="Arial" charset="0"/>
              </a:rPr>
              <a:pPr eaLnBrk="1" hangingPunct="1"/>
              <a:t>10</a:t>
            </a:fld>
            <a:endParaRPr lang="ru-RU" sz="1200" smtClean="0"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247847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47848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8C134-8EAA-4182-ABD2-5A0AEBD2DA7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15181255"/>
      </p:ext>
    </p:extLst>
  </p:cSld>
  <p:clrMapOvr>
    <a:masterClrMapping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54295C-A4C3-4500-BE4A-ECC3AF3CB5C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3826685"/>
      </p:ext>
    </p:extLst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942F56-AFF5-40B3-A987-49C237C2EBB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90835439"/>
      </p:ext>
    </p:extLst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D7D0BD-4ABC-489B-8C34-40A7F21317B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5227289"/>
      </p:ext>
    </p:extLst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6BBB9-FA2A-4926-9642-BBB910379DD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67831041"/>
      </p:ext>
    </p:extLst>
  </p:cSld>
  <p:clrMapOvr>
    <a:masterClrMapping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55375A-0925-467E-82BB-6D139E824DA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0032889"/>
      </p:ext>
    </p:extLst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45FCB8-58A7-4C6F-ABC9-8604C578D93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00291068"/>
      </p:ext>
    </p:extLst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CF0C6-C89D-4511-8514-39B6CF73A7C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33826890"/>
      </p:ext>
    </p:extLst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BCB7FF-C1ED-44BC-85D9-758A0813A6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02674290"/>
      </p:ext>
    </p:extLst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E297DB-0C9E-4C9A-9161-931C92E2493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52188744"/>
      </p:ext>
    </p:extLst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AA3C8B-0A0A-44ED-833D-603C2FF22DA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55027890"/>
      </p:ext>
    </p:extLst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246787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46788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46789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46791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46792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46793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46794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46795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46796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46797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46798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46799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46800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46801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46802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46803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</p:grpSp>
        <p:sp>
          <p:nvSpPr>
            <p:cNvPr id="246804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46805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46806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46807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46808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46809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46810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46811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46812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46813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46814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46816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46817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46818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46819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46820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</p:grpSp>
        <p:sp>
          <p:nvSpPr>
            <p:cNvPr id="2468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468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246823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46824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6825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6826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E0F1361B-9FAA-4B34-8F57-892F79FA8A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4682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9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ransition spd="slow">
    <p:wedge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alekseicm@gmail.com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office52500.wixsite.com/mbiztl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file:///E:\&#1091;&#1078;&#1072;&#1089;\&#1042;&#1059;%206-2.doc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file:///E:\&#1091;&#1078;&#1072;&#1089;\&#1042;&#1059;%206-2.doc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file:///E:\&#1091;&#1078;&#1072;&#1089;\&#1042;&#1059;%206-2.doc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file:///E:\&#1091;&#1078;&#1072;&#1089;\&#1042;&#1059;%206-2.doc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2016г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9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14348" y="214290"/>
            <a:ext cx="7715304" cy="4143404"/>
          </a:xfrm>
        </p:spPr>
        <p:style>
          <a:lnRef idx="0">
            <a:schemeClr val="dk1"/>
          </a:lnRef>
          <a:fillRef idx="1003">
            <a:schemeClr val="dk2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defRPr/>
            </a:pPr>
            <a:r>
              <a:rPr lang="ru-RU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ТЛК</a:t>
            </a:r>
            <a:br>
              <a:rPr lang="ru-RU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Представляет проект</a:t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«Готовый Производственный Бизнес»</a:t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</a:rPr>
              <a:t>Оборудование для литейного производства.</a:t>
            </a:r>
            <a:br>
              <a:rPr lang="ru-RU" sz="2800" b="1" dirty="0" smtClean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</a:rPr>
              <a:t>Мобильные производственные участки.</a:t>
            </a:r>
            <a:br>
              <a:rPr lang="ru-RU" sz="2800" b="1" dirty="0" smtClean="0">
                <a:solidFill>
                  <a:schemeClr val="tx2"/>
                </a:solidFill>
                <a:latin typeface="Times New Roman" pitchFamily="18" charset="0"/>
              </a:rPr>
            </a:br>
            <a:endParaRPr lang="ru-RU" sz="2800" dirty="0">
              <a:latin typeface="Times New Roman" pitchFamily="18" charset="0"/>
            </a:endParaRPr>
          </a:p>
        </p:txBody>
      </p:sp>
      <p:sp>
        <p:nvSpPr>
          <p:cNvPr id="29696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14348" y="4643446"/>
            <a:ext cx="7715304" cy="1571636"/>
          </a:xfrm>
          <a:ln w="57150">
            <a:solidFill>
              <a:schemeClr val="bg1">
                <a:lumMod val="75000"/>
              </a:schemeClr>
            </a:solidFill>
          </a:ln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eaLnBrk="1" hangingPunct="1">
              <a:defRPr/>
            </a:pPr>
            <a:endParaRPr lang="ru-RU" sz="2000" b="1" u="sng" dirty="0" smtClean="0">
              <a:latin typeface="Times New Roman" pitchFamily="18" charset="0"/>
            </a:endParaRPr>
          </a:p>
          <a:p>
            <a:pPr eaLnBrk="1" hangingPunct="1">
              <a:defRPr/>
            </a:pPr>
            <a:r>
              <a:rPr lang="ru-RU" sz="2400" b="1" u="sng" dirty="0" smtClean="0">
                <a:latin typeface="Times New Roman" pitchFamily="18" charset="0"/>
              </a:rPr>
              <a:t>Руководитель проекта</a:t>
            </a:r>
            <a:r>
              <a:rPr lang="ru-RU" sz="2400" b="1" dirty="0" smtClean="0">
                <a:latin typeface="Times New Roman" pitchFamily="18" charset="0"/>
              </a:rPr>
              <a:t>           </a:t>
            </a:r>
          </a:p>
          <a:p>
            <a:pPr eaLnBrk="1" hangingPunct="1">
              <a:defRPr/>
            </a:pP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</a:rPr>
              <a:t>Евтушенко К. А.</a:t>
            </a:r>
          </a:p>
          <a:p>
            <a:pPr eaLnBrk="1" hangingPunct="1">
              <a:defRPr/>
            </a:pPr>
            <a:endParaRPr lang="ru-RU" sz="4000" dirty="0">
              <a:latin typeface="Times New Roman" pitchFamily="18" charset="0"/>
            </a:endParaRPr>
          </a:p>
        </p:txBody>
      </p:sp>
      <p:pic>
        <p:nvPicPr>
          <p:cNvPr id="1026" name="Picture 2" descr="C:\Users\папина\Documents\Литейно-плавильный участок_ТЛК\ПЦвК\ВУ 6-2_Патен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4714884"/>
            <a:ext cx="1986500" cy="1440000"/>
          </a:xfrm>
          <a:prstGeom prst="rect">
            <a:avLst/>
          </a:prstGeom>
          <a:noFill/>
          <a:scene3d>
            <a:camera prst="orthographicFront"/>
            <a:lightRig rig="threePt" dir="t">
              <a:rot lat="0" lon="0" rev="2400000"/>
            </a:lightRig>
          </a:scene3d>
          <a:sp3d>
            <a:bevelB prst="angle"/>
          </a:sp3d>
        </p:spPr>
      </p:pic>
      <p:pic>
        <p:nvPicPr>
          <p:cNvPr id="2" name="Picture 2" descr="C:\Users\папина\Documents\Литейно-плавильный участок_ТЛК\ПЦвК\УрФО награда_4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4714884"/>
            <a:ext cx="1622540" cy="1440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par>
              <p:cTn id="2"/>
            </p:par>
            <p:par>
              <p:cTn id="3"/>
            </p:par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4" name="Text Box 6"/>
          <p:cNvSpPr txBox="1">
            <a:spLocks noChangeArrowheads="1"/>
          </p:cNvSpPr>
          <p:nvPr/>
        </p:nvSpPr>
        <p:spPr bwMode="auto">
          <a:xfrm>
            <a:off x="571472" y="142875"/>
            <a:ext cx="8072493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b="1" dirty="0" smtClean="0">
              <a:solidFill>
                <a:schemeClr val="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Предложение для Инвесторов.</a:t>
            </a:r>
          </a:p>
          <a:p>
            <a:pPr algn="ctr">
              <a:defRPr/>
            </a:pPr>
            <a:endParaRPr lang="ru-RU" b="1" dirty="0" smtClean="0">
              <a:solidFill>
                <a:schemeClr val="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24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Наше предприятие привлекает инвестиции в проект 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предлагает участвовать в реализации проекта 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в роли Инвестора, так и Партнера.</a:t>
            </a:r>
          </a:p>
          <a:p>
            <a:pPr algn="ctr">
              <a:defRPr/>
            </a:pPr>
            <a:endParaRPr lang="ru-RU" sz="2400" b="1" dirty="0" smtClean="0">
              <a:solidFill>
                <a:schemeClr val="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ru-RU" sz="24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Сумма инвестиций: до 10 млн. рублей</a:t>
            </a:r>
          </a:p>
          <a:p>
            <a:pPr>
              <a:defRPr/>
            </a:pPr>
            <a:r>
              <a:rPr lang="ru-RU" sz="24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Срок инвестиций: до 3 лет </a:t>
            </a:r>
          </a:p>
          <a:p>
            <a:pPr>
              <a:defRPr/>
            </a:pPr>
            <a:r>
              <a:rPr lang="ru-RU" sz="24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Доходность: 24% годовых</a:t>
            </a:r>
          </a:p>
          <a:p>
            <a:pPr>
              <a:defRPr/>
            </a:pPr>
            <a:r>
              <a:rPr lang="ru-RU" sz="24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+ 5% ежемесячные выплаты с выручки предприятия</a:t>
            </a:r>
          </a:p>
          <a:p>
            <a:pPr>
              <a:defRPr/>
            </a:pPr>
            <a:endParaRPr lang="ru-RU" sz="2400" dirty="0" smtClean="0">
              <a:solidFill>
                <a:schemeClr val="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24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Готовы рассмотреть предложения Инвестора.</a:t>
            </a:r>
          </a:p>
          <a:p>
            <a:pPr algn="ctr">
              <a:defRPr/>
            </a:pPr>
            <a:endParaRPr lang="ru-RU" sz="2400" b="1" dirty="0">
              <a:solidFill>
                <a:schemeClr val="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016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ctrTitle" sz="quarter"/>
          </p:nvPr>
        </p:nvSpPr>
        <p:spPr>
          <a:xfrm>
            <a:off x="642938" y="928689"/>
            <a:ext cx="7772400" cy="928676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CC"/>
                </a:solidFill>
                <a:latin typeface="Times New Roman" pitchFamily="18" charset="0"/>
              </a:rPr>
              <a:t>OOO </a:t>
            </a:r>
            <a:r>
              <a:rPr lang="ru-RU" dirty="0" smtClean="0">
                <a:solidFill>
                  <a:srgbClr val="FFFFCC"/>
                </a:solidFill>
                <a:latin typeface="Times New Roman" pitchFamily="18" charset="0"/>
              </a:rPr>
              <a:t>«ТЛК» </a:t>
            </a:r>
            <a:endParaRPr lang="ru-RU" dirty="0">
              <a:solidFill>
                <a:srgbClr val="FFFFCC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4313" y="2071678"/>
            <a:ext cx="8715405" cy="467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Для получения дополнительной информации, 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свяжитесь с нами по одному из удобных Вам способов.</a:t>
            </a:r>
            <a:r>
              <a:rPr lang="ru-RU" sz="2400" b="1" dirty="0" smtClean="0">
                <a:solidFill>
                  <a:schemeClr val="tx1"/>
                </a:solidFill>
              </a:rPr>
              <a:t/>
            </a:r>
            <a:br>
              <a:rPr lang="ru-RU" sz="2400" b="1" dirty="0" smtClean="0">
                <a:solidFill>
                  <a:schemeClr val="tx1"/>
                </a:solidFill>
              </a:rPr>
            </a:br>
            <a:endParaRPr lang="ru-RU" sz="2400" b="1" dirty="0" smtClean="0">
              <a:solidFill>
                <a:schemeClr val="tx1"/>
              </a:solidFill>
            </a:endParaRP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С уважением к Вам и вашему бизнесу</a:t>
            </a:r>
            <a:endParaRPr lang="ru-RU" sz="2400" kern="0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  <a:p>
            <a:pPr algn="ctr" fontAlgn="t"/>
            <a:endParaRPr lang="ru-RU" sz="2400" i="1" dirty="0" smtClean="0">
              <a:solidFill>
                <a:schemeClr val="tx1"/>
              </a:solidFill>
            </a:endParaRPr>
          </a:p>
          <a:p>
            <a:pPr algn="ctr" fontAlgn="t"/>
            <a:r>
              <a:rPr lang="ru-RU" sz="2400" i="1" dirty="0" err="1" smtClean="0">
                <a:solidFill>
                  <a:schemeClr val="tx1"/>
                </a:solidFill>
              </a:rPr>
              <a:t>моб.тел</a:t>
            </a:r>
            <a:r>
              <a:rPr lang="ru-RU" sz="2400" i="1" dirty="0" smtClean="0">
                <a:solidFill>
                  <a:schemeClr val="tx1"/>
                </a:solidFill>
              </a:rPr>
              <a:t> +7-922-218-0041 (</a:t>
            </a:r>
            <a:r>
              <a:rPr lang="en-US" sz="2400" i="1" dirty="0" err="1" smtClean="0">
                <a:solidFill>
                  <a:schemeClr val="tx1"/>
                </a:solidFill>
              </a:rPr>
              <a:t>Viber</a:t>
            </a:r>
            <a:r>
              <a:rPr lang="ru-RU" sz="2400" i="1" dirty="0" smtClean="0">
                <a:solidFill>
                  <a:schemeClr val="tx1"/>
                </a:solidFill>
              </a:rPr>
              <a:t>,</a:t>
            </a:r>
            <a:r>
              <a:rPr lang="en-US" sz="2400" i="1" dirty="0" smtClean="0">
                <a:solidFill>
                  <a:schemeClr val="tx1"/>
                </a:solidFill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</a:rPr>
              <a:t>WhatsApp</a:t>
            </a:r>
            <a:r>
              <a:rPr lang="en-US" sz="2400" i="1" dirty="0" smtClean="0">
                <a:solidFill>
                  <a:schemeClr val="tx1"/>
                </a:solidFill>
              </a:rPr>
              <a:t>)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ctr" fontAlgn="t"/>
            <a:r>
              <a:rPr lang="en-US" sz="2400" i="1" dirty="0" smtClean="0">
                <a:solidFill>
                  <a:schemeClr val="tx1"/>
                </a:solidFill>
              </a:rPr>
              <a:t>Skype: alekseism45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en-US" sz="2400" i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E-mail:</a:t>
            </a:r>
            <a:r>
              <a:rPr lang="ru-RU" sz="2400" i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en-US" sz="2400" i="1" dirty="0" smtClean="0">
                <a:solidFill>
                  <a:schemeClr val="tx1"/>
                </a:solidFill>
                <a:cs typeface="Times New Roman" pitchFamily="18" charset="0"/>
                <a:hlinkClick r:id="rId3"/>
              </a:rPr>
              <a:t>alekseicm@gmail.com</a:t>
            </a:r>
            <a:endParaRPr lang="ru-RU" sz="2400" i="1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en-US" sz="2000" i="1" dirty="0" smtClean="0">
                <a:solidFill>
                  <a:schemeClr val="tx1"/>
                </a:solidFill>
                <a:cs typeface="Times New Roman" pitchFamily="18" charset="0"/>
                <a:hlinkClick r:id="rId4"/>
              </a:rPr>
              <a:t>http://office52500.wixsite.com/mbiztlk</a:t>
            </a:r>
            <a:endParaRPr lang="ru-RU" sz="2000" i="1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endParaRPr lang="en-US" sz="2400" i="1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endParaRPr lang="ru-RU" sz="2800" kern="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par>
              <p:cTn id="2"/>
            </p:par>
            <p:par>
              <p:cTn id="3"/>
            </p:par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0" descr="резервная копия  сборка1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3813"/>
            <a:ext cx="9144000" cy="688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177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85720" y="142852"/>
            <a:ext cx="8643999" cy="4071966"/>
          </a:xfrm>
        </p:spPr>
        <p:txBody>
          <a:bodyPr/>
          <a:lstStyle/>
          <a:p>
            <a:pPr>
              <a:defRPr/>
            </a:pPr>
            <a:r>
              <a:rPr lang="ru-RU" sz="36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</a:rPr>
              <a:t>Плавильные участки мобильного типа:</a:t>
            </a:r>
            <a:r>
              <a:rPr lang="ru-RU" sz="36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</a:rPr>
              <a:t/>
            </a:r>
            <a:br>
              <a:rPr lang="ru-RU" sz="36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</a:rPr>
            </a:br>
            <a:r>
              <a:rPr lang="ru-RU" sz="32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</a:rPr>
              <a:t>ПУМ-Т</a:t>
            </a:r>
            <a:br>
              <a:rPr lang="ru-RU" sz="32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</a:rPr>
            </a:br>
            <a:r>
              <a:rPr lang="ru-RU" sz="32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</a:rPr>
              <a:t>ПУМ-20/40 </a:t>
            </a:r>
            <a:r>
              <a:rPr lang="ru-RU" sz="36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</a:rPr>
            </a:br>
            <a:r>
              <a:rPr lang="ru-RU" sz="36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</a:rPr>
              <a:t>Литейный участок - технологии ВПФ: </a:t>
            </a:r>
            <a:r>
              <a:rPr lang="ru-RU" sz="36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</a:rPr>
              <a:t/>
            </a:r>
            <a:br>
              <a:rPr lang="ru-RU" sz="36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</a:rPr>
            </a:br>
            <a:r>
              <a:rPr lang="ru-RU" sz="32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</a:rPr>
              <a:t>Стационарного типа ВУ 6-2</a:t>
            </a:r>
            <a:br>
              <a:rPr lang="ru-RU" sz="32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</a:rPr>
            </a:br>
            <a:r>
              <a:rPr lang="ru-RU" sz="32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</a:rPr>
              <a:t>Мобильного типа МЛЦ-ВУ</a:t>
            </a:r>
            <a:r>
              <a:rPr lang="ru-RU" sz="28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ru-RU" sz="2800" dirty="0" smtClean="0">
                <a:solidFill>
                  <a:schemeClr val="bg1"/>
                </a:solidFill>
                <a:latin typeface="Times New Roman" pitchFamily="18" charset="0"/>
              </a:rPr>
            </a:br>
            <a:endParaRPr lang="ru-RU" sz="2800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785794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u="sng" dirty="0">
                <a:solidFill>
                  <a:schemeClr val="hlink"/>
                </a:solidFill>
                <a:latin typeface="Times New Roman" pitchFamily="18" charset="0"/>
              </a:rPr>
              <a:t>Наше предприятие предлагает:</a:t>
            </a:r>
          </a:p>
        </p:txBody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5" y="928670"/>
            <a:ext cx="8286809" cy="5715040"/>
          </a:xfrm>
        </p:spPr>
        <p:txBody>
          <a:bodyPr/>
          <a:lstStyle/>
          <a:p>
            <a:pPr marL="609600" indent="-609600">
              <a:buNone/>
              <a:defRPr/>
            </a:pPr>
            <a:r>
              <a:rPr lang="ru-RU" sz="2800" dirty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8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Разработку производственного участка </a:t>
            </a:r>
          </a:p>
          <a:p>
            <a:pPr marL="609600" indent="-609600">
              <a:buNone/>
              <a:defRPr/>
            </a:pPr>
            <a:r>
              <a:rPr lang="ru-RU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 ваши цели и задачи</a:t>
            </a:r>
          </a:p>
          <a:p>
            <a:pPr marL="609600" indent="-609600">
              <a:buNone/>
              <a:defRPr/>
            </a:pPr>
            <a:r>
              <a:rPr lang="ru-RU" sz="28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Изготовление и пуско-наладку оборудования</a:t>
            </a:r>
          </a:p>
          <a:p>
            <a:pPr marL="609600" indent="-609600">
              <a:buNone/>
              <a:defRPr/>
            </a:pPr>
            <a:r>
              <a:rPr lang="ru-RU" sz="28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Обучение персонала</a:t>
            </a:r>
          </a:p>
          <a:p>
            <a:pPr marL="609600" indent="-609600">
              <a:buNone/>
              <a:defRPr/>
            </a:pPr>
            <a:r>
              <a:rPr lang="ru-RU" sz="28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Гарантийное и </a:t>
            </a:r>
            <a:r>
              <a:rPr lang="ru-RU" sz="2800" dirty="0" err="1" smtClean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посгарантийное</a:t>
            </a:r>
            <a:r>
              <a:rPr lang="ru-RU" sz="28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обслуживание</a:t>
            </a:r>
          </a:p>
          <a:p>
            <a:pPr>
              <a:buNone/>
              <a:defRPr/>
            </a:pP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5. Изготовление на собственном производственном участке: </a:t>
            </a:r>
          </a:p>
          <a:p>
            <a:pPr>
              <a:defRPr/>
            </a:pPr>
            <a:r>
              <a:rPr lang="ru-RU" sz="2800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художественное   литьё </a:t>
            </a:r>
          </a:p>
          <a:p>
            <a:pPr>
              <a:defRPr/>
            </a:pPr>
            <a:r>
              <a:rPr lang="ru-RU" sz="2800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техническое литьё </a:t>
            </a:r>
          </a:p>
          <a:p>
            <a:pPr>
              <a:defRPr/>
            </a:pPr>
            <a:r>
              <a:rPr lang="ru-RU" sz="2800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модельную оснастку </a:t>
            </a:r>
          </a:p>
          <a:p>
            <a:pPr>
              <a:defRPr/>
            </a:pPr>
            <a:r>
              <a:rPr lang="ru-RU" sz="2800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нестандартное оборудование</a:t>
            </a:r>
          </a:p>
          <a:p>
            <a:pPr marL="609600" indent="-609600">
              <a:buNone/>
              <a:defRPr/>
            </a:pPr>
            <a:endParaRPr lang="ru-RU" sz="1800" dirty="0" smtClean="0">
              <a:latin typeface="Verdana" pitchFamily="34" charset="0"/>
            </a:endParaRPr>
          </a:p>
          <a:p>
            <a:pPr marL="609600" indent="-609600" eaLnBrk="1" hangingPunct="1">
              <a:buFont typeface="Wingdings" pitchFamily="2" charset="2"/>
              <a:buNone/>
              <a:defRPr/>
            </a:pPr>
            <a:endParaRPr lang="ru-RU" sz="2000" b="1" dirty="0" smtClean="0">
              <a:solidFill>
                <a:schemeClr val="hlink"/>
              </a:solidFill>
              <a:latin typeface="Times New Roman" pitchFamily="18" charset="0"/>
            </a:endParaRPr>
          </a:p>
          <a:p>
            <a:pPr marL="609600" indent="-609600" eaLnBrk="1" hangingPunct="1">
              <a:buFont typeface="Wingdings" pitchFamily="2" charset="2"/>
              <a:buNone/>
              <a:defRPr/>
            </a:pPr>
            <a:endParaRPr lang="en-US" sz="2200" dirty="0"/>
          </a:p>
        </p:txBody>
      </p:sp>
      <p:sp>
        <p:nvSpPr>
          <p:cNvPr id="286725" name="Rectangle 5"/>
          <p:cNvSpPr>
            <a:spLocks noChangeArrowheads="1"/>
          </p:cNvSpPr>
          <p:nvPr/>
        </p:nvSpPr>
        <p:spPr bwMode="auto">
          <a:xfrm>
            <a:off x="357158" y="4221162"/>
            <a:ext cx="41434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endParaRPr lang="ru-RU" sz="20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4282" y="3929066"/>
            <a:ext cx="8786874" cy="2928934"/>
          </a:xfrm>
        </p:spPr>
        <p:txBody>
          <a:bodyPr/>
          <a:lstStyle/>
          <a:p>
            <a:pPr>
              <a:defRPr/>
            </a:pPr>
            <a:r>
              <a:rPr lang="ru-RU" sz="2800" b="1" dirty="0" smtClean="0">
                <a:latin typeface="Times New Roman" pitchFamily="18" charset="0"/>
              </a:rPr>
              <a:t>Производительность плавильного участка ПУМ 20:</a:t>
            </a:r>
            <a:r>
              <a:rPr lang="ru-RU" sz="2800" dirty="0" smtClean="0">
                <a:latin typeface="Times New Roman" pitchFamily="18" charset="0"/>
              </a:rPr>
              <a:t> </a:t>
            </a:r>
          </a:p>
          <a:p>
            <a:pPr>
              <a:defRPr/>
            </a:pPr>
            <a:r>
              <a:rPr lang="ru-RU" sz="2000" b="1" dirty="0" smtClean="0">
                <a:latin typeface="Times New Roman" pitchFamily="18" charset="0"/>
              </a:rPr>
              <a:t>от 30 до 60 тонн алюминиевых сплавов в месяц </a:t>
            </a:r>
          </a:p>
          <a:p>
            <a:pPr>
              <a:defRPr/>
            </a:pPr>
            <a:r>
              <a:rPr lang="ru-RU" sz="2000" b="1" dirty="0" smtClean="0">
                <a:latin typeface="Times New Roman" pitchFamily="18" charset="0"/>
              </a:rPr>
              <a:t>при меньших затратах в сравнении со стационарным плавильным цехом.</a:t>
            </a:r>
          </a:p>
          <a:p>
            <a:pPr>
              <a:defRPr/>
            </a:pPr>
            <a:endParaRPr lang="ru-RU" sz="1000" b="1" dirty="0" smtClean="0">
              <a:latin typeface="Times New Roman" pitchFamily="18" charset="0"/>
            </a:endParaRPr>
          </a:p>
          <a:p>
            <a:pPr eaLnBrk="1" hangingPunct="1">
              <a:defRPr/>
            </a:pPr>
            <a:r>
              <a:rPr lang="ru-RU" sz="2400" b="1" dirty="0" smtClean="0">
                <a:latin typeface="Times New Roman" pitchFamily="18" charset="0"/>
              </a:rPr>
              <a:t> Производительность </a:t>
            </a:r>
            <a:r>
              <a:rPr lang="ru-RU" sz="2400" b="1" dirty="0">
                <a:latin typeface="Times New Roman" pitchFamily="18" charset="0"/>
              </a:rPr>
              <a:t>трех </a:t>
            </a:r>
            <a:r>
              <a:rPr lang="ru-RU" sz="2400" b="1" dirty="0" smtClean="0">
                <a:latin typeface="Times New Roman" pitchFamily="18" charset="0"/>
              </a:rPr>
              <a:t>установок ВУ 6-2</a:t>
            </a:r>
            <a:r>
              <a:rPr lang="ru-RU" sz="2000" dirty="0" smtClean="0">
                <a:latin typeface="Times New Roman" pitchFamily="18" charset="0"/>
              </a:rPr>
              <a:t>:</a:t>
            </a:r>
          </a:p>
          <a:p>
            <a:pPr eaLnBrk="1" hangingPunct="1">
              <a:defRPr/>
            </a:pPr>
            <a:r>
              <a:rPr lang="ru-RU" sz="2000" dirty="0" smtClean="0">
                <a:latin typeface="Times New Roman" pitchFamily="18" charset="0"/>
              </a:rPr>
              <a:t>равна </a:t>
            </a:r>
            <a:r>
              <a:rPr lang="ru-RU" sz="2000" dirty="0">
                <a:latin typeface="Times New Roman" pitchFamily="18" charset="0"/>
              </a:rPr>
              <a:t>производительности  </a:t>
            </a:r>
            <a:r>
              <a:rPr lang="ru-RU" sz="2000" dirty="0" smtClean="0">
                <a:latin typeface="Times New Roman" pitchFamily="18" charset="0"/>
              </a:rPr>
              <a:t>литейного цеха/завода - это </a:t>
            </a:r>
            <a:r>
              <a:rPr lang="ru-RU" sz="2000" dirty="0">
                <a:latin typeface="Times New Roman" pitchFamily="18" charset="0"/>
              </a:rPr>
              <a:t>6-8 </a:t>
            </a:r>
            <a:r>
              <a:rPr lang="ru-RU" sz="2000" dirty="0" smtClean="0">
                <a:latin typeface="Times New Roman" pitchFamily="18" charset="0"/>
              </a:rPr>
              <a:t>тонн </a:t>
            </a:r>
            <a:r>
              <a:rPr lang="ru-RU" sz="2000" dirty="0">
                <a:latin typeface="Times New Roman" pitchFamily="18" charset="0"/>
              </a:rPr>
              <a:t>литья в месяц при меньших затратах на </a:t>
            </a:r>
            <a:r>
              <a:rPr lang="ru-RU" sz="2000" dirty="0" smtClean="0">
                <a:latin typeface="Times New Roman" pitchFamily="18" charset="0"/>
              </a:rPr>
              <a:t>обработку </a:t>
            </a:r>
            <a:r>
              <a:rPr lang="ru-RU" sz="2000" dirty="0">
                <a:latin typeface="Times New Roman" pitchFamily="18" charset="0"/>
              </a:rPr>
              <a:t>деталей и быстром  переходе от одного изделия на выпуск другого.</a:t>
            </a:r>
          </a:p>
        </p:txBody>
      </p:sp>
      <p:pic>
        <p:nvPicPr>
          <p:cNvPr id="6147" name="Picture 1024" descr="Фильм3в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7290" y="285728"/>
            <a:ext cx="6600000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214290"/>
            <a:ext cx="8643998" cy="6286544"/>
          </a:xfrm>
        </p:spPr>
        <p:txBody>
          <a:bodyPr/>
          <a:lstStyle/>
          <a:p>
            <a:pPr>
              <a:defRPr/>
            </a:pPr>
            <a:r>
              <a:rPr lang="ru-RU" sz="3200" b="1" dirty="0" smtClean="0">
                <a:solidFill>
                  <a:schemeClr val="hlink"/>
                </a:solidFill>
                <a:latin typeface="Times New Roman" pitchFamily="18" charset="0"/>
              </a:rPr>
              <a:t>Перечень продукции, производимый на мобильных производственных участках.</a:t>
            </a:r>
            <a:br>
              <a:rPr lang="ru-RU" sz="3200" b="1" dirty="0" smtClean="0">
                <a:solidFill>
                  <a:schemeClr val="hlink"/>
                </a:solidFill>
                <a:latin typeface="Times New Roman" pitchFamily="18" charset="0"/>
              </a:rPr>
            </a:br>
            <a:r>
              <a:rPr lang="ru-RU" sz="3200" b="1" dirty="0" smtClean="0">
                <a:solidFill>
                  <a:schemeClr val="hlink"/>
                </a:solidFill>
                <a:latin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hlink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</a:rPr>
              <a:t>Плавильный участок типа ПУМ-20</a:t>
            </a:r>
            <a:r>
              <a:rPr lang="ru-RU" sz="2500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25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500" dirty="0" smtClean="0">
                <a:solidFill>
                  <a:schemeClr val="tx1"/>
                </a:solidFill>
                <a:latin typeface="Times New Roman" pitchFamily="18" charset="0"/>
              </a:rPr>
              <a:t>- вторичные алюминиевые сплавы: </a:t>
            </a:r>
            <a:br>
              <a:rPr lang="ru-RU" sz="25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500" b="1" dirty="0" smtClean="0">
                <a:solidFill>
                  <a:schemeClr val="tx1"/>
                </a:solidFill>
                <a:latin typeface="Times New Roman" pitchFamily="18" charset="0"/>
              </a:rPr>
              <a:t>А0 / А5, АВ87, АВ91/92, АВ95/97</a:t>
            </a:r>
            <a:r>
              <a:rPr lang="ru-RU" sz="2500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25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500" dirty="0" smtClean="0">
                <a:solidFill>
                  <a:schemeClr val="tx1"/>
                </a:solidFill>
                <a:latin typeface="Times New Roman" pitchFamily="18" charset="0"/>
              </a:rPr>
              <a:t>переплав однородных алюминиевых ломов типа АД31, Д16...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400" dirty="0" smtClean="0">
                <a:solidFill>
                  <a:schemeClr val="hlink"/>
                </a:solidFill>
                <a:latin typeface="Times New Roman" pitchFamily="18" charset="0"/>
              </a:rPr>
              <a:t/>
            </a:r>
            <a:br>
              <a:rPr lang="ru-RU" sz="2400" dirty="0" smtClean="0">
                <a:solidFill>
                  <a:schemeClr val="hlink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</a:rPr>
              <a:t>Литейный участок типа МЛЦ-ВУ</a:t>
            </a:r>
            <a:r>
              <a:rPr lang="ru-RU" sz="2500" b="1" dirty="0" smtClean="0">
                <a:solidFill>
                  <a:schemeClr val="hlink"/>
                </a:solidFill>
                <a:latin typeface="Times New Roman" pitchFamily="18" charset="0"/>
              </a:rPr>
              <a:t/>
            </a:r>
            <a:br>
              <a:rPr lang="ru-RU" sz="2500" b="1" dirty="0" smtClean="0">
                <a:solidFill>
                  <a:schemeClr val="hlink"/>
                </a:solidFill>
                <a:latin typeface="Times New Roman" pitchFamily="18" charset="0"/>
              </a:rPr>
            </a:br>
            <a:r>
              <a:rPr lang="ru-RU" sz="2500" b="1" dirty="0" smtClean="0">
                <a:solidFill>
                  <a:schemeClr val="hlink"/>
                </a:solidFill>
                <a:latin typeface="Times New Roman" pitchFamily="18" charset="0"/>
              </a:rPr>
              <a:t>- </a:t>
            </a:r>
            <a:r>
              <a:rPr lang="ru-RU" sz="2500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художественное литьё                  </a:t>
            </a:r>
            <a:r>
              <a:rPr lang="ru-RU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техническое литьё </a:t>
            </a:r>
            <a:br>
              <a:rPr lang="ru-RU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500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chemeClr val="hlink"/>
              </a:solidFill>
              <a:latin typeface="Times New Roman" pitchFamily="18" charset="0"/>
              <a:hlinkClick r:id="rId3" action="ppaction://hlinkfile"/>
            </a:endParaRPr>
          </a:p>
        </p:txBody>
      </p:sp>
      <p:pic>
        <p:nvPicPr>
          <p:cNvPr id="2050" name="Picture 2" descr="F:\ТЛК_2016\ФОТО-ТЛК\Художественное литьё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290" y="4429132"/>
            <a:ext cx="2542218" cy="1908000"/>
          </a:xfrm>
          <a:prstGeom prst="rect">
            <a:avLst/>
          </a:prstGeom>
          <a:noFill/>
        </p:spPr>
      </p:pic>
      <p:pic>
        <p:nvPicPr>
          <p:cNvPr id="2051" name="Picture 3" descr="F:\ТЛК_2016\ФОТО-ТЛК\Фото изделий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8" y="4429132"/>
            <a:ext cx="2576623" cy="190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2" y="0"/>
            <a:ext cx="8318529" cy="1857364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chemeClr val="hlink"/>
                </a:solidFill>
                <a:latin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hlink"/>
                </a:solidFill>
                <a:latin typeface="Times New Roman" pitchFamily="18" charset="0"/>
              </a:rPr>
            </a:br>
            <a:endParaRPr lang="ru-RU" sz="3200" b="1" dirty="0">
              <a:solidFill>
                <a:schemeClr val="hlink"/>
              </a:solidFill>
              <a:latin typeface="Times New Roman" pitchFamily="18" charset="0"/>
              <a:hlinkClick r:id="rId3" action="ppaction://hlinkfile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0" y="0"/>
          <a:ext cx="9143999" cy="6715149"/>
        </p:xfrm>
        <a:graphic>
          <a:graphicData uri="http://schemas.openxmlformats.org/drawingml/2006/table">
            <a:tbl>
              <a:tblPr/>
              <a:tblGrid>
                <a:gridCol w="2590801"/>
                <a:gridCol w="1232613"/>
                <a:gridCol w="1482559"/>
                <a:gridCol w="1260867"/>
                <a:gridCol w="1094600"/>
                <a:gridCol w="1482559"/>
              </a:tblGrid>
              <a:tr h="478748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2400" b="1" u="sng" dirty="0" smtClean="0"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</a:rPr>
                        <a:t>Расчет себестоимости сплавов при производстве на ПУМ-20</a:t>
                      </a:r>
                      <a:endParaRPr lang="ru-RU" sz="2400" b="1" i="0" u="sng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9350" marR="9350" marT="9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917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Наименование</a:t>
                      </a:r>
                    </a:p>
                  </a:txBody>
                  <a:tcPr marL="9350" marR="9350" marT="9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Кол-во, кг.</a:t>
                      </a: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Цена, </a:t>
                      </a:r>
                      <a:r>
                        <a:rPr lang="ru-RU" sz="1600" b="1" i="0" u="none" strike="noStrike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руб</a:t>
                      </a:r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/кг.</a:t>
                      </a: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Сумма, руб.</a:t>
                      </a: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Мет. </a:t>
                      </a:r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выход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С.ст. АВ95/97 </a:t>
                      </a:r>
                      <a:r>
                        <a:rPr lang="ru-RU" sz="1600" b="1" i="0" u="none" strike="noStrike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руб</a:t>
                      </a:r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/</a:t>
                      </a:r>
                      <a:r>
                        <a:rPr lang="ru-RU" sz="1600" b="1" i="0" u="none" strike="noStrike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тн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228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Лом </a:t>
                      </a:r>
                      <a:r>
                        <a:rPr lang="ru-RU" sz="1600" b="1" i="0" u="none" strike="noStrike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алюм</a:t>
                      </a:r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. Банка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1 000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*83,0 р</a:t>
                      </a:r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. </a:t>
                      </a: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    </a:t>
                      </a:r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83 000 р</a:t>
                      </a:r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. </a:t>
                      </a: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0,8</a:t>
                      </a: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103 750 р</a:t>
                      </a:r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. </a:t>
                      </a: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9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Расходы</a:t>
                      </a:r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, на тонну Г.П.</a:t>
                      </a: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</a:t>
                      </a: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    4 </a:t>
                      </a:r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000 р</a:t>
                      </a:r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. </a:t>
                      </a: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</a:t>
                      </a: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4 000р</a:t>
                      </a:r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. </a:t>
                      </a: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0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Итого</a:t>
                      </a:r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:</a:t>
                      </a:r>
                    </a:p>
                  </a:txBody>
                  <a:tcPr marL="9350" marR="9350" marT="9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</a:t>
                      </a: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</a:t>
                      </a: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</a:t>
                      </a: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</a:t>
                      </a: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107 750 р</a:t>
                      </a:r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. </a:t>
                      </a: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470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Рентабельность:</a:t>
                      </a:r>
                    </a:p>
                  </a:txBody>
                  <a:tcPr marL="9350" marR="9350" marT="9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АВ 95/97</a:t>
                      </a: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</a:t>
                      </a: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</a:t>
                      </a: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в %</a:t>
                      </a: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Доход, </a:t>
                      </a:r>
                      <a:r>
                        <a:rPr lang="ru-RU" sz="1600" b="1" i="0" u="none" strike="noStrike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руб</a:t>
                      </a:r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/</a:t>
                      </a:r>
                      <a:r>
                        <a:rPr lang="ru-RU" sz="1600" b="1" i="0" u="none" strike="noStrike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тн</a:t>
                      </a:r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0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1 000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*118,0 р</a:t>
                      </a:r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. </a:t>
                      </a: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118 000 р</a:t>
                      </a:r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. </a:t>
                      </a: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8,69</a:t>
                      </a: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10 250 р</a:t>
                      </a:r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. </a:t>
                      </a: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05094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*оптовые   закупочные  цены </a:t>
                      </a:r>
                      <a:r>
                        <a:rPr lang="ru-RU" sz="1600" b="1" i="1" u="none" strike="noStrike" baseline="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ru-RU" sz="1600" b="1" i="1" u="none" strike="noStrike" baseline="0" dirty="0" err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металлотрейдеров</a:t>
                      </a:r>
                      <a:r>
                        <a:rPr lang="ru-RU" sz="1600" b="1" i="1" u="none" strike="noStrike" baseline="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 на  20.12.20,16 г.</a:t>
                      </a:r>
                      <a:endParaRPr lang="ru-RU" sz="1600" b="1" i="1" u="none" strike="noStrike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350" marR="9350" marT="9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350" marR="9350" marT="9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350" marR="9350" marT="9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350" marR="9350" marT="9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350" marR="9350" marT="9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17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Наименование</a:t>
                      </a:r>
                    </a:p>
                  </a:txBody>
                  <a:tcPr marL="9350" marR="9350" marT="9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Кол-во, кг.</a:t>
                      </a: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Цена, руб/кг.</a:t>
                      </a: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Сумма, руб.</a:t>
                      </a: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Мет. </a:t>
                      </a:r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выход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Сб.ст</a:t>
                      </a:r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. А0 / А5 </a:t>
                      </a:r>
                      <a:r>
                        <a:rPr lang="ru-RU" sz="1600" b="1" i="0" u="none" strike="noStrike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руб</a:t>
                      </a:r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/</a:t>
                      </a:r>
                      <a:r>
                        <a:rPr lang="ru-RU" sz="1600" b="1" i="0" u="none" strike="noStrike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тн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6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Лом </a:t>
                      </a:r>
                      <a:r>
                        <a:rPr lang="ru-RU" sz="1600" b="1" i="0" u="none" strike="noStrike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алюм</a:t>
                      </a:r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. </a:t>
                      </a:r>
                      <a:r>
                        <a:rPr lang="ru-RU" sz="1600" b="1" i="0" u="none" strike="noStrike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Эл.тех</a:t>
                      </a:r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/</a:t>
                      </a:r>
                      <a:r>
                        <a:rPr lang="ru-RU" sz="1600" b="1" i="0" u="none" strike="noStrike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пищ</a:t>
                      </a:r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.</a:t>
                      </a: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1 000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*111,0 р</a:t>
                      </a:r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. </a:t>
                      </a: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111 000 р</a:t>
                      </a:r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. </a:t>
                      </a: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0,94</a:t>
                      </a: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118 085 р</a:t>
                      </a:r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. </a:t>
                      </a:r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0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Расходы</a:t>
                      </a:r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, на тонну Г.П.</a:t>
                      </a: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</a:t>
                      </a: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4 000 р</a:t>
                      </a:r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. </a:t>
                      </a: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</a:t>
                      </a: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4 000 </a:t>
                      </a:r>
                      <a:r>
                        <a:rPr lang="ru-RU" sz="1600" b="1" i="0" u="none" strike="noStrike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р</a:t>
                      </a:r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. 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0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Итого</a:t>
                      </a:r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:</a:t>
                      </a:r>
                    </a:p>
                  </a:txBody>
                  <a:tcPr marL="9350" marR="9350" marT="9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</a:t>
                      </a: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</a:t>
                      </a: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</a:t>
                      </a: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</a:t>
                      </a: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122 085</a:t>
                      </a:r>
                      <a:r>
                        <a:rPr lang="ru-RU" sz="1600" b="1" i="0" u="none" strike="noStrike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р</a:t>
                      </a:r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. </a:t>
                      </a: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68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Рентабельность:</a:t>
                      </a:r>
                    </a:p>
                  </a:txBody>
                  <a:tcPr marL="9350" marR="9350" marT="9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А0 / А5</a:t>
                      </a: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</a:t>
                      </a: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</a:t>
                      </a: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в %</a:t>
                      </a: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Доход, </a:t>
                      </a:r>
                      <a:r>
                        <a:rPr lang="ru-RU" sz="1600" b="1" i="0" u="none" strike="noStrike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руб</a:t>
                      </a:r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/</a:t>
                      </a:r>
                      <a:r>
                        <a:rPr lang="ru-RU" sz="1600" b="1" i="0" u="none" strike="noStrike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тн</a:t>
                      </a:r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0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1 000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*135,0 р</a:t>
                      </a:r>
                      <a:r>
                        <a:rPr lang="ru-RU" sz="1600" b="1" i="0" u="none" strike="noStrike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.</a:t>
                      </a:r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135 000 р</a:t>
                      </a:r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. </a:t>
                      </a: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9,57</a:t>
                      </a: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12 915 р</a:t>
                      </a:r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. </a:t>
                      </a: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2" y="0"/>
            <a:ext cx="8318530" cy="785794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chemeClr val="hlink"/>
                </a:solidFill>
                <a:latin typeface="Times New Roman" pitchFamily="18" charset="0"/>
              </a:rPr>
              <a:t>Срок окупаемости инвестиций.</a:t>
            </a:r>
            <a:endParaRPr lang="ru-RU" sz="3200" b="1" dirty="0">
              <a:solidFill>
                <a:schemeClr val="hlink"/>
              </a:solidFill>
              <a:latin typeface="Times New Roman" pitchFamily="18" charset="0"/>
              <a:hlinkClick r:id="rId3" action="ppaction://hlinkfile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928670"/>
          <a:ext cx="9143999" cy="5715040"/>
        </p:xfrm>
        <a:graphic>
          <a:graphicData uri="http://schemas.openxmlformats.org/drawingml/2006/table">
            <a:tbl>
              <a:tblPr/>
              <a:tblGrid>
                <a:gridCol w="1648918"/>
                <a:gridCol w="1616797"/>
                <a:gridCol w="1456185"/>
                <a:gridCol w="1767116"/>
                <a:gridCol w="1450487"/>
                <a:gridCol w="1204496"/>
              </a:tblGrid>
              <a:tr h="441173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График работы. Производительность.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/>
                      </a:endParaRPr>
                    </a:p>
                  </a:txBody>
                  <a:tcPr marL="5651" marR="5651" marT="5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46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Arial Unicode MS"/>
                        </a:rPr>
                        <a:t>Марки </a:t>
                      </a:r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latin typeface="Arial Unicode MS"/>
                        </a:rPr>
                        <a:t>сплавов</a:t>
                      </a:r>
                    </a:p>
                  </a:txBody>
                  <a:tcPr marL="5651" marR="5651" marT="5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АВ87; АВ91/92; АВ95/97; А0; А5</a:t>
                      </a:r>
                    </a:p>
                  </a:txBody>
                  <a:tcPr marL="5651" marR="5651" marT="5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переплав АД31, Д16 …</a:t>
                      </a:r>
                    </a:p>
                  </a:txBody>
                  <a:tcPr marL="5651" marR="5651" marT="5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466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 </a:t>
                      </a:r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12 </a:t>
                      </a:r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часовая смена</a:t>
                      </a:r>
                    </a:p>
                  </a:txBody>
                  <a:tcPr marL="5651" marR="5651" marT="5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Arial Unicode MS"/>
                      </a:endParaRPr>
                    </a:p>
                  </a:txBody>
                  <a:tcPr marL="5651" marR="5651" marT="5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22 раб/дн.</a:t>
                      </a:r>
                    </a:p>
                  </a:txBody>
                  <a:tcPr marL="5651" marR="5651" marT="5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2 дня проф.работы</a:t>
                      </a:r>
                    </a:p>
                  </a:txBody>
                  <a:tcPr marL="5651" marR="5651" marT="5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1,25 </a:t>
                      </a:r>
                      <a:r>
                        <a:rPr lang="ru-RU" sz="1600" b="1" i="0" u="none" strike="noStrike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тн</a:t>
                      </a:r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 /смена</a:t>
                      </a:r>
                    </a:p>
                  </a:txBody>
                  <a:tcPr marL="5651" marR="5651" marT="5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30 </a:t>
                      </a:r>
                      <a:r>
                        <a:rPr lang="ru-RU" sz="1600" b="1" i="0" u="none" strike="noStrike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тн</a:t>
                      </a:r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/мес.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/>
                      </a:endParaRPr>
                    </a:p>
                  </a:txBody>
                  <a:tcPr marL="5651" marR="5651" marT="5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66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 </a:t>
                      </a:r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круглосуточно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/>
                      </a:endParaRPr>
                    </a:p>
                  </a:txBody>
                  <a:tcPr marL="5651" marR="5651" marT="5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Arial Unicode MS"/>
                      </a:endParaRPr>
                    </a:p>
                  </a:txBody>
                  <a:tcPr marL="5651" marR="5651" marT="5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30 раб/дн.</a:t>
                      </a:r>
                    </a:p>
                  </a:txBody>
                  <a:tcPr marL="5651" marR="5651" marT="5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3 дня проф.работы</a:t>
                      </a:r>
                    </a:p>
                  </a:txBody>
                  <a:tcPr marL="5651" marR="5651" marT="5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2,5 </a:t>
                      </a:r>
                      <a:r>
                        <a:rPr lang="ru-RU" sz="1600" b="1" i="0" u="none" strike="noStrike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тн</a:t>
                      </a:r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/сутки</a:t>
                      </a:r>
                    </a:p>
                  </a:txBody>
                  <a:tcPr marL="5651" marR="5651" marT="5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65 </a:t>
                      </a:r>
                      <a:r>
                        <a:rPr lang="ru-RU" sz="1600" b="1" i="0" u="none" strike="noStrike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тн</a:t>
                      </a:r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/мес. 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/>
                      </a:endParaRPr>
                    </a:p>
                  </a:txBody>
                  <a:tcPr marL="5651" marR="5651" marT="5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17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Металлургический выход</a:t>
                      </a:r>
                    </a:p>
                  </a:txBody>
                  <a:tcPr marL="5651" marR="5651" marT="5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75 - 95 %</a:t>
                      </a:r>
                    </a:p>
                  </a:txBody>
                  <a:tcPr marL="5651" marR="5651" marT="5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в зависимости от сырья</a:t>
                      </a:r>
                    </a:p>
                  </a:txBody>
                  <a:tcPr marL="5651" marR="5651" marT="5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6857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 </a:t>
                      </a:r>
                    </a:p>
                  </a:txBody>
                  <a:tcPr marL="5651" marR="5651" marT="5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1173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Срок окупаемости при односменной работе, 22 рабочих дня в месяц.</a:t>
                      </a:r>
                    </a:p>
                  </a:txBody>
                  <a:tcPr marL="5651" marR="5651" marT="5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46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Arial Unicode MS"/>
                        </a:rPr>
                        <a:t> Наименование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Arial Unicode MS"/>
                      </a:endParaRPr>
                    </a:p>
                  </a:txBody>
                  <a:tcPr marL="5651" marR="5651" marT="5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Кол-во, </a:t>
                      </a:r>
                      <a:r>
                        <a:rPr lang="ru-RU" sz="1600" b="1" i="0" u="none" strike="noStrike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тн</a:t>
                      </a:r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/м</a:t>
                      </a:r>
                    </a:p>
                  </a:txBody>
                  <a:tcPr marL="5651" marR="5651" marT="5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Доход </a:t>
                      </a:r>
                      <a:r>
                        <a:rPr lang="ru-RU" sz="1600" b="1" i="0" u="none" strike="noStrike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руб</a:t>
                      </a:r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/</a:t>
                      </a:r>
                      <a:r>
                        <a:rPr lang="ru-RU" sz="1600" b="1" i="0" u="none" strike="noStrike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тн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/>
                      </a:endParaRPr>
                    </a:p>
                  </a:txBody>
                  <a:tcPr marL="5651" marR="5651" marT="5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Сумма, </a:t>
                      </a:r>
                      <a:r>
                        <a:rPr lang="ru-RU" sz="1600" b="1" i="0" u="none" strike="noStrike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руб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/>
                      </a:endParaRPr>
                    </a:p>
                  </a:txBody>
                  <a:tcPr marL="5651" marR="5651" marT="5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Срок, мес.</a:t>
                      </a:r>
                    </a:p>
                  </a:txBody>
                  <a:tcPr marL="5651" marR="5651" marT="5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Итого</a:t>
                      </a:r>
                    </a:p>
                  </a:txBody>
                  <a:tcPr marL="5651" marR="5651" marT="5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9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Arial Unicode MS"/>
                        </a:rPr>
                        <a:t> АВ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Arial Unicode MS"/>
                        </a:rPr>
                        <a:t>95/97</a:t>
                      </a:r>
                    </a:p>
                  </a:txBody>
                  <a:tcPr marL="5651" marR="5651" marT="5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15</a:t>
                      </a:r>
                    </a:p>
                  </a:txBody>
                  <a:tcPr marL="5651" marR="5651" marT="5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10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250 р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.</a:t>
                      </a:r>
                    </a:p>
                  </a:txBody>
                  <a:tcPr marL="5651" marR="5651" marT="5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153 750 р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.</a:t>
                      </a:r>
                    </a:p>
                  </a:txBody>
                  <a:tcPr marL="5651" marR="5651" marT="5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/>
                      </a:endParaRPr>
                    </a:p>
                  </a:txBody>
                  <a:tcPr marL="5651" marR="5651" marT="5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461 250 р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.</a:t>
                      </a:r>
                    </a:p>
                  </a:txBody>
                  <a:tcPr marL="5651" marR="5651" marT="5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4411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Arial Unicode MS"/>
                        </a:rPr>
                        <a:t> А0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Arial Unicode MS"/>
                        </a:rPr>
                        <a:t>/ А5</a:t>
                      </a:r>
                    </a:p>
                  </a:txBody>
                  <a:tcPr marL="5651" marR="5651" marT="5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15</a:t>
                      </a:r>
                    </a:p>
                  </a:txBody>
                  <a:tcPr marL="5651" marR="5651" marT="5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12 915 р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.</a:t>
                      </a:r>
                    </a:p>
                  </a:txBody>
                  <a:tcPr marL="5651" marR="5651" marT="5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193 725 р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.</a:t>
                      </a:r>
                    </a:p>
                  </a:txBody>
                  <a:tcPr marL="5651" marR="5651" marT="5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/>
                      </a:endParaRPr>
                    </a:p>
                  </a:txBody>
                  <a:tcPr marL="5651" marR="5651" marT="5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581 175 р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.</a:t>
                      </a:r>
                    </a:p>
                  </a:txBody>
                  <a:tcPr marL="5651" marR="5651" marT="5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4411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Arial Unicode MS"/>
                        </a:rPr>
                        <a:t> ПУМ-20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Arial Unicode MS"/>
                      </a:endParaRPr>
                    </a:p>
                  </a:txBody>
                  <a:tcPr marL="5651" marR="5651" marT="5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1</a:t>
                      </a:r>
                    </a:p>
                  </a:txBody>
                  <a:tcPr marL="5651" marR="5651" marT="5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 </a:t>
                      </a:r>
                    </a:p>
                  </a:txBody>
                  <a:tcPr marL="5651" marR="5651" marT="5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950 </a:t>
                      </a:r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000 р</a:t>
                      </a:r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.</a:t>
                      </a:r>
                    </a:p>
                  </a:txBody>
                  <a:tcPr marL="5651" marR="5651" marT="5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3</a:t>
                      </a:r>
                    </a:p>
                  </a:txBody>
                  <a:tcPr marL="5651" marR="5651" marT="5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950 </a:t>
                      </a:r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000 р</a:t>
                      </a:r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.</a:t>
                      </a:r>
                    </a:p>
                  </a:txBody>
                  <a:tcPr marL="5651" marR="5651" marT="5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4073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При стоимости ПУМ-20  950 000 рублей</a:t>
                      </a:r>
                    </a:p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Окупаемость с момента инвестирования - </a:t>
                      </a:r>
                      <a:r>
                        <a:rPr lang="ru-RU" sz="1800" b="1" i="0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6 </a:t>
                      </a:r>
                      <a:r>
                        <a:rPr lang="ru-RU" sz="1800" b="1" i="0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месяца</a:t>
                      </a:r>
                    </a:p>
                  </a:txBody>
                  <a:tcPr marL="5651" marR="5651" marT="5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92 425 р</a:t>
                      </a:r>
                      <a:r>
                        <a:rPr lang="ru-RU" sz="1800" b="1" i="0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.</a:t>
                      </a:r>
                    </a:p>
                  </a:txBody>
                  <a:tcPr marL="5651" marR="5651" marT="5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28586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chemeClr val="hlink"/>
                </a:solidFill>
                <a:latin typeface="Times New Roman" pitchFamily="18" charset="0"/>
              </a:rPr>
              <a:t>Комплектация ПУМ-20</a:t>
            </a:r>
            <a:br>
              <a:rPr lang="ru-RU" sz="3200" b="1" dirty="0" smtClean="0">
                <a:solidFill>
                  <a:schemeClr val="hlink"/>
                </a:solidFill>
                <a:latin typeface="Times New Roman" pitchFamily="18" charset="0"/>
              </a:rPr>
            </a:br>
            <a:r>
              <a:rPr lang="ru-RU" sz="2000" b="1" dirty="0" smtClean="0">
                <a:solidFill>
                  <a:schemeClr val="hlink"/>
                </a:solidFill>
                <a:latin typeface="Times New Roman" pitchFamily="18" charset="0"/>
              </a:rPr>
              <a:t>*комплектация ПУМ определяется индивидуально</a:t>
            </a:r>
            <a:endParaRPr lang="ru-RU" sz="3200" b="1" dirty="0">
              <a:solidFill>
                <a:schemeClr val="hlink"/>
              </a:solidFill>
              <a:latin typeface="Times New Roman" pitchFamily="18" charset="0"/>
              <a:hlinkClick r:id="rId3" action="ppaction://hlinkfile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-31" y="1428738"/>
          <a:ext cx="9144031" cy="5072097"/>
        </p:xfrm>
        <a:graphic>
          <a:graphicData uri="http://schemas.openxmlformats.org/drawingml/2006/table">
            <a:tbl>
              <a:tblPr/>
              <a:tblGrid>
                <a:gridCol w="3114841"/>
                <a:gridCol w="1138492"/>
                <a:gridCol w="1743815"/>
                <a:gridCol w="1719762"/>
                <a:gridCol w="1427121"/>
              </a:tblGrid>
              <a:tr h="7431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Наименование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Кол-во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Примечание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Цена, руб.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/>
                      </a:endParaRP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3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Модуль, вариант ПУМ-20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1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д</a:t>
                      </a:r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/</a:t>
                      </a:r>
                      <a:r>
                        <a:rPr lang="ru-RU" sz="1800" b="1" i="0" u="none" strike="noStrike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ш</a:t>
                      </a:r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/в 6,0*2,4*2,4 м. Вес: </a:t>
                      </a:r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 </a:t>
                      </a:r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8 </a:t>
                      </a:r>
                      <a:r>
                        <a:rPr lang="ru-RU" sz="1800" b="1" i="0" u="none" strike="noStrike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тн</a:t>
                      </a:r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.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/>
                      </a:endParaRP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 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3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Печь </a:t>
                      </a:r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тоннельного </a:t>
                      </a:r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типа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1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электрическая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 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3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Пульт управления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1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эл.щитовая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/>
                      </a:endParaRP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 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3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Вентиляционная </a:t>
                      </a:r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система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1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внутренняя</a:t>
                      </a:r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 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 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3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Стол разливочный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2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на  </a:t>
                      </a:r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5 </a:t>
                      </a:r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изложниц</a:t>
                      </a:r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 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 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3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Изложницы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10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/>
                      </a:endParaRP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вес</a:t>
                      </a:r>
                      <a:r>
                        <a:rPr lang="ru-RU" sz="1800" b="1" i="0" u="none" strike="noStrike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 алюминиевой </a:t>
                      </a:r>
                      <a:r>
                        <a:rPr lang="ru-RU" sz="1800" b="1" i="0" u="none" strike="noStrike" baseline="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ч</a:t>
                      </a:r>
                      <a:r>
                        <a:rPr lang="ru-RU" sz="1800" b="1" i="0" u="none" strike="noStrike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ушки</a:t>
                      </a:r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 15 кг.</a:t>
                      </a:r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 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 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3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Инструмент, комплектующие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 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 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 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58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Чертёж / лекало для ванн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2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 чертёж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 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5898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Стоимость ПУМ-20 стандартной комплектации.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950 </a:t>
                      </a:r>
                      <a:r>
                        <a:rPr lang="ru-RU" sz="1800" b="1" i="0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000 р</a:t>
                      </a:r>
                      <a:r>
                        <a:rPr lang="ru-RU" sz="1800" b="1" i="0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.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58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err="1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Шеф-монтаж</a:t>
                      </a:r>
                      <a:endParaRPr lang="ru-RU" sz="1800" b="1" i="0" u="none" strike="noStrike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/>
                      </a:endParaRP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в течение 5 </a:t>
                      </a:r>
                      <a:r>
                        <a:rPr lang="ru-RU" sz="1800" b="1" i="0" u="none" strike="noStrike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рабочих</a:t>
                      </a:r>
                      <a:r>
                        <a:rPr lang="ru-RU" sz="1800" b="1" i="0" u="none" strike="noStrike" baseline="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 </a:t>
                      </a:r>
                      <a:r>
                        <a:rPr lang="ru-RU" sz="1800" b="1" i="0" u="none" strike="noStrike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дней</a:t>
                      </a:r>
                      <a:endParaRPr lang="ru-RU" sz="1800" b="1" i="0" u="none" strike="noStrike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/>
                      </a:endParaRP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100 </a:t>
                      </a:r>
                      <a:r>
                        <a:rPr lang="ru-RU" sz="1800" b="1" i="0" u="none" strike="noStrike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000 р</a:t>
                      </a:r>
                      <a:r>
                        <a:rPr lang="ru-RU" sz="1800" b="1" i="0" u="none" strike="noStrike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.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189" y="928688"/>
            <a:ext cx="8501092" cy="4647426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Мобильность производственного участка.</a:t>
            </a:r>
          </a:p>
          <a:p>
            <a:pPr algn="ctr">
              <a:defRPr/>
            </a:pPr>
            <a:endParaRPr lang="ru-RU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---  Сведение до минимума </a:t>
            </a: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тяжелого ручного 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труда.</a:t>
            </a:r>
          </a:p>
          <a:p>
            <a:pPr>
              <a:defRPr/>
            </a:pP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---  Не требует высокой </a:t>
            </a: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квалификации рабочих.</a:t>
            </a:r>
          </a:p>
          <a:p>
            <a:pPr>
              <a:defRPr/>
            </a:pP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---  </a:t>
            </a: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Сокращение расхода формовочных материалов.</a:t>
            </a:r>
          </a:p>
          <a:p>
            <a:pPr>
              <a:defRPr/>
            </a:pP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---  </a:t>
            </a: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Повышение точности размеров и чистоты 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поверхности </a:t>
            </a: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отливок за счет ликвидации или значительного уменьшения литейных уклонов – снижает затраты на механическую обработку.</a:t>
            </a:r>
          </a:p>
          <a:p>
            <a:pPr>
              <a:defRPr/>
            </a:pP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---  </a:t>
            </a: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Снижение массы отливок за счет уменьшения 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припусков </a:t>
            </a: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механическую обработку и, соответственно, уменьшения объема обработки отливок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365574" name="Text Box 6"/>
          <p:cNvSpPr txBox="1">
            <a:spLocks noChangeArrowheads="1"/>
          </p:cNvSpPr>
          <p:nvPr/>
        </p:nvSpPr>
        <p:spPr bwMode="auto">
          <a:xfrm>
            <a:off x="1857375" y="188913"/>
            <a:ext cx="58578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hlink"/>
                </a:solidFill>
                <a:effectLst/>
              </a:rPr>
              <a:t> </a:t>
            </a:r>
            <a:r>
              <a:rPr lang="ru-RU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Конкурентные преимущества</a:t>
            </a:r>
            <a:endParaRPr lang="ru-RU" sz="2800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itkoff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200" b="0" i="0" u="none" strike="noStrike" cap="none" normalizeH="0" baseline="0" smtClean="0">
            <a:ln>
              <a:noFill/>
            </a:ln>
            <a:solidFill>
              <a:schemeClr val="bg1"/>
            </a:solidFill>
            <a:effectDag name="">
              <a:cont type="tree" name="">
                <a:effect ref="fillLine"/>
                <a:outerShdw dist="38100" dir="13500000" algn="br">
                  <a:schemeClr val="bg1">
                    <a:lumMod val="200000"/>
                    <a:satMod val="200000"/>
                  </a:schemeClr>
                </a:outerShdw>
              </a:cont>
              <a:cont type="tree" name="">
                <a:effect ref="fillLine"/>
                <a:outerShdw dist="38100" dir="2700000" algn="tl">
                  <a:schemeClr val="bg1">
                    <a:lumMod val="60000"/>
                    <a:satMod val="60000"/>
                  </a:schemeClr>
                </a:outerShdw>
              </a:cont>
              <a:effect ref="fillLine"/>
            </a:effectDag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200" b="0" i="0" u="none" strike="noStrike" cap="none" normalizeH="0" baseline="0" smtClean="0">
            <a:ln>
              <a:noFill/>
            </a:ln>
            <a:solidFill>
              <a:schemeClr val="bg1"/>
            </a:solidFill>
            <a:effectDag name="">
              <a:cont type="tree" name="">
                <a:effect ref="fillLine"/>
                <a:outerShdw dist="38100" dir="13500000" algn="br">
                  <a:schemeClr val="bg1">
                    <a:lumMod val="200000"/>
                    <a:satMod val="200000"/>
                  </a:schemeClr>
                </a:outerShdw>
              </a:cont>
              <a:cont type="tree" name="">
                <a:effect ref="fillLine"/>
                <a:outerShdw dist="38100" dir="2700000" algn="tl">
                  <a:schemeClr val="bg1">
                    <a:lumMod val="60000"/>
                    <a:satMod val="60000"/>
                  </a:schemeClr>
                </a:outerShdw>
              </a:cont>
              <a:effect ref="fillLine"/>
            </a:effectDag>
            <a:latin typeface="Times New Roman" pitchFamily="18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litkoff</Template>
  <TotalTime>583</TotalTime>
  <Words>718</Words>
  <Application>Microsoft Office PowerPoint</Application>
  <PresentationFormat>Экран (4:3)</PresentationFormat>
  <Paragraphs>228</Paragraphs>
  <Slides>11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litkoff</vt:lpstr>
      <vt:lpstr>ТЛК Представляет проект «Готовый Производственный Бизнес»  Оборудование для литейного производства. Мобильные производственные участки. </vt:lpstr>
      <vt:lpstr>Плавильные участки мобильного типа: ПУМ-Т ПУМ-20/40  Литейный участок - технологии ВПФ:  Стационарного типа ВУ 6-2 Мобильного типа МЛЦ-ВУ  </vt:lpstr>
      <vt:lpstr>Наше предприятие предлагает:</vt:lpstr>
      <vt:lpstr>Слайд 4</vt:lpstr>
      <vt:lpstr>Перечень продукции, производимый на мобильных производственных участках.  Плавильный участок типа ПУМ-20 - вторичные алюминиевые сплавы:  А0 / А5, АВ87, АВ91/92, АВ95/97 переплав однородных алюминиевых ломов типа АД31, Д16...  Литейный участок типа МЛЦ-ВУ - художественное литьё                  - техническое литьё       </vt:lpstr>
      <vt:lpstr> </vt:lpstr>
      <vt:lpstr>Срок окупаемости инвестиций.</vt:lpstr>
      <vt:lpstr>Комплектация ПУМ-20 *комплектация ПУМ определяется индивидуально</vt:lpstr>
      <vt:lpstr>Слайд 9</vt:lpstr>
      <vt:lpstr>Слайд 10</vt:lpstr>
      <vt:lpstr>OOO «ТЛК»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OOO «ЛитКов»   Изготовление вакуумных установок, и  литье цветных металлов</dc:title>
  <dc:creator>AleksSM</dc:creator>
  <cp:lastModifiedBy>папина</cp:lastModifiedBy>
  <cp:revision>51</cp:revision>
  <cp:lastPrinted>1601-01-01T00:00:00Z</cp:lastPrinted>
  <dcterms:created xsi:type="dcterms:W3CDTF">2013-04-09T05:37:53Z</dcterms:created>
  <dcterms:modified xsi:type="dcterms:W3CDTF">2017-03-11T11:46:17Z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8</vt:i4>
  </property>
</Properties>
</file>