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7" r:id="rId3"/>
    <p:sldId id="256" r:id="rId4"/>
    <p:sldId id="278" r:id="rId5"/>
    <p:sldId id="258" r:id="rId6"/>
    <p:sldId id="259" r:id="rId7"/>
    <p:sldId id="260" r:id="rId8"/>
    <p:sldId id="280" r:id="rId9"/>
    <p:sldId id="281" r:id="rId10"/>
    <p:sldId id="282" r:id="rId11"/>
    <p:sldId id="283" r:id="rId12"/>
    <p:sldId id="284" r:id="rId13"/>
    <p:sldId id="279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6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9964" autoAdjust="0"/>
    <p:restoredTop sz="86358" autoAdjust="0"/>
  </p:normalViewPr>
  <p:slideViewPr>
    <p:cSldViewPr>
      <p:cViewPr varScale="1">
        <p:scale>
          <a:sx n="72" d="100"/>
          <a:sy n="72" d="100"/>
        </p:scale>
        <p:origin x="-548" y="-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6435F-77FD-433A-8214-894523F502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0FF6-4CE8-44A1-A786-AB713891C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90948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6435F-77FD-433A-8214-894523F502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0FF6-4CE8-44A1-A786-AB713891C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11052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6435F-77FD-433A-8214-894523F502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0FF6-4CE8-44A1-A786-AB713891C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96954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6435F-77FD-433A-8214-894523F502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0FF6-4CE8-44A1-A786-AB713891C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70133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6435F-77FD-433A-8214-894523F502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0FF6-4CE8-44A1-A786-AB713891C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068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6435F-77FD-433A-8214-894523F502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0FF6-4CE8-44A1-A786-AB713891C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98758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6435F-77FD-433A-8214-894523F502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0FF6-4CE8-44A1-A786-AB713891C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96948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6435F-77FD-433A-8214-894523F502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0FF6-4CE8-44A1-A786-AB713891C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31963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6435F-77FD-433A-8214-894523F502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0FF6-4CE8-44A1-A786-AB713891C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72349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6435F-77FD-433A-8214-894523F502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0FF6-4CE8-44A1-A786-AB713891C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0075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6435F-77FD-433A-8214-894523F502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0FF6-4CE8-44A1-A786-AB713891C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28820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6435F-77FD-433A-8214-894523F502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C0FF6-4CE8-44A1-A786-AB713891C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14326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539552" y="0"/>
            <a:ext cx="82089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/>
              <a:t>Процессы исполнения</a:t>
            </a:r>
            <a:endParaRPr lang="ru-RU" sz="4400" b="1" dirty="0"/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6" name="Group 1"/>
          <p:cNvGrpSpPr>
            <a:grpSpLocks noChangeAspect="1"/>
          </p:cNvGrpSpPr>
          <p:nvPr/>
        </p:nvGrpSpPr>
        <p:grpSpPr bwMode="auto">
          <a:xfrm>
            <a:off x="1187624" y="640990"/>
            <a:ext cx="6651848" cy="6219664"/>
            <a:chOff x="2360" y="1865"/>
            <a:chExt cx="7200" cy="7154"/>
          </a:xfrm>
        </p:grpSpPr>
        <p:sp>
          <p:nvSpPr>
            <p:cNvPr id="7" name="AutoShape 19"/>
            <p:cNvSpPr>
              <a:spLocks noChangeAspect="1" noChangeArrowheads="1" noTextEdit="1"/>
            </p:cNvSpPr>
            <p:nvPr/>
          </p:nvSpPr>
          <p:spPr bwMode="auto">
            <a:xfrm>
              <a:off x="2360" y="1865"/>
              <a:ext cx="7200" cy="7154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Rectangle 18"/>
            <p:cNvSpPr>
              <a:spLocks noChangeArrowheads="1"/>
            </p:cNvSpPr>
            <p:nvPr/>
          </p:nvSpPr>
          <p:spPr bwMode="auto">
            <a:xfrm>
              <a:off x="3756" y="2059"/>
              <a:ext cx="4437" cy="4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Процессы инициации и планирования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AutoShape 17"/>
            <p:cNvSpPr>
              <a:spLocks noChangeArrowheads="1"/>
            </p:cNvSpPr>
            <p:nvPr/>
          </p:nvSpPr>
          <p:spPr bwMode="auto">
            <a:xfrm>
              <a:off x="5756" y="2519"/>
              <a:ext cx="429" cy="405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Rectangle 16"/>
            <p:cNvSpPr>
              <a:spLocks noChangeArrowheads="1"/>
            </p:cNvSpPr>
            <p:nvPr/>
          </p:nvSpPr>
          <p:spPr bwMode="auto">
            <a:xfrm>
              <a:off x="3796" y="2924"/>
              <a:ext cx="4437" cy="72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Руководство и управление исполнением проекта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15"/>
            <p:cNvSpPr>
              <a:spLocks noChangeArrowheads="1"/>
            </p:cNvSpPr>
            <p:nvPr/>
          </p:nvSpPr>
          <p:spPr bwMode="auto">
            <a:xfrm>
              <a:off x="2423" y="4225"/>
              <a:ext cx="2214" cy="92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10800" rIns="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Запрос  информации у продавцов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Rectangle 14"/>
            <p:cNvSpPr>
              <a:spLocks noChangeArrowheads="1"/>
            </p:cNvSpPr>
            <p:nvPr/>
          </p:nvSpPr>
          <p:spPr bwMode="auto">
            <a:xfrm>
              <a:off x="4907" y="4225"/>
              <a:ext cx="2215" cy="92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10800" rIns="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Набор команды проекта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7296" y="4225"/>
              <a:ext cx="2215" cy="92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10800" rIns="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Процесс обеспечения качества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2423" y="5630"/>
              <a:ext cx="2214" cy="92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10800" rIns="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Выбор продавцов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4907" y="5630"/>
              <a:ext cx="2215" cy="92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10800" rIns="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Развитие команды проекта 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AutoShape 10"/>
            <p:cNvSpPr>
              <a:spLocks noChangeShapeType="1"/>
            </p:cNvSpPr>
            <p:nvPr/>
          </p:nvSpPr>
          <p:spPr bwMode="auto">
            <a:xfrm rot="5400000">
              <a:off x="5725" y="3935"/>
              <a:ext cx="57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AutoShape 9"/>
            <p:cNvSpPr>
              <a:spLocks noChangeShapeType="1"/>
            </p:cNvSpPr>
            <p:nvPr/>
          </p:nvSpPr>
          <p:spPr bwMode="auto">
            <a:xfrm rot="5400000">
              <a:off x="4482" y="2694"/>
              <a:ext cx="579" cy="2484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AutoShape 8"/>
            <p:cNvSpPr>
              <a:spLocks noChangeShapeType="1"/>
            </p:cNvSpPr>
            <p:nvPr/>
          </p:nvSpPr>
          <p:spPr bwMode="auto">
            <a:xfrm rot="16200000" flipH="1">
              <a:off x="6919" y="2741"/>
              <a:ext cx="579" cy="239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AutoShape 7"/>
            <p:cNvSpPr>
              <a:spLocks noChangeShapeType="1"/>
            </p:cNvSpPr>
            <p:nvPr/>
          </p:nvSpPr>
          <p:spPr bwMode="auto">
            <a:xfrm>
              <a:off x="6014" y="5146"/>
              <a:ext cx="1" cy="48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AutoShape 6"/>
            <p:cNvSpPr>
              <a:spLocks noChangeShapeType="1"/>
            </p:cNvSpPr>
            <p:nvPr/>
          </p:nvSpPr>
          <p:spPr bwMode="auto">
            <a:xfrm>
              <a:off x="3530" y="5146"/>
              <a:ext cx="1" cy="48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Rectangle 5"/>
            <p:cNvSpPr>
              <a:spLocks noChangeArrowheads="1"/>
            </p:cNvSpPr>
            <p:nvPr/>
          </p:nvSpPr>
          <p:spPr bwMode="auto">
            <a:xfrm>
              <a:off x="4907" y="7089"/>
              <a:ext cx="2215" cy="92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10800" rIns="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Распространение информации 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AutoShape 4"/>
            <p:cNvSpPr>
              <a:spLocks noChangeShapeType="1"/>
            </p:cNvSpPr>
            <p:nvPr/>
          </p:nvSpPr>
          <p:spPr bwMode="auto">
            <a:xfrm>
              <a:off x="6014" y="6551"/>
              <a:ext cx="1" cy="53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" name="AutoShape 3"/>
            <p:cNvSpPr>
              <a:spLocks noChangeArrowheads="1"/>
            </p:cNvSpPr>
            <p:nvPr/>
          </p:nvSpPr>
          <p:spPr bwMode="auto">
            <a:xfrm>
              <a:off x="5756" y="8011"/>
              <a:ext cx="429" cy="404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" name="Rectangle 2"/>
            <p:cNvSpPr>
              <a:spLocks noChangeArrowheads="1"/>
            </p:cNvSpPr>
            <p:nvPr/>
          </p:nvSpPr>
          <p:spPr bwMode="auto">
            <a:xfrm>
              <a:off x="3756" y="8415"/>
              <a:ext cx="4437" cy="46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Процессы мониторинга и завершения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85850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3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1" name="TextBox 3080"/>
          <p:cNvSpPr txBox="1"/>
          <p:nvPr/>
        </p:nvSpPr>
        <p:spPr>
          <a:xfrm>
            <a:off x="395536" y="152400"/>
            <a:ext cx="81217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Эскизный и технический </a:t>
            </a:r>
            <a:r>
              <a:rPr lang="ru-RU" sz="2800" b="1" dirty="0" smtClean="0"/>
              <a:t>проект </a:t>
            </a:r>
            <a:r>
              <a:rPr lang="ru-RU" sz="2800" b="1" dirty="0" smtClean="0"/>
              <a:t>(ГОСТ 34)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85720" y="785794"/>
            <a:ext cx="856838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Эти два </a:t>
            </a:r>
            <a:r>
              <a:rPr lang="ru-RU" dirty="0" smtClean="0"/>
              <a:t>этапа жизненного цикла разработки АС по ГОСТ 34 </a:t>
            </a:r>
            <a:r>
              <a:rPr lang="ru-RU" dirty="0" smtClean="0"/>
              <a:t>аналогичны по </a:t>
            </a:r>
            <a:r>
              <a:rPr lang="ru-RU" dirty="0" err="1" smtClean="0"/>
              <a:t>сотаву</a:t>
            </a:r>
            <a:r>
              <a:rPr lang="ru-RU" dirty="0" smtClean="0"/>
              <a:t> </a:t>
            </a:r>
            <a:r>
              <a:rPr lang="ru-RU" dirty="0" smtClean="0"/>
              <a:t>проводимых работ. </a:t>
            </a:r>
            <a:r>
              <a:rPr lang="ru-RU" dirty="0" smtClean="0"/>
              <a:t>Здесь происходит </a:t>
            </a:r>
            <a:r>
              <a:rPr lang="ru-RU" dirty="0" smtClean="0"/>
              <a:t>разработка проектных решений АС и создание технической </a:t>
            </a:r>
            <a:r>
              <a:rPr lang="ru-RU" dirty="0" smtClean="0"/>
              <a:t>документации разной степени детализации.</a:t>
            </a:r>
          </a:p>
          <a:p>
            <a:r>
              <a:rPr lang="ru-RU" b="1" dirty="0" smtClean="0"/>
              <a:t>Эскизный проект </a:t>
            </a:r>
            <a:r>
              <a:rPr lang="ru-RU" dirty="0" smtClean="0"/>
              <a:t>служит </a:t>
            </a:r>
            <a:r>
              <a:rPr lang="ru-RU" dirty="0" smtClean="0"/>
              <a:t>для разработки предварительных проектных </a:t>
            </a:r>
            <a:r>
              <a:rPr lang="ru-RU" dirty="0" smtClean="0"/>
              <a:t>решений. Он является промежуточным звеном перехода от предварительного к подробному описанию содержания проекта.</a:t>
            </a:r>
          </a:p>
          <a:p>
            <a:r>
              <a:rPr lang="ru-RU" b="1" dirty="0" smtClean="0"/>
              <a:t>Технический проект</a:t>
            </a:r>
            <a:r>
              <a:rPr lang="ru-RU" dirty="0" smtClean="0"/>
              <a:t> описывает будущую систему со всех ракурсов. Документы стадии ТП должны после прочтения оставлять после себя полную ясность в предлагаемых подходах, методах, архитектурных и технических решениях. </a:t>
            </a:r>
            <a:r>
              <a:rPr lang="ru-RU" dirty="0" smtClean="0"/>
              <a:t> ТП является элементом подробного описания содержания проекта.</a:t>
            </a:r>
          </a:p>
          <a:p>
            <a:r>
              <a:rPr lang="ru-RU" dirty="0" smtClean="0"/>
              <a:t>Содержание проектов: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Пояснительная </a:t>
            </a:r>
            <a:r>
              <a:rPr lang="ru-RU" dirty="0" smtClean="0"/>
              <a:t>записка к техническому (эскизному) </a:t>
            </a:r>
            <a:r>
              <a:rPr lang="ru-RU" dirty="0" smtClean="0"/>
              <a:t>проекту.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Схема </a:t>
            </a:r>
            <a:r>
              <a:rPr lang="ru-RU" dirty="0" smtClean="0"/>
              <a:t>организационной </a:t>
            </a:r>
            <a:r>
              <a:rPr lang="ru-RU" dirty="0" smtClean="0"/>
              <a:t>структуры.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Схема </a:t>
            </a:r>
            <a:r>
              <a:rPr lang="ru-RU" dirty="0" smtClean="0"/>
              <a:t>комплекса технических средств (КТС</a:t>
            </a:r>
            <a:r>
              <a:rPr lang="ru-RU" dirty="0" smtClean="0"/>
              <a:t>).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Схема </a:t>
            </a:r>
            <a:r>
              <a:rPr lang="ru-RU" dirty="0" smtClean="0"/>
              <a:t>функциональной </a:t>
            </a:r>
            <a:r>
              <a:rPr lang="ru-RU" dirty="0" smtClean="0"/>
              <a:t>структуры.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Схема автоматизации.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Перечень </a:t>
            </a:r>
            <a:r>
              <a:rPr lang="ru-RU" dirty="0" smtClean="0"/>
              <a:t>входных и выходных сигналов и </a:t>
            </a:r>
            <a:r>
              <a:rPr lang="ru-RU" dirty="0" smtClean="0"/>
              <a:t>данных.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Описание </a:t>
            </a:r>
            <a:r>
              <a:rPr lang="ru-RU" dirty="0" smtClean="0"/>
              <a:t>автоматизированных </a:t>
            </a:r>
            <a:r>
              <a:rPr lang="ru-RU" dirty="0" smtClean="0"/>
              <a:t>функций.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и </a:t>
            </a:r>
            <a:r>
              <a:rPr lang="ru-RU" dirty="0" smtClean="0"/>
              <a:t>т.д.</a:t>
            </a:r>
          </a:p>
          <a:p>
            <a:r>
              <a:rPr lang="ru-RU" dirty="0" smtClean="0"/>
              <a:t>Иногда эти этапы объединяются и разрабатывается только технический проект. Это должно быть предусмотрено уставом проекта и ТЗ.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3694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3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1" name="TextBox 3080"/>
          <p:cNvSpPr txBox="1"/>
          <p:nvPr/>
        </p:nvSpPr>
        <p:spPr>
          <a:xfrm>
            <a:off x="395536" y="152400"/>
            <a:ext cx="81217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Рабочая документация </a:t>
            </a:r>
            <a:r>
              <a:rPr lang="ru-RU" sz="2800" b="1" dirty="0" smtClean="0"/>
              <a:t>(ГОСТ 34)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85720" y="1071546"/>
            <a:ext cx="856838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Этот этап </a:t>
            </a:r>
            <a:r>
              <a:rPr lang="ru-RU" dirty="0" smtClean="0"/>
              <a:t>подразумевает разработку рабочей документации на АС или ее части.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Данный </a:t>
            </a:r>
            <a:r>
              <a:rPr lang="ru-RU" dirty="0" smtClean="0"/>
              <a:t>пакет документов также согласовывается с заказчиком в индивидуальном порядке и фиксируется в ТЗ.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Зачастую </a:t>
            </a:r>
            <a:r>
              <a:rPr lang="ru-RU" dirty="0" smtClean="0"/>
              <a:t>пакет рабочей документации ограничивается следующими документами: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Руководство </a:t>
            </a:r>
            <a:r>
              <a:rPr lang="ru-RU" dirty="0" smtClean="0"/>
              <a:t>пользователя (администратора</a:t>
            </a:r>
            <a:r>
              <a:rPr lang="ru-RU" dirty="0" smtClean="0"/>
              <a:t>).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Инструкция </a:t>
            </a:r>
            <a:r>
              <a:rPr lang="ru-RU" dirty="0" smtClean="0"/>
              <a:t>по эксплуатации </a:t>
            </a:r>
            <a:r>
              <a:rPr lang="ru-RU" dirty="0" smtClean="0"/>
              <a:t>КТС.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Общее </a:t>
            </a:r>
            <a:r>
              <a:rPr lang="ru-RU" dirty="0" smtClean="0"/>
              <a:t>описание </a:t>
            </a:r>
            <a:r>
              <a:rPr lang="ru-RU" dirty="0" smtClean="0"/>
              <a:t>системы.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Программа </a:t>
            </a:r>
            <a:r>
              <a:rPr lang="ru-RU" dirty="0" smtClean="0"/>
              <a:t>и методика </a:t>
            </a:r>
            <a:r>
              <a:rPr lang="ru-RU" dirty="0" smtClean="0"/>
              <a:t>испытаний.</a:t>
            </a:r>
          </a:p>
          <a:p>
            <a:endParaRPr lang="ru-RU" dirty="0" smtClean="0"/>
          </a:p>
          <a:p>
            <a:r>
              <a:rPr lang="ru-RU" dirty="0" smtClean="0"/>
              <a:t>Эти документы не входят в проектную документацию. Они выступают в качестве конечных результатов проекта. План работ по проекту должен предусматривать операции разработки всех видов рабочей документации.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3694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3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1" name="TextBox 3080"/>
          <p:cNvSpPr txBox="1"/>
          <p:nvPr/>
        </p:nvSpPr>
        <p:spPr>
          <a:xfrm>
            <a:off x="395536" y="152400"/>
            <a:ext cx="81217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Ввод в </a:t>
            </a:r>
            <a:r>
              <a:rPr lang="ru-RU" sz="2800" b="1" dirty="0" smtClean="0"/>
              <a:t>действие и сопровождение АС (ГОСТ 34)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85720" y="785794"/>
            <a:ext cx="856838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Стадия </a:t>
            </a:r>
            <a:r>
              <a:rPr lang="ru-RU" dirty="0" smtClean="0"/>
              <a:t>ввода в действие АС </a:t>
            </a:r>
            <a:r>
              <a:rPr lang="ru-RU" dirty="0" smtClean="0"/>
              <a:t>включает </a:t>
            </a:r>
            <a:r>
              <a:rPr lang="ru-RU" dirty="0" smtClean="0"/>
              <a:t>подготовку комплекса технических средств, проведение пусконаладочных работ и обучение персонала.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Перед </a:t>
            </a:r>
            <a:r>
              <a:rPr lang="ru-RU" dirty="0" smtClean="0"/>
              <a:t>вводом АС в эксплуатацию производятся предварительные испытания, по результатам которых формируется «Протокол испытаний».  Протокол фиксирует все замечания к системе, порядок и сроки их устранения, и подтверждает ее готовность к вводу в опытную эксплуатацию.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Во </a:t>
            </a:r>
            <a:r>
              <a:rPr lang="ru-RU" dirty="0" smtClean="0"/>
              <a:t>время проведения опытной эксплуатации персоналу рекомендуется вести журнал, где должны фиксироваться все ошибки, сбои и отказы системы.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По </a:t>
            </a:r>
            <a:r>
              <a:rPr lang="ru-RU" dirty="0" smtClean="0"/>
              <a:t>завершению опытной эксплуатации проводятся приемочные испытания, результаты которых также должны быть зафиксированы протоколом. По результатам приемочных испытаний принимается решение о передаче АС в промышленную эксплуатацию.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После </a:t>
            </a:r>
            <a:r>
              <a:rPr lang="ru-RU" dirty="0" smtClean="0"/>
              <a:t>полной передачи системы обе стороны подписывают «Акт выполненных работ</a:t>
            </a:r>
            <a:r>
              <a:rPr lang="ru-RU" dirty="0" smtClean="0"/>
              <a:t>».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Этап </a:t>
            </a:r>
            <a:r>
              <a:rPr lang="ru-RU" dirty="0" smtClean="0"/>
              <a:t>сопровождения АС подразумевает выполнение работ по гарантийному и послегарантийному обслуживанию </a:t>
            </a:r>
            <a:r>
              <a:rPr lang="ru-RU" dirty="0" smtClean="0"/>
              <a:t>системы (не входит в проект).</a:t>
            </a:r>
          </a:p>
          <a:p>
            <a:endParaRPr lang="ru-RU" dirty="0" smtClean="0"/>
          </a:p>
          <a:p>
            <a:r>
              <a:rPr lang="ru-RU" dirty="0" smtClean="0"/>
              <a:t>Этапы ввода в действие должны отражаться в плане работ по проекту как отдельные операции или фазы.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3694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3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1" name="TextBox 3080"/>
          <p:cNvSpPr txBox="1"/>
          <p:nvPr/>
        </p:nvSpPr>
        <p:spPr>
          <a:xfrm>
            <a:off x="395536" y="152400"/>
            <a:ext cx="81217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Устав проекта</a:t>
            </a:r>
            <a:endParaRPr lang="ru-RU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860286"/>
            <a:ext cx="849694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ru-RU" sz="2200" b="1" dirty="0"/>
              <a:t>Требования, удовлетворяющие потребности, пожелания и ожидания заказчика, спонсора и других участников проекта.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200" b="1" dirty="0"/>
              <a:t>Требования к продукту, который является предметом проекта.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200" b="1" dirty="0" err="1"/>
              <a:t>Цель</a:t>
            </a:r>
            <a:r>
              <a:rPr lang="en-US" sz="2200" b="1" dirty="0"/>
              <a:t> </a:t>
            </a:r>
            <a:r>
              <a:rPr lang="en-US" sz="2200" b="1" dirty="0" err="1"/>
              <a:t>или</a:t>
            </a:r>
            <a:r>
              <a:rPr lang="en-US" sz="2200" b="1" dirty="0"/>
              <a:t> </a:t>
            </a:r>
            <a:r>
              <a:rPr lang="ru-RU" sz="2200" b="1" dirty="0"/>
              <a:t>обоснование </a:t>
            </a:r>
            <a:r>
              <a:rPr lang="en-US" sz="2200" b="1" dirty="0" err="1"/>
              <a:t>проекта</a:t>
            </a:r>
            <a:r>
              <a:rPr lang="en-US" sz="2200" b="1" dirty="0"/>
              <a:t>.</a:t>
            </a:r>
            <a:endParaRPr lang="ru-RU" sz="2200" b="1" dirty="0"/>
          </a:p>
          <a:p>
            <a:pPr marL="342900" lvl="0" indent="-342900">
              <a:buFont typeface="+mj-lt"/>
              <a:buAutoNum type="arabicPeriod"/>
            </a:pPr>
            <a:r>
              <a:rPr lang="ru-RU" sz="2200" b="1" dirty="0"/>
              <a:t>Информацию о назначенном менеджере проекта и уровне его полномочий.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200" b="1" dirty="0"/>
              <a:t>Расписание контрольных событий</a:t>
            </a:r>
            <a:r>
              <a:rPr lang="en-US" sz="2200" b="1" dirty="0"/>
              <a:t>.</a:t>
            </a:r>
            <a:endParaRPr lang="ru-RU" sz="2200" b="1" dirty="0"/>
          </a:p>
          <a:p>
            <a:pPr marL="342900" lvl="0" indent="-342900">
              <a:buFont typeface="+mj-lt"/>
              <a:buAutoNum type="arabicPeriod"/>
            </a:pPr>
            <a:r>
              <a:rPr lang="ru-RU" sz="2200" b="1" dirty="0"/>
              <a:t>Отношения между участниками проекта</a:t>
            </a:r>
            <a:r>
              <a:rPr lang="en-US" sz="2200" b="1" dirty="0"/>
              <a:t>.</a:t>
            </a:r>
            <a:endParaRPr lang="ru-RU" sz="2200" b="1" dirty="0"/>
          </a:p>
          <a:p>
            <a:pPr marL="342900" lvl="0" indent="-342900">
              <a:buFont typeface="+mj-lt"/>
              <a:buAutoNum type="arabicPeriod"/>
            </a:pPr>
            <a:r>
              <a:rPr lang="ru-RU" sz="2200" b="1" dirty="0"/>
              <a:t>Функциональные организации и их участие.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200" b="1" dirty="0"/>
              <a:t>Допущения, принимаемые в проекте (например, уровень инфляции).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200" b="1" dirty="0"/>
              <a:t>Ограничения, принимаемые в проекте (например, операционная система и т.п.).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200" b="1" dirty="0"/>
              <a:t> Реальная бизнес-ситуация, служащая обоснованием проекта с данными о прибыли на инвестиции.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200" b="1" dirty="0"/>
              <a:t>Бюджет проекта</a:t>
            </a:r>
            <a:r>
              <a:rPr lang="en-US" sz="2200" b="1" dirty="0" smtClean="0"/>
              <a:t>.</a:t>
            </a:r>
            <a:endParaRPr lang="ru-RU" sz="2200" b="1" dirty="0" smtClean="0"/>
          </a:p>
          <a:p>
            <a:pPr marL="342900" lvl="0" indent="-342900">
              <a:buFont typeface="+mj-lt"/>
              <a:buAutoNum type="arabicPeriod"/>
            </a:pPr>
            <a:r>
              <a:rPr lang="ru-RU" sz="2200" b="1" dirty="0" smtClean="0"/>
              <a:t> </a:t>
            </a:r>
            <a:r>
              <a:rPr lang="ru-RU" sz="2200" b="1" dirty="0" smtClean="0"/>
              <a:t>Концепция программного продукта.</a:t>
            </a:r>
            <a:endParaRPr lang="ru-RU" sz="2200" b="1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3694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3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1" name="TextBox 3080"/>
          <p:cNvSpPr txBox="1"/>
          <p:nvPr/>
        </p:nvSpPr>
        <p:spPr>
          <a:xfrm>
            <a:off x="663542" y="152400"/>
            <a:ext cx="81217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Пример устава проекта. Постановка задачи</a:t>
            </a:r>
            <a:endParaRPr lang="ru-RU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1475839"/>
            <a:ext cx="828092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	Заказчик </a:t>
            </a:r>
            <a:r>
              <a:rPr lang="ru-RU" sz="2000" b="1" dirty="0"/>
              <a:t>ОАО «XYZ» является одним из ведущих производителей сложных технических изделий. Отдел «123», входящий в ОАО «XYZ», отвечает за продажу дополнительной сопроводительной документации для клиентов ОАО. </a:t>
            </a:r>
          </a:p>
          <a:p>
            <a:r>
              <a:rPr lang="ru-RU" sz="2000" b="1" dirty="0"/>
              <a:t>Дополнительная документация не входит в стандартную поставку, поскольку владелец этого технического изделия не всегда сам его эксплуатирует, а передает в эксплуатацию другой компании, которая становится клиентом «XYZ», и закупает у нее эксплуатационную документацию. Ремонт и техобслуживание конкретного изделия может выполнять третья компания, которой уже потребуется детальная техническая документация по ремонту и обслуживанию. Она также становится клиентом «XYZ» и закупает у нее требуемую продукцию. </a:t>
            </a:r>
          </a:p>
          <a:p>
            <a:r>
              <a:rPr lang="ru-RU" sz="2000" b="1" dirty="0" smtClean="0"/>
              <a:t>	Основная </a:t>
            </a:r>
            <a:r>
              <a:rPr lang="ru-RU" sz="2000" b="1" dirty="0"/>
              <a:t>функция отдела «123» — получение и обработка заказов на дополнительную документацию, согласно ежегодно рассылаемому каталогу. В связи с переездом отдела «123» в новое здание, была поставлена задача на разработку и поставку системы, автоматизирующей основную деятельность отдела «123».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8340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3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1" name="TextBox 3080"/>
          <p:cNvSpPr txBox="1"/>
          <p:nvPr/>
        </p:nvSpPr>
        <p:spPr>
          <a:xfrm>
            <a:off x="663542" y="152400"/>
            <a:ext cx="81217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Пример устава проекта</a:t>
            </a:r>
            <a:endParaRPr lang="ru-RU" sz="4000" b="1" dirty="0"/>
          </a:p>
        </p:txBody>
      </p:sp>
      <p:sp>
        <p:nvSpPr>
          <p:cNvPr id="3" name="Rectangle 15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38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51520" y="860286"/>
            <a:ext cx="853373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100" dirty="0" smtClean="0"/>
              <a:t>1. </a:t>
            </a:r>
            <a:r>
              <a:rPr lang="ru-RU" sz="2100" b="1" dirty="0" smtClean="0"/>
              <a:t>Цели </a:t>
            </a:r>
            <a:r>
              <a:rPr lang="ru-RU" sz="2100" b="1" dirty="0"/>
              <a:t>и результаты проекта </a:t>
            </a:r>
          </a:p>
          <a:p>
            <a:r>
              <a:rPr lang="ru-RU" sz="2100" b="1" dirty="0"/>
              <a:t>1.1. Целью проекта является повышение эффективности основной производственной деятельности отдела «123». </a:t>
            </a:r>
            <a:br>
              <a:rPr lang="ru-RU" sz="2100" b="1" dirty="0"/>
            </a:br>
            <a:r>
              <a:rPr lang="ru-RU" sz="2100" b="1" dirty="0"/>
              <a:t>1.2. Дополнительными целями проекта являются: </a:t>
            </a:r>
            <a:br>
              <a:rPr lang="ru-RU" sz="2100" b="1" dirty="0"/>
            </a:br>
            <a:r>
              <a:rPr lang="ru-RU" sz="2100" b="1" dirty="0"/>
              <a:t>1.2.1. Установление долгосрочных отношений с важным заказчиком ОАО «XYZ». </a:t>
            </a:r>
            <a:br>
              <a:rPr lang="ru-RU" sz="2100" b="1" dirty="0"/>
            </a:br>
            <a:r>
              <a:rPr lang="ru-RU" sz="2100" b="1" dirty="0"/>
              <a:t>1.2.2. Выход на новый перспективный рынок современных </a:t>
            </a:r>
            <a:r>
              <a:rPr lang="en-US" sz="2100" b="1" dirty="0"/>
              <a:t>B2C</a:t>
            </a:r>
            <a:r>
              <a:rPr lang="ru-RU" sz="2100" b="1" dirty="0"/>
              <a:t> систем. </a:t>
            </a:r>
          </a:p>
          <a:p>
            <a:pPr lvl="0"/>
            <a:endParaRPr lang="ru-RU" sz="2100" b="1" dirty="0" smtClean="0"/>
          </a:p>
          <a:p>
            <a:pPr lvl="0"/>
            <a:r>
              <a:rPr lang="ru-RU" sz="2100" b="1" dirty="0" smtClean="0"/>
              <a:t>2. Результаты </a:t>
            </a:r>
            <a:r>
              <a:rPr lang="ru-RU" sz="2100" b="1" dirty="0"/>
              <a:t>проекта должны обеспечить: </a:t>
            </a:r>
          </a:p>
          <a:p>
            <a:r>
              <a:rPr lang="ru-RU" sz="2100" b="1" dirty="0"/>
              <a:t>2.1. Снижение затрат на обработку заявок. </a:t>
            </a:r>
            <a:br>
              <a:rPr lang="ru-RU" sz="2100" b="1" dirty="0"/>
            </a:br>
            <a:r>
              <a:rPr lang="ru-RU" sz="2100" b="1" dirty="0"/>
              <a:t>2.2. Снижение сроков обработки заявок. </a:t>
            </a:r>
            <a:br>
              <a:rPr lang="ru-RU" sz="2100" b="1" dirty="0"/>
            </a:br>
            <a:r>
              <a:rPr lang="ru-RU" sz="2100" b="1" dirty="0"/>
              <a:t>2.3. Повышение оперативности доступа к информации о наличии продукции. </a:t>
            </a:r>
            <a:br>
              <a:rPr lang="ru-RU" sz="2100" b="1" dirty="0"/>
            </a:br>
            <a:r>
              <a:rPr lang="ru-RU" sz="2100" b="1" dirty="0"/>
              <a:t>2.4. Повышение оперативности доступа к информации о прохождении заявок. </a:t>
            </a:r>
            <a:br>
              <a:rPr lang="ru-RU" sz="2100" b="1" dirty="0"/>
            </a:br>
            <a:r>
              <a:rPr lang="ru-RU" sz="2100" b="1" dirty="0"/>
              <a:t>2.5. Повышение надежности и полноты хранения информации о поступивших заявках и результатах их обработки. </a:t>
            </a:r>
          </a:p>
          <a:p>
            <a:endParaRPr lang="ru-RU" sz="2100" dirty="0"/>
          </a:p>
        </p:txBody>
      </p:sp>
    </p:spTree>
    <p:extLst>
      <p:ext uri="{BB962C8B-B14F-4D97-AF65-F5344CB8AC3E}">
        <p14:creationId xmlns="" xmlns:p14="http://schemas.microsoft.com/office/powerpoint/2010/main" val="285870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3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1" name="TextBox 3080"/>
          <p:cNvSpPr txBox="1"/>
          <p:nvPr/>
        </p:nvSpPr>
        <p:spPr>
          <a:xfrm>
            <a:off x="663542" y="0"/>
            <a:ext cx="81217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Пример устава проекта</a:t>
            </a:r>
          </a:p>
        </p:txBody>
      </p:sp>
      <p:sp>
        <p:nvSpPr>
          <p:cNvPr id="3" name="Rectangle 15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38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52400" y="620688"/>
            <a:ext cx="853373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b="1" dirty="0" smtClean="0"/>
              <a:t>3. Продуктами </a:t>
            </a:r>
            <a:r>
              <a:rPr lang="ru-RU" sz="2000" b="1" dirty="0"/>
              <a:t>проекта являются: </a:t>
            </a:r>
          </a:p>
          <a:p>
            <a:r>
              <a:rPr lang="ru-RU" sz="2000" b="1" dirty="0"/>
              <a:t>3.1. Прикладное ПО и документация пользователей. </a:t>
            </a:r>
            <a:br>
              <a:rPr lang="ru-RU" sz="2000" b="1" dirty="0"/>
            </a:br>
            <a:r>
              <a:rPr lang="ru-RU" sz="2000" b="1" dirty="0"/>
              <a:t>3.2. Базовое ПО. </a:t>
            </a:r>
            <a:br>
              <a:rPr lang="ru-RU" sz="2000" b="1" dirty="0"/>
            </a:br>
            <a:r>
              <a:rPr lang="ru-RU" sz="2000" b="1" dirty="0"/>
              <a:t>3.3. Оборудование ЛВС, рабочие станции, сервера и операционно-системное ПО. </a:t>
            </a:r>
            <a:br>
              <a:rPr lang="ru-RU" sz="2000" b="1" dirty="0"/>
            </a:br>
            <a:r>
              <a:rPr lang="ru-RU" sz="2000" b="1" dirty="0"/>
              <a:t>3.4. Проведение пуско-наладочных работ и ввод в опытную эксплуатацию. </a:t>
            </a:r>
            <a:br>
              <a:rPr lang="ru-RU" sz="2000" b="1" dirty="0"/>
            </a:br>
            <a:r>
              <a:rPr lang="ru-RU" sz="2000" b="1" dirty="0"/>
              <a:t>3.5. Обучение пользователей и администраторов системы. </a:t>
            </a:r>
            <a:br>
              <a:rPr lang="ru-RU" sz="2000" b="1" dirty="0"/>
            </a:br>
            <a:r>
              <a:rPr lang="ru-RU" sz="2000" b="1" dirty="0"/>
              <a:t>3.6. Сопровождение системы на этапе опытной эксплуатации. </a:t>
            </a:r>
            <a:br>
              <a:rPr lang="ru-RU" sz="2000" b="1" dirty="0"/>
            </a:br>
            <a:r>
              <a:rPr lang="ru-RU" sz="2000" b="1" dirty="0"/>
              <a:t>3.7. Передача системы в промышленную эксплуатацию. </a:t>
            </a:r>
            <a:endParaRPr lang="ru-RU" sz="2000" b="1" dirty="0" smtClean="0"/>
          </a:p>
          <a:p>
            <a:endParaRPr lang="ru-RU" sz="2000" b="1" dirty="0"/>
          </a:p>
          <a:p>
            <a:pPr lvl="0"/>
            <a:r>
              <a:rPr lang="ru-RU" sz="2000" b="1" dirty="0" smtClean="0"/>
              <a:t>4. Система </a:t>
            </a:r>
            <a:r>
              <a:rPr lang="ru-RU" sz="2000" b="1" dirty="0"/>
              <a:t>должна автоматизировать следующие функции: </a:t>
            </a:r>
          </a:p>
          <a:p>
            <a:r>
              <a:rPr lang="ru-RU" sz="2000" b="1" dirty="0"/>
              <a:t>4.1. Авторизация и аутентификация пользователей. </a:t>
            </a:r>
            <a:br>
              <a:rPr lang="ru-RU" sz="2000" b="1" dirty="0"/>
            </a:br>
            <a:r>
              <a:rPr lang="ru-RU" sz="2000" b="1" dirty="0"/>
              <a:t>4.2. Просмотр каталога продуктов. </a:t>
            </a:r>
            <a:br>
              <a:rPr lang="ru-RU" sz="2000" b="1" dirty="0"/>
            </a:br>
            <a:r>
              <a:rPr lang="ru-RU" sz="2000" b="1" dirty="0"/>
              <a:t>4.3. Поиск продуктов по каталогу. </a:t>
            </a:r>
            <a:br>
              <a:rPr lang="ru-RU" sz="2000" b="1" dirty="0"/>
            </a:br>
            <a:r>
              <a:rPr lang="ru-RU" sz="2000" b="1" dirty="0"/>
              <a:t>4.4. Заказ выбранных продуктов. </a:t>
            </a:r>
            <a:br>
              <a:rPr lang="ru-RU" sz="2000" b="1" dirty="0"/>
            </a:br>
            <a:r>
              <a:rPr lang="ru-RU" sz="2000" b="1" dirty="0"/>
              <a:t>4.5. Просмотр информации о статусе заказа. </a:t>
            </a:r>
            <a:br>
              <a:rPr lang="ru-RU" sz="2000" b="1" dirty="0"/>
            </a:br>
            <a:r>
              <a:rPr lang="ru-RU" sz="2000" b="1" dirty="0"/>
              <a:t>4.6. Информирование клиента об изменении статуса заказа. </a:t>
            </a:r>
            <a:br>
              <a:rPr lang="ru-RU" sz="2000" b="1" dirty="0"/>
            </a:br>
            <a:r>
              <a:rPr lang="ru-RU" sz="2000" b="1" dirty="0"/>
              <a:t>4.7. Просмотр и обработка заказов исполнителями из службы продаж. </a:t>
            </a:r>
            <a:br>
              <a:rPr lang="ru-RU" sz="2000" b="1" dirty="0"/>
            </a:br>
            <a:r>
              <a:rPr lang="ru-RU" sz="2000" b="1" dirty="0"/>
              <a:t>4.8. Просмотр статистики поступления и обработки заказов за период. </a:t>
            </a:r>
            <a:br>
              <a:rPr lang="ru-RU" sz="2000" b="1" dirty="0"/>
            </a:br>
            <a:r>
              <a:rPr lang="ru-RU" sz="2000" b="1" dirty="0"/>
              <a:t>4.9. Подготовка и сопровождение каталога продукции. 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263818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3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1" name="TextBox 3080"/>
          <p:cNvSpPr txBox="1"/>
          <p:nvPr/>
        </p:nvSpPr>
        <p:spPr>
          <a:xfrm>
            <a:off x="539552" y="-99392"/>
            <a:ext cx="81217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Пример устава проекта</a:t>
            </a:r>
          </a:p>
        </p:txBody>
      </p:sp>
      <p:sp>
        <p:nvSpPr>
          <p:cNvPr id="3" name="Rectangle 15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38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52400" y="1052736"/>
            <a:ext cx="853373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b="1" dirty="0" smtClean="0"/>
              <a:t>5. Допущения </a:t>
            </a:r>
            <a:r>
              <a:rPr lang="ru-RU" sz="2400" b="1" dirty="0"/>
              <a:t>и ограничения </a:t>
            </a:r>
          </a:p>
          <a:p>
            <a:r>
              <a:rPr lang="ru-RU" sz="2400" b="1" dirty="0"/>
              <a:t>5.1. Проектирование прикладного ПО выполняется с использованием UM</a:t>
            </a:r>
            <a:r>
              <a:rPr lang="en-US" sz="2400" b="1" dirty="0"/>
              <a:t>L</a:t>
            </a:r>
            <a:r>
              <a:rPr lang="ru-RU" sz="2400" b="1" dirty="0"/>
              <a:t>. </a:t>
            </a:r>
            <a:br>
              <a:rPr lang="ru-RU" sz="2400" b="1" dirty="0"/>
            </a:br>
            <a:r>
              <a:rPr lang="ru-RU" sz="2400" b="1" dirty="0"/>
              <a:t>5.2. Средством разработки ПО является </a:t>
            </a:r>
            <a:r>
              <a:rPr lang="ru-RU" sz="2400" b="1" dirty="0" err="1"/>
              <a:t>Symantec</a:t>
            </a:r>
            <a:r>
              <a:rPr lang="ru-RU" sz="2400" b="1" dirty="0"/>
              <a:t> </a:t>
            </a:r>
            <a:r>
              <a:rPr lang="ru-RU" sz="2400" b="1" dirty="0" err="1"/>
              <a:t>Visual</a:t>
            </a:r>
            <a:r>
              <a:rPr lang="ru-RU" sz="2400" b="1" dirty="0"/>
              <a:t> </a:t>
            </a:r>
            <a:r>
              <a:rPr lang="ru-RU" sz="2400" b="1" dirty="0" err="1"/>
              <a:t>Cafe</a:t>
            </a:r>
            <a:r>
              <a:rPr lang="ru-RU" sz="2400" b="1" dirty="0"/>
              <a:t> </a:t>
            </a:r>
            <a:r>
              <a:rPr lang="ru-RU" sz="2400" b="1" dirty="0" err="1"/>
              <a:t>for</a:t>
            </a:r>
            <a:r>
              <a:rPr lang="ru-RU" sz="2400" b="1" dirty="0"/>
              <a:t> </a:t>
            </a:r>
            <a:r>
              <a:rPr lang="ru-RU" sz="2400" b="1" dirty="0" err="1"/>
              <a:t>Java</a:t>
            </a:r>
            <a:r>
              <a:rPr lang="ru-RU" sz="2400" b="1" dirty="0"/>
              <a:t>. </a:t>
            </a:r>
            <a:br>
              <a:rPr lang="ru-RU" sz="2400" b="1" dirty="0"/>
            </a:br>
            <a:r>
              <a:rPr lang="ru-RU" sz="2400" b="1" dirty="0"/>
              <a:t>5.3. В качестве промежуточного ПО сопровождения и поддержки каталога используется ОО БД «</a:t>
            </a:r>
            <a:r>
              <a:rPr lang="ru-RU" sz="2400" b="1" dirty="0" err="1"/>
              <a:t>Poet</a:t>
            </a:r>
            <a:r>
              <a:rPr lang="ru-RU" sz="2400" b="1" dirty="0"/>
              <a:t>». </a:t>
            </a:r>
            <a:br>
              <a:rPr lang="ru-RU" sz="2400" b="1" dirty="0"/>
            </a:br>
            <a:r>
              <a:rPr lang="ru-RU" sz="2400" b="1" dirty="0"/>
              <a:t>5.4. Нагрузка на систему не должна быть более 100 одновременно работающих пользователей. </a:t>
            </a:r>
            <a:br>
              <a:rPr lang="ru-RU" sz="2400" b="1" dirty="0"/>
            </a:br>
            <a:r>
              <a:rPr lang="ru-RU" sz="2400" b="1" dirty="0"/>
              <a:t>5.5. В рамки проекта не входят: </a:t>
            </a:r>
            <a:br>
              <a:rPr lang="ru-RU" sz="2400" b="1" dirty="0"/>
            </a:br>
            <a:r>
              <a:rPr lang="ru-RU" sz="2400" b="1" dirty="0"/>
              <a:t>5.5.1. Защита системы от преднамеренного взлома. </a:t>
            </a:r>
            <a:br>
              <a:rPr lang="ru-RU" sz="2400" b="1" dirty="0"/>
            </a:br>
            <a:r>
              <a:rPr lang="ru-RU" sz="2400" b="1" dirty="0"/>
              <a:t>5.5.2. Разработка </a:t>
            </a:r>
            <a:r>
              <a:rPr lang="en-US" sz="2400" b="1" dirty="0"/>
              <a:t>B</a:t>
            </a:r>
            <a:r>
              <a:rPr lang="ru-RU" sz="2400" b="1" dirty="0"/>
              <a:t>2</a:t>
            </a:r>
            <a:r>
              <a:rPr lang="en-US" sz="2400" b="1" dirty="0"/>
              <a:t>B</a:t>
            </a:r>
            <a:r>
              <a:rPr lang="ru-RU" sz="2400" b="1" dirty="0"/>
              <a:t> API и интеграция с другими системами. </a:t>
            </a:r>
          </a:p>
          <a:p>
            <a:endParaRPr lang="ru-RU" sz="2400" b="1" dirty="0"/>
          </a:p>
        </p:txBody>
      </p:sp>
    </p:spTree>
    <p:extLst>
      <p:ext uri="{BB962C8B-B14F-4D97-AF65-F5344CB8AC3E}">
        <p14:creationId xmlns="" xmlns:p14="http://schemas.microsoft.com/office/powerpoint/2010/main" val="171442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3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1" name="TextBox 3080"/>
          <p:cNvSpPr txBox="1"/>
          <p:nvPr/>
        </p:nvSpPr>
        <p:spPr>
          <a:xfrm>
            <a:off x="539552" y="-99392"/>
            <a:ext cx="81217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Пример устава проекта</a:t>
            </a:r>
          </a:p>
        </p:txBody>
      </p:sp>
      <p:sp>
        <p:nvSpPr>
          <p:cNvPr id="3" name="Rectangle 15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38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27530" y="476672"/>
            <a:ext cx="898097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200" b="1" dirty="0" smtClean="0"/>
              <a:t>6. Ключевые </a:t>
            </a:r>
            <a:r>
              <a:rPr lang="ru-RU" sz="2200" b="1" dirty="0"/>
              <a:t>участники и заинтересованные стороны </a:t>
            </a:r>
          </a:p>
          <a:p>
            <a:r>
              <a:rPr lang="ru-RU" sz="2200" b="1" dirty="0"/>
              <a:t>6.1. Спонсор проекта — директор Департамента информатизации ОАО «XYZ» </a:t>
            </a:r>
            <a:r>
              <a:rPr lang="ru-RU" sz="2200" b="1" dirty="0" err="1"/>
              <a:t>В.Васильев</a:t>
            </a:r>
            <a:r>
              <a:rPr lang="ru-RU" sz="2200" b="1" dirty="0"/>
              <a:t>. </a:t>
            </a:r>
            <a:br>
              <a:rPr lang="ru-RU" sz="2200" b="1" dirty="0"/>
            </a:br>
            <a:r>
              <a:rPr lang="ru-RU" sz="2200" b="1" dirty="0"/>
              <a:t>6.2. Заказчик — начальник Отдела «123» </a:t>
            </a:r>
            <a:r>
              <a:rPr lang="ru-RU" sz="2200" b="1" dirty="0" err="1"/>
              <a:t>Ф.Федотов</a:t>
            </a:r>
            <a:r>
              <a:rPr lang="ru-RU" sz="2200" b="1" dirty="0"/>
              <a:t> </a:t>
            </a:r>
            <a:br>
              <a:rPr lang="ru-RU" sz="2200" b="1" dirty="0"/>
            </a:br>
            <a:r>
              <a:rPr lang="ru-RU" sz="2200" b="1" dirty="0"/>
              <a:t>6.3. Пользователи автоматизированной системы: </a:t>
            </a:r>
            <a:br>
              <a:rPr lang="ru-RU" sz="2200" b="1" dirty="0"/>
            </a:br>
            <a:r>
              <a:rPr lang="ru-RU" sz="2200" b="1" dirty="0" smtClean="0"/>
              <a:t>6.3.1. Клиенты ОАО «XYZ» (поиск и заказ документации). </a:t>
            </a:r>
            <a:br>
              <a:rPr lang="ru-RU" sz="2200" b="1" dirty="0" smtClean="0"/>
            </a:br>
            <a:r>
              <a:rPr lang="ru-RU" sz="2200" b="1" dirty="0" smtClean="0"/>
              <a:t>6.3.2. Руководство ОАО «XYZ» (анализ деятельности Отдела «123»). </a:t>
            </a:r>
            <a:br>
              <a:rPr lang="ru-RU" sz="2200" b="1" dirty="0" smtClean="0"/>
            </a:br>
            <a:r>
              <a:rPr lang="ru-RU" sz="2200" b="1" dirty="0" smtClean="0"/>
              <a:t>6.3.3. Сотрудники производственных департаментов ОАО «XYZ» (сопровождение каталога). </a:t>
            </a:r>
            <a:br>
              <a:rPr lang="ru-RU" sz="2200" b="1" dirty="0" smtClean="0"/>
            </a:br>
            <a:r>
              <a:rPr lang="ru-RU" sz="2200" b="1" dirty="0" smtClean="0"/>
              <a:t>6.3.4. Сотрудники Отдела «123» (обработка заявок и поставка документации). </a:t>
            </a:r>
            <a:br>
              <a:rPr lang="ru-RU" sz="2200" b="1" dirty="0" smtClean="0"/>
            </a:br>
            <a:r>
              <a:rPr lang="ru-RU" sz="2200" b="1" dirty="0" smtClean="0"/>
              <a:t>6.3.5. Сотрудники департамента информатизации ОАО «XYZ» (администрирование системы). </a:t>
            </a:r>
            <a:r>
              <a:rPr lang="ru-RU" sz="2200" b="1" dirty="0"/>
              <a:t/>
            </a:r>
            <a:br>
              <a:rPr lang="ru-RU" sz="2200" b="1" dirty="0"/>
            </a:br>
            <a:r>
              <a:rPr lang="ru-RU" sz="2200" b="1" dirty="0" smtClean="0"/>
              <a:t>6.4.</a:t>
            </a:r>
            <a:r>
              <a:rPr lang="ru-RU" sz="2200" b="1" dirty="0"/>
              <a:t> Куратор проекта — начальник отдела заказных разработок </a:t>
            </a:r>
            <a:r>
              <a:rPr lang="ru-RU" sz="2200" b="1" dirty="0" err="1"/>
              <a:t>И.Иванов</a:t>
            </a:r>
            <a:r>
              <a:rPr lang="ru-RU" sz="2200" b="1" dirty="0"/>
              <a:t>. </a:t>
            </a:r>
            <a:br>
              <a:rPr lang="ru-RU" sz="2200" b="1" dirty="0"/>
            </a:br>
            <a:r>
              <a:rPr lang="ru-RU" sz="2200" b="1" dirty="0" smtClean="0"/>
              <a:t>6.5.</a:t>
            </a:r>
            <a:r>
              <a:rPr lang="ru-RU" sz="2200" b="1" dirty="0"/>
              <a:t> Руководитель проекта — ведущий специалист отдела заказных разработок МП </a:t>
            </a:r>
            <a:r>
              <a:rPr lang="ru-RU" sz="2200" b="1" dirty="0" err="1"/>
              <a:t>П.Петров</a:t>
            </a:r>
            <a:r>
              <a:rPr lang="ru-RU" sz="2200" b="1" dirty="0"/>
              <a:t>. </a:t>
            </a:r>
          </a:p>
          <a:p>
            <a:endParaRPr lang="ru-RU" sz="2200" b="1" dirty="0"/>
          </a:p>
        </p:txBody>
      </p:sp>
    </p:spTree>
    <p:extLst>
      <p:ext uri="{BB962C8B-B14F-4D97-AF65-F5344CB8AC3E}">
        <p14:creationId xmlns="" xmlns:p14="http://schemas.microsoft.com/office/powerpoint/2010/main" val="207076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3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1" name="TextBox 3080"/>
          <p:cNvSpPr txBox="1"/>
          <p:nvPr/>
        </p:nvSpPr>
        <p:spPr>
          <a:xfrm>
            <a:off x="539552" y="-99392"/>
            <a:ext cx="81217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Пример устава проекта</a:t>
            </a:r>
          </a:p>
        </p:txBody>
      </p:sp>
      <p:sp>
        <p:nvSpPr>
          <p:cNvPr id="3" name="Rectangle 15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38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3561" y="1340768"/>
            <a:ext cx="89809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b="1" dirty="0"/>
              <a:t>Соисполнители: </a:t>
            </a:r>
          </a:p>
          <a:p>
            <a:r>
              <a:rPr lang="ru-RU" sz="2400" b="1" dirty="0"/>
              <a:t>7.1. Поставщик оборудования и операционно-системного ПО — ООО «Альфа». </a:t>
            </a:r>
            <a:br>
              <a:rPr lang="ru-RU" sz="2400" b="1" dirty="0"/>
            </a:br>
            <a:r>
              <a:rPr lang="ru-RU" sz="2400" b="1" dirty="0"/>
              <a:t>7.2. Поставщик базового ПО — ООО «Бета». </a:t>
            </a:r>
          </a:p>
          <a:p>
            <a:endParaRPr lang="ru-RU" sz="2400" b="1" dirty="0"/>
          </a:p>
        </p:txBody>
      </p:sp>
    </p:spTree>
    <p:extLst>
      <p:ext uri="{BB962C8B-B14F-4D97-AF65-F5344CB8AC3E}">
        <p14:creationId xmlns="" xmlns:p14="http://schemas.microsoft.com/office/powerpoint/2010/main" val="335535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539552" y="0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Процессы исполнения</a:t>
            </a:r>
            <a:endParaRPr lang="ru-RU" sz="4000" b="1" dirty="0"/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285720" y="610136"/>
            <a:ext cx="864399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ru-RU" sz="2000" b="1" dirty="0" smtClean="0"/>
              <a:t> Руководство </a:t>
            </a:r>
            <a:r>
              <a:rPr lang="ru-RU" sz="2000" b="1" dirty="0" smtClean="0"/>
              <a:t>и управление исполнением проекта. </a:t>
            </a:r>
            <a:r>
              <a:rPr lang="ru-RU" sz="2000" dirty="0" smtClean="0"/>
              <a:t>Управление трудовыми и материальными ресурсами для выполнения работ, предусмотренных в плане управления проектом</a:t>
            </a:r>
            <a:r>
              <a:rPr lang="ru-RU" sz="2000" dirty="0" smtClean="0"/>
              <a:t>. </a:t>
            </a:r>
            <a:r>
              <a:rPr lang="ru-RU" sz="2000" dirty="0" smtClean="0"/>
              <a:t>По мере выполнения проекта собирается информация о завершенности конечных результатов и о том, какие именно работы завершены. Эта информация становится входом для процесса отчетности по исполнению.</a:t>
            </a:r>
          </a:p>
          <a:p>
            <a:pPr lvl="0">
              <a:buFont typeface="Arial" pitchFamily="34" charset="0"/>
              <a:buChar char="•"/>
            </a:pPr>
            <a:r>
              <a:rPr lang="ru-RU" sz="2000" b="1" dirty="0" smtClean="0"/>
              <a:t> Процесс </a:t>
            </a:r>
            <a:r>
              <a:rPr lang="ru-RU" sz="2000" b="1" dirty="0" smtClean="0"/>
              <a:t>обеспечения качества. </a:t>
            </a:r>
            <a:r>
              <a:rPr lang="ru-RU" sz="2000" dirty="0" smtClean="0"/>
              <a:t>Применение плановых систематических операций по проверке качества, (например аудит или независимая экспертиза), чтобы удостовериться, что в проекте используются все необходимые </a:t>
            </a:r>
            <a:r>
              <a:rPr lang="ru-RU" sz="2000" dirty="0" smtClean="0"/>
              <a:t>процедуры для </a:t>
            </a:r>
            <a:r>
              <a:rPr lang="ru-RU" sz="2000" dirty="0" smtClean="0"/>
              <a:t>выполнения заданных </a:t>
            </a:r>
            <a:r>
              <a:rPr lang="ru-RU" sz="2000" dirty="0" smtClean="0"/>
              <a:t>требований качества.</a:t>
            </a:r>
            <a:endParaRPr lang="ru-RU" sz="2000" dirty="0" smtClean="0"/>
          </a:p>
          <a:p>
            <a:pPr lvl="0">
              <a:buFont typeface="Arial" pitchFamily="34" charset="0"/>
              <a:buChar char="•"/>
            </a:pPr>
            <a:r>
              <a:rPr lang="ru-RU" sz="2000" b="1" dirty="0" smtClean="0"/>
              <a:t> Набор </a:t>
            </a:r>
            <a:r>
              <a:rPr lang="ru-RU" sz="2000" b="1" dirty="0" smtClean="0"/>
              <a:t>команды проекта</a:t>
            </a:r>
            <a:r>
              <a:rPr lang="ru-RU" sz="2000" dirty="0" smtClean="0"/>
              <a:t>. Получение человеческих ресурсов, нужных для выполнения проекта.</a:t>
            </a:r>
          </a:p>
          <a:p>
            <a:pPr lvl="0">
              <a:buFont typeface="Arial" pitchFamily="34" charset="0"/>
              <a:buChar char="•"/>
            </a:pPr>
            <a:r>
              <a:rPr lang="ru-RU" sz="2000" b="1" dirty="0" smtClean="0"/>
              <a:t> Развитие </a:t>
            </a:r>
            <a:r>
              <a:rPr lang="ru-RU" sz="2000" b="1" dirty="0" smtClean="0"/>
              <a:t>команды проекта. </a:t>
            </a:r>
            <a:r>
              <a:rPr lang="ru-RU" sz="2000" dirty="0" smtClean="0"/>
              <a:t>Повышение компетенции и взаимодействия членов команды для улучшения исполнения проекта.</a:t>
            </a:r>
          </a:p>
          <a:p>
            <a:pPr lvl="0">
              <a:buFont typeface="Arial" pitchFamily="34" charset="0"/>
              <a:buChar char="•"/>
            </a:pPr>
            <a:r>
              <a:rPr lang="ru-RU" sz="2000" b="1" dirty="0" smtClean="0"/>
              <a:t> Распространение </a:t>
            </a:r>
            <a:r>
              <a:rPr lang="ru-RU" sz="2000" b="1" dirty="0" smtClean="0"/>
              <a:t>информации. </a:t>
            </a:r>
            <a:r>
              <a:rPr lang="ru-RU" sz="2000" dirty="0" smtClean="0"/>
              <a:t>Обеспечение своевременного доступа участников проекта к нужной им информации.</a:t>
            </a:r>
          </a:p>
          <a:p>
            <a:pPr lvl="0">
              <a:buFont typeface="Arial" pitchFamily="34" charset="0"/>
              <a:buChar char="•"/>
            </a:pPr>
            <a:r>
              <a:rPr lang="ru-RU" sz="2000" b="1" dirty="0" smtClean="0"/>
              <a:t> Запрос </a:t>
            </a:r>
            <a:r>
              <a:rPr lang="ru-RU" sz="2000" b="1" dirty="0" smtClean="0"/>
              <a:t>информации у продавцов. </a:t>
            </a:r>
            <a:r>
              <a:rPr lang="ru-RU" sz="2000" dirty="0" smtClean="0"/>
              <a:t>Получение информации, расценок или предложений.</a:t>
            </a:r>
          </a:p>
          <a:p>
            <a:pPr lvl="0">
              <a:buFont typeface="Arial" pitchFamily="34" charset="0"/>
              <a:buChar char="•"/>
            </a:pPr>
            <a:r>
              <a:rPr lang="ru-RU" sz="2000" b="1" dirty="0" smtClean="0"/>
              <a:t> Выбор </a:t>
            </a:r>
            <a:r>
              <a:rPr lang="ru-RU" sz="2000" b="1" dirty="0" smtClean="0"/>
              <a:t>продавцов. </a:t>
            </a:r>
            <a:r>
              <a:rPr lang="ru-RU" sz="2000" dirty="0" smtClean="0"/>
              <a:t>Изучение предложений, выбор из потенциальных продавцов и заключение письменного контракта с продавцом</a:t>
            </a:r>
            <a:r>
              <a:rPr lang="ru-RU" sz="2000" dirty="0" smtClean="0"/>
              <a:t>.</a:t>
            </a:r>
            <a:endParaRPr lang="ru-RU" sz="2000" dirty="0" smtClean="0"/>
          </a:p>
        </p:txBody>
      </p:sp>
    </p:spTree>
    <p:extLst>
      <p:ext uri="{BB962C8B-B14F-4D97-AF65-F5344CB8AC3E}">
        <p14:creationId xmlns="" xmlns:p14="http://schemas.microsoft.com/office/powerpoint/2010/main" val="85850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3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1" name="TextBox 3080"/>
          <p:cNvSpPr txBox="1"/>
          <p:nvPr/>
        </p:nvSpPr>
        <p:spPr>
          <a:xfrm>
            <a:off x="539552" y="-99392"/>
            <a:ext cx="81217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Пример устава проекта</a:t>
            </a:r>
          </a:p>
        </p:txBody>
      </p:sp>
      <p:sp>
        <p:nvSpPr>
          <p:cNvPr id="3" name="Rectangle 15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38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0" y="548680"/>
            <a:ext cx="8980974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b="1" dirty="0" smtClean="0"/>
              <a:t>8. Ресурсы </a:t>
            </a:r>
            <a:r>
              <a:rPr lang="ru-RU" sz="2400" b="1" dirty="0"/>
              <a:t>проекта </a:t>
            </a:r>
          </a:p>
          <a:p>
            <a:r>
              <a:rPr lang="ru-RU" sz="2400" b="1" dirty="0"/>
              <a:t>8.1. Требования к персоналу </a:t>
            </a:r>
            <a:br>
              <a:rPr lang="ru-RU" sz="2400" b="1" dirty="0"/>
            </a:br>
            <a:r>
              <a:rPr lang="ru-RU" sz="2400" b="1" dirty="0"/>
              <a:t>8.1.1. 1 — руководитель проекта, </a:t>
            </a:r>
            <a:br>
              <a:rPr lang="ru-RU" sz="2400" b="1" dirty="0"/>
            </a:br>
            <a:r>
              <a:rPr lang="ru-RU" sz="2400" b="1" dirty="0"/>
              <a:t>8.1.2. 1 — технический лидер (архитектура, проектирование), </a:t>
            </a:r>
            <a:br>
              <a:rPr lang="ru-RU" sz="2400" b="1" dirty="0"/>
            </a:br>
            <a:r>
              <a:rPr lang="ru-RU" sz="2400" b="1" dirty="0"/>
              <a:t>8.1.3. 1 — системный аналитик (требования, тест-дизайн, документирование), </a:t>
            </a:r>
            <a:br>
              <a:rPr lang="ru-RU" sz="2400" b="1" dirty="0"/>
            </a:br>
            <a:r>
              <a:rPr lang="ru-RU" sz="2400" b="1" dirty="0"/>
              <a:t>8.1.4. 4 — программисты (с учетом работ по конфигурационному управлению), </a:t>
            </a:r>
            <a:br>
              <a:rPr lang="ru-RU" sz="2400" b="1" dirty="0"/>
            </a:br>
            <a:r>
              <a:rPr lang="ru-RU" sz="2400" b="1" dirty="0"/>
              <a:t>8.1.5. 3 — </a:t>
            </a:r>
            <a:r>
              <a:rPr lang="ru-RU" sz="2400" b="1" dirty="0" err="1"/>
              <a:t>тестировщика</a:t>
            </a:r>
            <a:r>
              <a:rPr lang="ru-RU" sz="2400" b="1" dirty="0"/>
              <a:t>. </a:t>
            </a:r>
            <a:br>
              <a:rPr lang="ru-RU" sz="2400" b="1" dirty="0"/>
            </a:br>
            <a:r>
              <a:rPr lang="ru-RU" sz="2400" b="1" dirty="0"/>
              <a:t>8.2. Материальные и другие ресурсы </a:t>
            </a:r>
            <a:br>
              <a:rPr lang="ru-RU" sz="2400" b="1" dirty="0"/>
            </a:br>
            <a:r>
              <a:rPr lang="ru-RU" sz="2400" b="1" dirty="0"/>
              <a:t>8.2.1. Сервер управления конфигурациями и поддержки системы контроля версий </a:t>
            </a:r>
            <a:br>
              <a:rPr lang="ru-RU" sz="2400" b="1" dirty="0"/>
            </a:br>
            <a:r>
              <a:rPr lang="ru-RU" sz="2400" b="1" dirty="0"/>
              <a:t>8.2.2. 2 серверных комплекса (для разработки и тестирования): </a:t>
            </a:r>
            <a:br>
              <a:rPr lang="ru-RU" sz="2400" b="1" dirty="0"/>
            </a:br>
            <a:r>
              <a:rPr lang="ru-RU" sz="2400" b="1" dirty="0"/>
              <a:t>8.2.3. Сервер приложений с установленным BEA </a:t>
            </a:r>
            <a:r>
              <a:rPr lang="ru-RU" sz="2400" b="1" dirty="0" err="1"/>
              <a:t>Weblogic</a:t>
            </a:r>
            <a:r>
              <a:rPr lang="ru-RU" sz="2400" b="1" dirty="0"/>
              <a:t> AS </a:t>
            </a:r>
            <a:br>
              <a:rPr lang="ru-RU" sz="2400" b="1" dirty="0"/>
            </a:br>
            <a:r>
              <a:rPr lang="ru-RU" sz="2400" b="1" dirty="0"/>
              <a:t>8.2.4. Сервер оперативной БД с установленной </a:t>
            </a:r>
            <a:r>
              <a:rPr lang="ru-RU" sz="2400" b="1" dirty="0" err="1"/>
              <a:t>Oracle</a:t>
            </a:r>
            <a:r>
              <a:rPr lang="ru-RU" sz="2400" b="1" dirty="0"/>
              <a:t> RDBMS </a:t>
            </a:r>
            <a:br>
              <a:rPr lang="ru-RU" sz="2400" b="1" dirty="0"/>
            </a:br>
            <a:r>
              <a:rPr lang="ru-RU" sz="2400" b="1" dirty="0"/>
              <a:t>8.2.5. Сервер каталога с установленной OODB "</a:t>
            </a:r>
            <a:r>
              <a:rPr lang="ru-RU" sz="2400" b="1" dirty="0" err="1"/>
              <a:t>Poet</a:t>
            </a:r>
            <a:r>
              <a:rPr lang="ru-RU" sz="2400" b="1" dirty="0"/>
              <a:t>" </a:t>
            </a:r>
            <a:br>
              <a:rPr lang="ru-RU" sz="2400" b="1" dirty="0"/>
            </a:br>
            <a:endParaRPr lang="ru-RU" sz="2400" b="1" dirty="0"/>
          </a:p>
        </p:txBody>
      </p:sp>
    </p:spTree>
    <p:extLst>
      <p:ext uri="{BB962C8B-B14F-4D97-AF65-F5344CB8AC3E}">
        <p14:creationId xmlns="" xmlns:p14="http://schemas.microsoft.com/office/powerpoint/2010/main" val="390065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3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1" name="TextBox 3080"/>
          <p:cNvSpPr txBox="1"/>
          <p:nvPr/>
        </p:nvSpPr>
        <p:spPr>
          <a:xfrm>
            <a:off x="539552" y="-99392"/>
            <a:ext cx="81217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Пример устава проекта</a:t>
            </a:r>
          </a:p>
        </p:txBody>
      </p:sp>
      <p:sp>
        <p:nvSpPr>
          <p:cNvPr id="3" name="Rectangle 15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38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0" y="548680"/>
            <a:ext cx="8980974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b="1" dirty="0" smtClean="0"/>
              <a:t>8. Ресурсы </a:t>
            </a:r>
            <a:r>
              <a:rPr lang="ru-RU" sz="2400" b="1" dirty="0"/>
              <a:t>проекта </a:t>
            </a:r>
          </a:p>
          <a:p>
            <a:r>
              <a:rPr lang="ru-RU" sz="2400" b="1" dirty="0"/>
              <a:t>8.3. Лицензии на средства разработки и тестирования: </a:t>
            </a:r>
            <a:br>
              <a:rPr lang="ru-RU" sz="2400" b="1" dirty="0"/>
            </a:br>
            <a:r>
              <a:rPr lang="ru-RU" sz="2400" b="1" dirty="0"/>
              <a:t>8.3.1. </a:t>
            </a:r>
            <a:r>
              <a:rPr lang="ru-RU" sz="2400" b="1" dirty="0" err="1"/>
              <a:t>Oracle</a:t>
            </a:r>
            <a:r>
              <a:rPr lang="ru-RU" sz="2400" b="1" dirty="0"/>
              <a:t> </a:t>
            </a:r>
            <a:r>
              <a:rPr lang="ru-RU" sz="2400" b="1" dirty="0" err="1"/>
              <a:t>Designer</a:t>
            </a:r>
            <a:r>
              <a:rPr lang="ru-RU" sz="2400" b="1" dirty="0"/>
              <a:t> — 1 лицензия </a:t>
            </a:r>
            <a:br>
              <a:rPr lang="ru-RU" sz="2400" b="1" dirty="0"/>
            </a:br>
            <a:r>
              <a:rPr lang="ru-RU" sz="2400" b="1" dirty="0"/>
              <a:t>8.3.2. </a:t>
            </a:r>
            <a:r>
              <a:rPr lang="ru-RU" sz="2400" b="1" dirty="0" err="1"/>
              <a:t>Symantec</a:t>
            </a:r>
            <a:r>
              <a:rPr lang="ru-RU" sz="2400" b="1" dirty="0"/>
              <a:t> </a:t>
            </a:r>
            <a:r>
              <a:rPr lang="ru-RU" sz="2400" b="1" dirty="0" err="1"/>
              <a:t>Visual</a:t>
            </a:r>
            <a:r>
              <a:rPr lang="ru-RU" sz="2400" b="1" dirty="0"/>
              <a:t> </a:t>
            </a:r>
            <a:r>
              <a:rPr lang="ru-RU" sz="2400" b="1" dirty="0" err="1"/>
              <a:t>Cafe</a:t>
            </a:r>
            <a:r>
              <a:rPr lang="ru-RU" sz="2400" b="1" dirty="0"/>
              <a:t> </a:t>
            </a:r>
            <a:r>
              <a:rPr lang="ru-RU" sz="2400" b="1" dirty="0" err="1"/>
              <a:t>for</a:t>
            </a:r>
            <a:r>
              <a:rPr lang="ru-RU" sz="2400" b="1" dirty="0"/>
              <a:t> </a:t>
            </a:r>
            <a:r>
              <a:rPr lang="ru-RU" sz="2400" b="1" dirty="0" err="1"/>
              <a:t>Java</a:t>
            </a:r>
            <a:r>
              <a:rPr lang="ru-RU" sz="2400" b="1" dirty="0"/>
              <a:t> — 5 лицензий. </a:t>
            </a:r>
            <a:br>
              <a:rPr lang="ru-RU" sz="2400" b="1" dirty="0"/>
            </a:br>
            <a:r>
              <a:rPr lang="ru-RU" sz="2400" b="1" dirty="0"/>
              <a:t>8.3.3. IBM </a:t>
            </a:r>
            <a:r>
              <a:rPr lang="ru-RU" sz="2400" b="1" dirty="0" err="1"/>
              <a:t>Rational</a:t>
            </a:r>
            <a:r>
              <a:rPr lang="ru-RU" sz="2400" b="1" dirty="0"/>
              <a:t> </a:t>
            </a:r>
            <a:r>
              <a:rPr lang="ru-RU" sz="2400" b="1" dirty="0" err="1"/>
              <a:t>Test</a:t>
            </a:r>
            <a:r>
              <a:rPr lang="ru-RU" sz="2400" b="1" dirty="0"/>
              <a:t> </a:t>
            </a:r>
            <a:r>
              <a:rPr lang="ru-RU" sz="2400" b="1" dirty="0" err="1"/>
              <a:t>Robot</a:t>
            </a:r>
            <a:r>
              <a:rPr lang="ru-RU" sz="2400" b="1" dirty="0"/>
              <a:t> (1 лицензия разработчика + неограниченная лицензия на клиент). </a:t>
            </a:r>
            <a:br>
              <a:rPr lang="ru-RU" sz="2400" b="1" dirty="0"/>
            </a:br>
            <a:r>
              <a:rPr lang="ru-RU" sz="2400" b="1" dirty="0"/>
              <a:t>8.4. Расходная часть бюджета проекта </a:t>
            </a:r>
            <a:br>
              <a:rPr lang="ru-RU" sz="2400" b="1" dirty="0"/>
            </a:br>
            <a:r>
              <a:rPr lang="ru-RU" sz="2400" b="1" dirty="0"/>
              <a:t>8.4.1. Разработка и сопровождение прикладного ПО: </a:t>
            </a:r>
            <a:br>
              <a:rPr lang="ru-RU" sz="2400" b="1" dirty="0"/>
            </a:br>
            <a:r>
              <a:rPr lang="ru-RU" sz="2400" b="1" dirty="0"/>
              <a:t>8.4.1.1. 9000 чел.*час. * $40 = $360 000 </a:t>
            </a:r>
            <a:br>
              <a:rPr lang="ru-RU" sz="2400" b="1" dirty="0"/>
            </a:br>
            <a:r>
              <a:rPr lang="ru-RU" sz="2400" b="1" dirty="0"/>
              <a:t>8.4.2. Поставка оборудования и операционно-системного ПО: </a:t>
            </a:r>
            <a:br>
              <a:rPr lang="ru-RU" sz="2400" b="1" dirty="0"/>
            </a:br>
            <a:r>
              <a:rPr lang="ru-RU" sz="2400" b="1" dirty="0"/>
              <a:t>8.4.2.1. 3 сервера * $10 000 = $30 000 </a:t>
            </a:r>
            <a:br>
              <a:rPr lang="ru-RU" sz="2400" b="1" dirty="0"/>
            </a:br>
            <a:r>
              <a:rPr lang="ru-RU" sz="2400" b="1" dirty="0"/>
              <a:t>8.4.3. Поставка базового ПО: </a:t>
            </a:r>
            <a:br>
              <a:rPr lang="ru-RU" sz="2400" b="1" dirty="0"/>
            </a:br>
            <a:r>
              <a:rPr lang="ru-RU" sz="2400" b="1" dirty="0"/>
              <a:t>8.4.3.1. BEA </a:t>
            </a:r>
            <a:r>
              <a:rPr lang="ru-RU" sz="2400" b="1" dirty="0" err="1"/>
              <a:t>Weblogic</a:t>
            </a:r>
            <a:r>
              <a:rPr lang="ru-RU" sz="2400" b="1" dirty="0"/>
              <a:t> AS $20 000 </a:t>
            </a:r>
            <a:br>
              <a:rPr lang="ru-RU" sz="2400" b="1" dirty="0"/>
            </a:br>
            <a:r>
              <a:rPr lang="ru-RU" sz="2400" b="1" dirty="0"/>
              <a:t>8.4.3.2. </a:t>
            </a:r>
            <a:r>
              <a:rPr lang="ru-RU" sz="2400" b="1" dirty="0" err="1"/>
              <a:t>Oracle</a:t>
            </a:r>
            <a:r>
              <a:rPr lang="ru-RU" sz="2400" b="1" dirty="0"/>
              <a:t> RDBMS $20 000 </a:t>
            </a:r>
          </a:p>
          <a:p>
            <a:r>
              <a:rPr lang="ru-RU" sz="2400" b="1" dirty="0"/>
              <a:t>Итого: $430 000 </a:t>
            </a:r>
          </a:p>
          <a:p>
            <a:r>
              <a:rPr lang="ru-RU" sz="2400" b="1" dirty="0"/>
              <a:t/>
            </a:r>
            <a:br>
              <a:rPr lang="ru-RU" sz="2400" b="1" dirty="0"/>
            </a:br>
            <a:endParaRPr lang="ru-RU" sz="2400" b="1" dirty="0"/>
          </a:p>
        </p:txBody>
      </p:sp>
    </p:spTree>
    <p:extLst>
      <p:ext uri="{BB962C8B-B14F-4D97-AF65-F5344CB8AC3E}">
        <p14:creationId xmlns="" xmlns:p14="http://schemas.microsoft.com/office/powerpoint/2010/main" val="221348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3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1" name="TextBox 3080"/>
          <p:cNvSpPr txBox="1"/>
          <p:nvPr/>
        </p:nvSpPr>
        <p:spPr>
          <a:xfrm>
            <a:off x="539552" y="-99392"/>
            <a:ext cx="81217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Пример устава проекта</a:t>
            </a:r>
          </a:p>
        </p:txBody>
      </p:sp>
      <p:sp>
        <p:nvSpPr>
          <p:cNvPr id="3" name="Rectangle 15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38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0" y="548680"/>
            <a:ext cx="8980974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b="1" dirty="0" smtClean="0"/>
              <a:t>9. Сроки </a:t>
            </a:r>
            <a:r>
              <a:rPr lang="ru-RU" sz="2000" b="1" dirty="0"/>
              <a:t>проекта </a:t>
            </a:r>
          </a:p>
          <a:p>
            <a:r>
              <a:rPr lang="ru-RU" sz="2000" b="1" dirty="0"/>
              <a:t>9.1. 03.03 старт </a:t>
            </a:r>
            <a:br>
              <a:rPr lang="ru-RU" sz="2000" b="1" dirty="0"/>
            </a:br>
            <a:r>
              <a:rPr lang="ru-RU" sz="2000" b="1" dirty="0"/>
              <a:t>9.2. 28.11 завершение </a:t>
            </a:r>
            <a:br>
              <a:rPr lang="ru-RU" sz="2000" b="1" dirty="0"/>
            </a:br>
            <a:r>
              <a:rPr lang="ru-RU" sz="2000" b="1" dirty="0"/>
              <a:t>9.3. Контрольные точки: </a:t>
            </a:r>
            <a:br>
              <a:rPr lang="ru-RU" sz="2000" b="1" dirty="0"/>
            </a:br>
            <a:r>
              <a:rPr lang="ru-RU" sz="2000" b="1" dirty="0"/>
              <a:t>9.3.1. 15.04 ТЗ утверждено </a:t>
            </a:r>
            <a:br>
              <a:rPr lang="ru-RU" sz="2000" b="1" dirty="0"/>
            </a:br>
            <a:r>
              <a:rPr lang="ru-RU" sz="2000" b="1" dirty="0"/>
              <a:t>9.3.2. 30.04 1-я итерация завершена. Подсистема заказа документации передана в тестовую эксплуатацию (на серверах разработчика). </a:t>
            </a:r>
            <a:br>
              <a:rPr lang="ru-RU" sz="2000" b="1" dirty="0"/>
            </a:br>
            <a:r>
              <a:rPr lang="ru-RU" sz="2000" b="1" dirty="0"/>
              <a:t>9.3.3. 15.05 Монтаж оборудования у заказчика завершен . </a:t>
            </a:r>
            <a:br>
              <a:rPr lang="ru-RU" sz="2000" b="1" dirty="0"/>
            </a:br>
            <a:r>
              <a:rPr lang="ru-RU" sz="2000" b="1" dirty="0"/>
              <a:t>9.3.4. 30.05 Базовое ПО установлено у заказчика. </a:t>
            </a:r>
            <a:br>
              <a:rPr lang="ru-RU" sz="2000" b="1" dirty="0"/>
            </a:br>
            <a:r>
              <a:rPr lang="ru-RU" sz="2000" b="1" dirty="0"/>
              <a:t>9.3.5. 15.06 2-я итерация завершена. Подсистема обработки заказов передана в тестовую эксплуатацию на оборудовании Заказчика </a:t>
            </a:r>
            <a:br>
              <a:rPr lang="ru-RU" sz="2000" b="1" dirty="0"/>
            </a:br>
            <a:r>
              <a:rPr lang="ru-RU" sz="2000" b="1" dirty="0"/>
              <a:t>9.3.6. 02.09 3-я итерация завершена. Акт передачи системы в опытную эксплуатацию утвержден </a:t>
            </a:r>
            <a:br>
              <a:rPr lang="ru-RU" sz="2000" b="1" dirty="0"/>
            </a:br>
            <a:r>
              <a:rPr lang="ru-RU" sz="2000" b="1" dirty="0"/>
              <a:t>9.3.7. 28.11 Система передана в промышленную эксплуатацию. </a:t>
            </a:r>
          </a:p>
          <a:p>
            <a:pPr lvl="0"/>
            <a:endParaRPr lang="ru-RU" sz="2000" b="1" dirty="0" smtClean="0"/>
          </a:p>
          <a:p>
            <a:pPr lvl="0"/>
            <a:r>
              <a:rPr lang="ru-RU" sz="2000" b="1" dirty="0" smtClean="0"/>
              <a:t>10. Риски </a:t>
            </a:r>
            <a:r>
              <a:rPr lang="ru-RU" sz="2000" b="1" dirty="0"/>
              <a:t>проекта </a:t>
            </a:r>
          </a:p>
          <a:p>
            <a:r>
              <a:rPr lang="ru-RU" sz="2000" b="1" dirty="0"/>
              <a:t>10.1. Задачи системы поняты недостаточно полно. Понимание масштаба и рамок проекта недостаточно. Системы создаются на новой технологической платформе, сомнения в рыночной стабильности платформы. Суммарный уровень рисков следует оценить выше среднего. </a:t>
            </a:r>
          </a:p>
          <a:p>
            <a:r>
              <a:rPr lang="ru-RU" sz="2000" b="1" dirty="0"/>
              <a:t/>
            </a:r>
            <a:br>
              <a:rPr lang="ru-RU" sz="2000" b="1" dirty="0"/>
            </a:br>
            <a:endParaRPr lang="ru-RU" sz="2000" b="1" dirty="0"/>
          </a:p>
        </p:txBody>
      </p:sp>
    </p:spTree>
    <p:extLst>
      <p:ext uri="{BB962C8B-B14F-4D97-AF65-F5344CB8AC3E}">
        <p14:creationId xmlns="" xmlns:p14="http://schemas.microsoft.com/office/powerpoint/2010/main" val="245764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3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1" name="TextBox 3080"/>
          <p:cNvSpPr txBox="1"/>
          <p:nvPr/>
        </p:nvSpPr>
        <p:spPr>
          <a:xfrm>
            <a:off x="539552" y="-99392"/>
            <a:ext cx="81217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Пример устава проекта</a:t>
            </a:r>
          </a:p>
        </p:txBody>
      </p:sp>
      <p:sp>
        <p:nvSpPr>
          <p:cNvPr id="3" name="Rectangle 15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38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0" y="548680"/>
            <a:ext cx="898097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ru-RU" sz="2000" dirty="0" smtClean="0"/>
          </a:p>
          <a:p>
            <a:pPr lvl="0"/>
            <a:r>
              <a:rPr lang="ru-RU" sz="2400" b="1" dirty="0" smtClean="0"/>
              <a:t>11. Критерии </a:t>
            </a:r>
            <a:r>
              <a:rPr lang="ru-RU" sz="2400" b="1" dirty="0"/>
              <a:t>приемки. По итогам опытной эксплуатации система должна продемонстрировать следующие показатели: </a:t>
            </a:r>
          </a:p>
          <a:p>
            <a:r>
              <a:rPr lang="ru-RU" sz="2400" b="1" dirty="0"/>
              <a:t>11.1. Средние затраты сотрудников Отдела «123» на регламентную обработку одного заказа не превышают 4 чел.*час. </a:t>
            </a:r>
            <a:br>
              <a:rPr lang="ru-RU" sz="2400" b="1" dirty="0"/>
            </a:br>
            <a:r>
              <a:rPr lang="ru-RU" sz="2400" b="1" dirty="0"/>
              <a:t>11.2. Срок регламентной обработки 1-го заказа не более 2 недель. </a:t>
            </a:r>
            <a:br>
              <a:rPr lang="ru-RU" sz="2400" b="1" dirty="0"/>
            </a:br>
            <a:r>
              <a:rPr lang="ru-RU" sz="2400" b="1" dirty="0"/>
              <a:t>11.3. Время поиска и предоставления информации о наличии дополнительной документации не более 1 мин. </a:t>
            </a:r>
            <a:br>
              <a:rPr lang="ru-RU" sz="2400" b="1" dirty="0"/>
            </a:br>
            <a:r>
              <a:rPr lang="ru-RU" sz="2400" b="1" dirty="0"/>
              <a:t>11.4. Время предоставления информации о сделанных заказах и истории их обработки не более 1 мин. </a:t>
            </a:r>
            <a:br>
              <a:rPr lang="ru-RU" sz="2400" b="1" dirty="0"/>
            </a:br>
            <a:r>
              <a:rPr lang="ru-RU" sz="2400" b="1" dirty="0"/>
              <a:t>11.5. Система хранит всю информацию о сделанных заказах и истории их обработки. </a:t>
            </a:r>
            <a:br>
              <a:rPr lang="ru-RU" sz="2400" b="1" dirty="0"/>
            </a:br>
            <a:r>
              <a:rPr lang="ru-RU" sz="2400" b="1" dirty="0"/>
              <a:t>11.6. Показатель доступности системы 98%. </a:t>
            </a:r>
          </a:p>
          <a:p>
            <a:r>
              <a:rPr lang="ru-RU" sz="2000" b="1" dirty="0"/>
              <a:t/>
            </a:r>
            <a:br>
              <a:rPr lang="ru-RU" sz="2000" b="1" dirty="0"/>
            </a:br>
            <a:endParaRPr lang="ru-RU" sz="2000" b="1" dirty="0"/>
          </a:p>
        </p:txBody>
      </p:sp>
    </p:spTree>
    <p:extLst>
      <p:ext uri="{BB962C8B-B14F-4D97-AF65-F5344CB8AC3E}">
        <p14:creationId xmlns="" xmlns:p14="http://schemas.microsoft.com/office/powerpoint/2010/main" val="202022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3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1" name="TextBox 3080"/>
          <p:cNvSpPr txBox="1"/>
          <p:nvPr/>
        </p:nvSpPr>
        <p:spPr>
          <a:xfrm>
            <a:off x="539552" y="-99392"/>
            <a:ext cx="81217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Пример устава проекта</a:t>
            </a:r>
          </a:p>
        </p:txBody>
      </p:sp>
      <p:sp>
        <p:nvSpPr>
          <p:cNvPr id="3" name="Rectangle 15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38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0" y="548680"/>
            <a:ext cx="8980974" cy="6848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100" b="1" dirty="0" smtClean="0"/>
              <a:t>12. Обоснование </a:t>
            </a:r>
            <a:r>
              <a:rPr lang="ru-RU" sz="2100" b="1" dirty="0"/>
              <a:t>полезности проекта </a:t>
            </a:r>
          </a:p>
          <a:p>
            <a:r>
              <a:rPr lang="ru-RU" sz="2100" b="1" dirty="0"/>
              <a:t>12.1. Для Заказчика: </a:t>
            </a:r>
            <a:br>
              <a:rPr lang="ru-RU" sz="2100" b="1" dirty="0"/>
            </a:br>
            <a:r>
              <a:rPr lang="ru-RU" sz="2100" b="1" dirty="0"/>
              <a:t>12.1.1. Повышение производительности обработки заказов в 2 раза. </a:t>
            </a:r>
            <a:br>
              <a:rPr lang="ru-RU" sz="2100" b="1" dirty="0"/>
            </a:br>
            <a:r>
              <a:rPr lang="ru-RU" sz="2100" b="1" dirty="0"/>
              <a:t>12.1.1.1. "</a:t>
            </a:r>
            <a:r>
              <a:rPr lang="ru-RU" sz="2100" b="1" dirty="0" err="1"/>
              <a:t>As</a:t>
            </a:r>
            <a:r>
              <a:rPr lang="ru-RU" sz="2100" b="1" dirty="0"/>
              <a:t> </a:t>
            </a:r>
            <a:r>
              <a:rPr lang="ru-RU" sz="2100" b="1" dirty="0" err="1"/>
              <a:t>Is</a:t>
            </a:r>
            <a:r>
              <a:rPr lang="ru-RU" sz="2100" b="1" dirty="0"/>
              <a:t>": 2500 заказов/год по 8 чел.*час. </a:t>
            </a:r>
            <a:br>
              <a:rPr lang="ru-RU" sz="2100" b="1" dirty="0"/>
            </a:br>
            <a:r>
              <a:rPr lang="ru-RU" sz="2100" b="1" dirty="0"/>
              <a:t>12.1.1.2. "</a:t>
            </a:r>
            <a:r>
              <a:rPr lang="ru-RU" sz="2100" b="1" dirty="0" err="1"/>
              <a:t>To</a:t>
            </a:r>
            <a:r>
              <a:rPr lang="ru-RU" sz="2100" b="1" dirty="0"/>
              <a:t> </a:t>
            </a:r>
            <a:r>
              <a:rPr lang="ru-RU" sz="2100" b="1" dirty="0" err="1"/>
              <a:t>Be</a:t>
            </a:r>
            <a:r>
              <a:rPr lang="ru-RU" sz="2100" b="1" dirty="0"/>
              <a:t>": 2500 заказов/год по 4 чел.*час. </a:t>
            </a:r>
            <a:br>
              <a:rPr lang="ru-RU" sz="2100" b="1" dirty="0"/>
            </a:br>
            <a:r>
              <a:rPr lang="ru-RU" sz="2100" b="1" dirty="0"/>
              <a:t>12.1.1.3. Экономия: 2500 * 4 * $50 = $500 000 в год. </a:t>
            </a:r>
            <a:br>
              <a:rPr lang="ru-RU" sz="2100" b="1" dirty="0"/>
            </a:br>
            <a:r>
              <a:rPr lang="ru-RU" sz="2100" b="1" dirty="0"/>
              <a:t>12.1.2. Повышение оперативности контроля </a:t>
            </a:r>
            <a:br>
              <a:rPr lang="ru-RU" sz="2100" b="1" dirty="0"/>
            </a:br>
            <a:r>
              <a:rPr lang="ru-RU" sz="2100" b="1" dirty="0"/>
              <a:t>12.1.2.1. "</a:t>
            </a:r>
            <a:r>
              <a:rPr lang="ru-RU" sz="2100" b="1" dirty="0" err="1"/>
              <a:t>As</a:t>
            </a:r>
            <a:r>
              <a:rPr lang="ru-RU" sz="2100" b="1" dirty="0"/>
              <a:t> </a:t>
            </a:r>
            <a:r>
              <a:rPr lang="ru-RU" sz="2100" b="1" dirty="0" err="1"/>
              <a:t>Is</a:t>
            </a:r>
            <a:r>
              <a:rPr lang="ru-RU" sz="2100" b="1" dirty="0"/>
              <a:t>": Ежемесячная отчетность. </a:t>
            </a:r>
            <a:br>
              <a:rPr lang="ru-RU" sz="2100" b="1" dirty="0"/>
            </a:br>
            <a:r>
              <a:rPr lang="ru-RU" sz="2100" b="1" dirty="0"/>
              <a:t>12.1.2.2. "</a:t>
            </a:r>
            <a:r>
              <a:rPr lang="ru-RU" sz="2100" b="1" dirty="0" err="1"/>
              <a:t>To</a:t>
            </a:r>
            <a:r>
              <a:rPr lang="ru-RU" sz="2100" b="1" dirty="0"/>
              <a:t> </a:t>
            </a:r>
            <a:r>
              <a:rPr lang="ru-RU" sz="2100" b="1" dirty="0" err="1"/>
              <a:t>Be</a:t>
            </a:r>
            <a:r>
              <a:rPr lang="ru-RU" sz="2100" b="1" dirty="0"/>
              <a:t>": Отчетность </a:t>
            </a:r>
            <a:r>
              <a:rPr lang="ru-RU" sz="2100" b="1" dirty="0" err="1"/>
              <a:t>on-line</a:t>
            </a:r>
            <a:r>
              <a:rPr lang="ru-RU" sz="2100" b="1" dirty="0"/>
              <a:t>. </a:t>
            </a:r>
            <a:br>
              <a:rPr lang="ru-RU" sz="2100" b="1" dirty="0"/>
            </a:br>
            <a:r>
              <a:rPr lang="ru-RU" sz="2100" b="1" dirty="0"/>
              <a:t>12.1.3. Повышение удовлетворенности клиентов: </a:t>
            </a:r>
            <a:br>
              <a:rPr lang="ru-RU" sz="2100" b="1" dirty="0"/>
            </a:br>
            <a:r>
              <a:rPr lang="ru-RU" sz="2100" b="1" dirty="0"/>
              <a:t>12.1.3.1. Сокращение срока обработки заказа в 2 раза. </a:t>
            </a:r>
            <a:br>
              <a:rPr lang="ru-RU" sz="2100" b="1" dirty="0"/>
            </a:br>
            <a:r>
              <a:rPr lang="ru-RU" sz="2100" b="1" dirty="0"/>
              <a:t>12.1.3.2. Сокращение времени на поиск необходимой документации в 10 раз </a:t>
            </a:r>
            <a:br>
              <a:rPr lang="ru-RU" sz="2100" b="1" dirty="0"/>
            </a:br>
            <a:r>
              <a:rPr lang="ru-RU" sz="2100" b="1" dirty="0"/>
              <a:t>12.1.3.3. Повышение оперативности обновления каталога 10 раз. </a:t>
            </a:r>
          </a:p>
          <a:p>
            <a:r>
              <a:rPr lang="ru-RU" sz="2100" b="1" dirty="0"/>
              <a:t>12.2. Для компании-исполнителя: </a:t>
            </a:r>
            <a:br>
              <a:rPr lang="ru-RU" sz="2100" b="1" dirty="0"/>
            </a:br>
            <a:r>
              <a:rPr lang="ru-RU" sz="2100" b="1" dirty="0"/>
              <a:t>12.2.1. Высокая стратегическая ценность. Дает устойчивое увеличение рынка и завоевание нового рынка. </a:t>
            </a:r>
            <a:br>
              <a:rPr lang="ru-RU" sz="2100" b="1" dirty="0"/>
            </a:br>
            <a:r>
              <a:rPr lang="ru-RU" sz="2100" b="1" dirty="0"/>
              <a:t>12.2.2. Финансовая ценность выше среднего. Ожидаемые доходы от проекта не менее чем в 1.3 раза превышают расходы. </a:t>
            </a:r>
          </a:p>
          <a:p>
            <a:r>
              <a:rPr lang="ru-RU" sz="2000" b="1" dirty="0"/>
              <a:t/>
            </a:r>
            <a:br>
              <a:rPr lang="ru-RU" sz="2000" b="1" dirty="0"/>
            </a:br>
            <a:endParaRPr lang="ru-RU" sz="2000" b="1" dirty="0"/>
          </a:p>
        </p:txBody>
      </p:sp>
    </p:spTree>
    <p:extLst>
      <p:ext uri="{BB962C8B-B14F-4D97-AF65-F5344CB8AC3E}">
        <p14:creationId xmlns="" xmlns:p14="http://schemas.microsoft.com/office/powerpoint/2010/main" val="223579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3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1" name="TextBox 3080"/>
          <p:cNvSpPr txBox="1"/>
          <p:nvPr/>
        </p:nvSpPr>
        <p:spPr>
          <a:xfrm>
            <a:off x="523131" y="-99392"/>
            <a:ext cx="81217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Описание содержания проекта</a:t>
            </a:r>
            <a:r>
              <a:rPr lang="ru-RU" sz="4000" dirty="0"/>
              <a:t> </a:t>
            </a:r>
            <a:endParaRPr lang="ru-RU" sz="4000" b="1" dirty="0"/>
          </a:p>
        </p:txBody>
      </p:sp>
      <p:sp>
        <p:nvSpPr>
          <p:cNvPr id="3" name="Rectangle 15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38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9741" y="836712"/>
            <a:ext cx="8980974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ru-RU" sz="2400" b="1" dirty="0"/>
              <a:t>Цели проекта </a:t>
            </a:r>
            <a:r>
              <a:rPr lang="en-US" sz="2400" b="1" dirty="0"/>
              <a:t>и </a:t>
            </a:r>
            <a:r>
              <a:rPr lang="ru-RU" sz="2400" b="1" dirty="0"/>
              <a:t>продукта</a:t>
            </a:r>
            <a:r>
              <a:rPr lang="en-US" sz="2400" b="1" dirty="0"/>
              <a:t>.</a:t>
            </a:r>
            <a:endParaRPr lang="ru-RU" sz="2400" b="1" dirty="0"/>
          </a:p>
          <a:p>
            <a:pPr marL="457200" lvl="0" indent="-457200">
              <a:buFont typeface="+mj-lt"/>
              <a:buAutoNum type="arabicPeriod"/>
            </a:pPr>
            <a:r>
              <a:rPr lang="ru-RU" sz="2400" b="1" dirty="0"/>
              <a:t>Требования к продукту или услуге и их характеристики.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b="1" dirty="0"/>
              <a:t>Критерии приемки продукта</a:t>
            </a:r>
            <a:r>
              <a:rPr lang="en-US" sz="2400" b="1" dirty="0"/>
              <a:t>.</a:t>
            </a:r>
            <a:endParaRPr lang="ru-RU" sz="2400" b="1" dirty="0"/>
          </a:p>
          <a:p>
            <a:pPr marL="457200" lvl="0" indent="-457200">
              <a:buFont typeface="+mj-lt"/>
              <a:buAutoNum type="arabicPeriod"/>
            </a:pPr>
            <a:r>
              <a:rPr lang="ru-RU" sz="2400" b="1" dirty="0"/>
              <a:t>Границы проекта</a:t>
            </a:r>
            <a:r>
              <a:rPr lang="en-US" sz="2400" b="1" dirty="0"/>
              <a:t>.</a:t>
            </a:r>
            <a:endParaRPr lang="ru-RU" sz="2400" b="1" dirty="0"/>
          </a:p>
          <a:p>
            <a:pPr marL="457200" lvl="0" indent="-457200">
              <a:buFont typeface="+mj-lt"/>
              <a:buAutoNum type="arabicPeriod"/>
            </a:pPr>
            <a:r>
              <a:rPr lang="ru-RU" sz="2400" b="1" dirty="0"/>
              <a:t>Требования и результаты поставки проекта.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b="1" dirty="0"/>
              <a:t>Ограничения проекта</a:t>
            </a:r>
            <a:r>
              <a:rPr lang="en-US" sz="2400" b="1" dirty="0"/>
              <a:t>.</a:t>
            </a:r>
            <a:endParaRPr lang="ru-RU" sz="2400" b="1" dirty="0"/>
          </a:p>
          <a:p>
            <a:pPr marL="457200" lvl="0" indent="-457200">
              <a:buFont typeface="+mj-lt"/>
              <a:buAutoNum type="arabicPeriod"/>
            </a:pPr>
            <a:r>
              <a:rPr lang="ru-RU" sz="2400" b="1" dirty="0"/>
              <a:t>Допущения проекта</a:t>
            </a:r>
            <a:r>
              <a:rPr lang="en-US" sz="2400" b="1" dirty="0"/>
              <a:t>.</a:t>
            </a:r>
            <a:endParaRPr lang="ru-RU" sz="2400" b="1" dirty="0"/>
          </a:p>
          <a:p>
            <a:pPr marL="457200" lvl="0" indent="-457200">
              <a:buFont typeface="+mj-lt"/>
              <a:buAutoNum type="arabicPeriod"/>
            </a:pPr>
            <a:r>
              <a:rPr lang="ru-RU" sz="2400" b="1" dirty="0"/>
              <a:t>Первоначальная организация проекта</a:t>
            </a:r>
            <a:r>
              <a:rPr lang="en-US" sz="2400" b="1" dirty="0"/>
              <a:t>.</a:t>
            </a:r>
            <a:endParaRPr lang="ru-RU" sz="2400" b="1" dirty="0"/>
          </a:p>
          <a:p>
            <a:pPr marL="457200" lvl="0" indent="-457200">
              <a:buFont typeface="+mj-lt"/>
              <a:buAutoNum type="arabicPeriod"/>
            </a:pPr>
            <a:r>
              <a:rPr lang="ru-RU" sz="2400" b="1" dirty="0"/>
              <a:t>Первоначально сформулированные риски</a:t>
            </a:r>
            <a:r>
              <a:rPr lang="en-US" sz="2400" b="1" dirty="0"/>
              <a:t>.</a:t>
            </a:r>
            <a:endParaRPr lang="ru-RU" sz="2400" b="1" dirty="0"/>
          </a:p>
          <a:p>
            <a:pPr marL="457200" lvl="0" indent="-457200">
              <a:buFont typeface="+mj-lt"/>
              <a:buAutoNum type="arabicPeriod"/>
            </a:pPr>
            <a:r>
              <a:rPr lang="ru-RU" sz="2400" b="1" dirty="0"/>
              <a:t>Контрольные события расписания</a:t>
            </a:r>
            <a:r>
              <a:rPr lang="en-US" sz="2400" b="1" dirty="0"/>
              <a:t>.</a:t>
            </a:r>
            <a:endParaRPr lang="ru-RU" sz="2400" b="1" dirty="0"/>
          </a:p>
          <a:p>
            <a:pPr marL="457200" lvl="0" indent="-457200">
              <a:buFont typeface="+mj-lt"/>
              <a:buAutoNum type="arabicPeriod"/>
            </a:pPr>
            <a:r>
              <a:rPr lang="ru-RU" sz="2400" b="1" dirty="0"/>
              <a:t>Первоначальная иерархическая структура работ (ИСР).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b="1" dirty="0"/>
              <a:t>Смета расходов с указанием порядка величин</a:t>
            </a:r>
            <a:r>
              <a:rPr lang="ru-RU" sz="2400" b="1" dirty="0" smtClean="0"/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b="1" dirty="0" smtClean="0"/>
              <a:t>ТЗ на программный продукт.</a:t>
            </a:r>
            <a:endParaRPr lang="ru-RU" sz="2400" b="1" dirty="0"/>
          </a:p>
          <a:p>
            <a:endParaRPr lang="ru-RU" sz="2000" b="1" dirty="0"/>
          </a:p>
        </p:txBody>
      </p:sp>
    </p:spTree>
    <p:extLst>
      <p:ext uri="{BB962C8B-B14F-4D97-AF65-F5344CB8AC3E}">
        <p14:creationId xmlns="" xmlns:p14="http://schemas.microsoft.com/office/powerpoint/2010/main" val="239771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3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1" name="TextBox 3080"/>
          <p:cNvSpPr txBox="1"/>
          <p:nvPr/>
        </p:nvSpPr>
        <p:spPr>
          <a:xfrm>
            <a:off x="523131" y="-99392"/>
            <a:ext cx="81217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План управления проектом</a:t>
            </a:r>
            <a:endParaRPr lang="ru-RU" sz="4000" b="1" dirty="0"/>
          </a:p>
        </p:txBody>
      </p:sp>
      <p:sp>
        <p:nvSpPr>
          <p:cNvPr id="3" name="Rectangle 15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38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9741" y="836712"/>
            <a:ext cx="898097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Вспомогательные </a:t>
            </a:r>
            <a:r>
              <a:rPr lang="ru-RU" sz="2400" b="1" dirty="0" smtClean="0"/>
              <a:t>планы: расписанием</a:t>
            </a:r>
            <a:r>
              <a:rPr lang="en-US" sz="2400" b="1" dirty="0"/>
              <a:t>,</a:t>
            </a:r>
            <a:endParaRPr lang="ru-RU" sz="2400" b="1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b="1" dirty="0"/>
              <a:t>стоимостью</a:t>
            </a:r>
            <a:r>
              <a:rPr lang="en-US" sz="2400" b="1" dirty="0"/>
              <a:t>,</a:t>
            </a:r>
            <a:endParaRPr lang="ru-RU" sz="2400" b="1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b="1" dirty="0"/>
              <a:t>качеством</a:t>
            </a:r>
            <a:r>
              <a:rPr lang="en-US" sz="2400" b="1" dirty="0"/>
              <a:t>,</a:t>
            </a:r>
            <a:endParaRPr lang="ru-RU" sz="2400" b="1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b="1" dirty="0"/>
              <a:t>обеспечением проекта персоналом</a:t>
            </a:r>
            <a:r>
              <a:rPr lang="en-US" sz="2400" b="1" dirty="0"/>
              <a:t>,</a:t>
            </a:r>
            <a:endParaRPr lang="ru-RU" sz="2400" b="1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b="1" dirty="0"/>
              <a:t>коммуникациями</a:t>
            </a:r>
            <a:r>
              <a:rPr lang="en-US" sz="2400" b="1" dirty="0"/>
              <a:t>,</a:t>
            </a:r>
            <a:endParaRPr lang="ru-RU" sz="2400" b="1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b="1" dirty="0"/>
              <a:t>рисками</a:t>
            </a:r>
            <a:r>
              <a:rPr lang="en-US" sz="2400" b="1" dirty="0"/>
              <a:t>,</a:t>
            </a:r>
            <a:endParaRPr lang="ru-RU" sz="2400" b="1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b="1" dirty="0"/>
              <a:t>поставками</a:t>
            </a:r>
            <a:r>
              <a:rPr lang="en-US" sz="2400" b="1" dirty="0"/>
              <a:t>,</a:t>
            </a:r>
            <a:endParaRPr lang="ru-RU" sz="2400" b="1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b="1" dirty="0"/>
              <a:t>план совершенствования процессов.</a:t>
            </a:r>
          </a:p>
          <a:p>
            <a:r>
              <a:rPr lang="ru-RU" sz="2400" b="1" dirty="0"/>
              <a:t>	Прочие </a:t>
            </a:r>
            <a:r>
              <a:rPr lang="ru-RU" sz="2400" b="1" dirty="0" smtClean="0"/>
              <a:t>элементы</a:t>
            </a:r>
            <a:r>
              <a:rPr lang="en-US" sz="2400" b="1" dirty="0" smtClean="0"/>
              <a:t>:</a:t>
            </a:r>
            <a:endParaRPr lang="ru-RU" sz="2400" b="1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b="1" dirty="0"/>
              <a:t>Перечень контрольных событий</a:t>
            </a:r>
            <a:r>
              <a:rPr lang="en-US" sz="2400" b="1" dirty="0"/>
              <a:t>.</a:t>
            </a:r>
            <a:endParaRPr lang="ru-RU" sz="2400" b="1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b="1" dirty="0"/>
              <a:t>Календарь ресурсов</a:t>
            </a:r>
            <a:r>
              <a:rPr lang="en-US" sz="2400" b="1" dirty="0"/>
              <a:t>.</a:t>
            </a:r>
            <a:endParaRPr lang="ru-RU" sz="2400" b="1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b="1" dirty="0"/>
              <a:t>Базовый план расписания</a:t>
            </a:r>
            <a:r>
              <a:rPr lang="en-US" sz="2400" b="1" dirty="0"/>
              <a:t>.</a:t>
            </a:r>
            <a:endParaRPr lang="ru-RU" sz="2400" b="1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b="1" dirty="0"/>
              <a:t>Базовый план по стоимости</a:t>
            </a:r>
            <a:r>
              <a:rPr lang="en-US" sz="2400" b="1" dirty="0"/>
              <a:t>.</a:t>
            </a:r>
            <a:endParaRPr lang="ru-RU" sz="2400" b="1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b="1" dirty="0"/>
              <a:t>Базовый план по качеству</a:t>
            </a:r>
            <a:r>
              <a:rPr lang="en-US" sz="2400" b="1" dirty="0"/>
              <a:t>.</a:t>
            </a:r>
            <a:endParaRPr lang="ru-RU" sz="2400" b="1" dirty="0"/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dirty="0"/>
              <a:t>Реестр рисков</a:t>
            </a:r>
            <a:r>
              <a:rPr lang="en-US" sz="2400" b="1" dirty="0"/>
              <a:t>.</a:t>
            </a:r>
            <a:endParaRPr lang="ru-RU" sz="2000" b="1" dirty="0"/>
          </a:p>
        </p:txBody>
      </p:sp>
    </p:spTree>
    <p:extLst>
      <p:ext uri="{BB962C8B-B14F-4D97-AF65-F5344CB8AC3E}">
        <p14:creationId xmlns="" xmlns:p14="http://schemas.microsoft.com/office/powerpoint/2010/main" val="246173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3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1" name="TextBox 3080"/>
          <p:cNvSpPr txBox="1"/>
          <p:nvPr/>
        </p:nvSpPr>
        <p:spPr>
          <a:xfrm>
            <a:off x="429629" y="-99246"/>
            <a:ext cx="8121716" cy="890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200" b="1" dirty="0"/>
              <a:t>Руководство и управление исполнением проекта</a:t>
            </a:r>
            <a:r>
              <a:rPr lang="ru-RU" sz="3200" dirty="0"/>
              <a:t> </a:t>
            </a:r>
            <a:endParaRPr lang="ru-RU" sz="3200" b="1" dirty="0"/>
          </a:p>
        </p:txBody>
      </p:sp>
      <p:sp>
        <p:nvSpPr>
          <p:cNvPr id="3" name="Rectangle 15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38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0" y="610136"/>
            <a:ext cx="898097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ru-RU" sz="2000" b="1" dirty="0"/>
              <a:t>Выполнение операций проекта</a:t>
            </a:r>
            <a:r>
              <a:rPr lang="en-US" sz="2000" b="1" dirty="0"/>
              <a:t>.</a:t>
            </a:r>
            <a:endParaRPr lang="ru-RU" sz="2000" b="1" dirty="0"/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/>
              <a:t>Расходование трудовых ресурсов и денежных средств. 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/>
              <a:t>Подбор, обучение персонала и управление членами команды проекта.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/>
              <a:t>Получение предложений от потенциальных поставщиков.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/>
              <a:t>Выбор продавцов из числа потенциальных.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/>
              <a:t>Приобретение, управление и использование ресурсов, в том числе материалов, инструментов, оборудования и сооружений.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/>
              <a:t>Внедрение запланированных методов и стандартов.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/>
              <a:t>Создание, контроль, проверка и ратификация результатов поставки проекта.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/>
              <a:t>Управление рисками и реализация мер реагирования на риски.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/>
              <a:t>Управление продавцами</a:t>
            </a:r>
            <a:r>
              <a:rPr lang="en-US" sz="2000" b="1" dirty="0"/>
              <a:t>.</a:t>
            </a:r>
            <a:endParaRPr lang="ru-RU" sz="2000" b="1" dirty="0"/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/>
              <a:t>Адаптация одобренных изменений к содержанию, планам и окружению проекта.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/>
              <a:t>Создание и управление каналами коммуникаций.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/>
              <a:t>Сбор данных проекта и отчеты по расходам, выполнению расписания, техническому и качественному прогрессу, а также предоставление информации о текущем состоянии для прогнозирования.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/>
              <a:t>Сбор и документирование накопленных знаний, и осуществление операций по улучшению одобренных процессов.</a:t>
            </a:r>
          </a:p>
        </p:txBody>
      </p:sp>
    </p:spTree>
    <p:extLst>
      <p:ext uri="{BB962C8B-B14F-4D97-AF65-F5344CB8AC3E}">
        <p14:creationId xmlns="" xmlns:p14="http://schemas.microsoft.com/office/powerpoint/2010/main" val="359457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3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1" name="TextBox 3080"/>
          <p:cNvSpPr txBox="1"/>
          <p:nvPr/>
        </p:nvSpPr>
        <p:spPr>
          <a:xfrm>
            <a:off x="429629" y="-99246"/>
            <a:ext cx="8121716" cy="496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200" b="1" dirty="0"/>
              <a:t>Общее управление изменениями</a:t>
            </a:r>
            <a:r>
              <a:rPr lang="ru-RU" sz="3200" dirty="0"/>
              <a:t> </a:t>
            </a:r>
            <a:endParaRPr lang="ru-RU" sz="3200" b="1" dirty="0"/>
          </a:p>
        </p:txBody>
      </p:sp>
      <p:sp>
        <p:nvSpPr>
          <p:cNvPr id="3" name="Rectangle 15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38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0" y="350520"/>
            <a:ext cx="8980974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ru-RU" sz="2000" b="1" dirty="0"/>
              <a:t>Идентификация необходимости появления изменения или факта его появления.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/>
              <a:t>Оказание влияния на факторы, ограничивающие общее управление изменениями, так чтобы внедрялись только одобренные изменения.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/>
              <a:t>Рассмотрение и одобрение запрошенных изменений.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/>
              <a:t>Управление одобренными изменениями по мере их появления путем регулирования потока запрошенных изменений.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/>
              <a:t>Поддержание целостности базовых планов путем внесения в продукты и услуги только одобренных изменений и поддержания их конфигурации и плановой документации.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/>
              <a:t>Проверка и одобрение всех рекомендованных корректирующих и предупреждающих действий.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/>
              <a:t>Контроль и обновление содержания, стоимости, бюджета, расписания проекта и требований к качеству на основе одобренных изменений путем координирования изменений по всему проекту. 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/>
              <a:t>Документирование в полном объеме корректировок, вызванных запрошенными изменениями.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/>
              <a:t>Санкционирование исправлений дефектов</a:t>
            </a:r>
            <a:r>
              <a:rPr lang="en-US" sz="2000" b="1" dirty="0"/>
              <a:t>.</a:t>
            </a:r>
            <a:endParaRPr lang="ru-RU" sz="2000" b="1" dirty="0"/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/>
              <a:t>Контроль качества проекта по стандартам на основе отчетов о качестве.</a:t>
            </a:r>
          </a:p>
        </p:txBody>
      </p:sp>
    </p:spTree>
    <p:extLst>
      <p:ext uri="{BB962C8B-B14F-4D97-AF65-F5344CB8AC3E}">
        <p14:creationId xmlns="" xmlns:p14="http://schemas.microsoft.com/office/powerpoint/2010/main" val="96586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3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1" name="TextBox 3080"/>
          <p:cNvSpPr txBox="1"/>
          <p:nvPr/>
        </p:nvSpPr>
        <p:spPr>
          <a:xfrm>
            <a:off x="429629" y="260648"/>
            <a:ext cx="8121716" cy="496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200" b="1" dirty="0" smtClean="0"/>
              <a:t>Закрытие </a:t>
            </a:r>
            <a:r>
              <a:rPr lang="ru-RU" sz="3200" b="1" dirty="0"/>
              <a:t>проекта</a:t>
            </a:r>
            <a:r>
              <a:rPr lang="ru-RU" sz="3200" dirty="0"/>
              <a:t> </a:t>
            </a:r>
            <a:endParaRPr lang="ru-RU" sz="3200" b="1" dirty="0"/>
          </a:p>
        </p:txBody>
      </p:sp>
      <p:sp>
        <p:nvSpPr>
          <p:cNvPr id="3" name="Rectangle 15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38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0" y="1772816"/>
            <a:ext cx="89809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AutoNum type="arabicPeriod"/>
            </a:pPr>
            <a:r>
              <a:rPr lang="ru-RU" sz="2400" b="1" dirty="0" smtClean="0"/>
              <a:t>Процедура </a:t>
            </a:r>
            <a:r>
              <a:rPr lang="ru-RU" sz="2400" b="1" dirty="0"/>
              <a:t>административного закрытия. </a:t>
            </a:r>
            <a:endParaRPr lang="ru-RU" sz="2400" b="1" dirty="0" smtClean="0"/>
          </a:p>
          <a:p>
            <a:pPr marL="457200" lvl="0" indent="-457200">
              <a:buAutoNum type="arabicPeriod"/>
            </a:pPr>
            <a:r>
              <a:rPr lang="ru-RU" sz="2400" b="1" dirty="0" smtClean="0"/>
              <a:t>Процедура </a:t>
            </a:r>
            <a:r>
              <a:rPr lang="ru-RU" sz="2400" b="1" dirty="0"/>
              <a:t>закрытия контракта. 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308806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611560" y="44624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Процессы мониторинга и управления</a:t>
            </a:r>
            <a:endParaRPr lang="ru-RU" sz="3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57158" y="917912"/>
            <a:ext cx="856895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000" b="1" dirty="0"/>
              <a:t>Мониторинг и управление работами </a:t>
            </a:r>
            <a:r>
              <a:rPr lang="ru-RU" sz="2000" b="1" dirty="0" smtClean="0"/>
              <a:t>проекта</a:t>
            </a:r>
            <a:r>
              <a:rPr lang="ru-RU" sz="2000" b="1" dirty="0" smtClean="0"/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ru-RU" sz="2000" dirty="0" smtClean="0"/>
              <a:t> Сбор и </a:t>
            </a:r>
            <a:r>
              <a:rPr lang="ru-RU" sz="2000" dirty="0" smtClean="0"/>
              <a:t>распространение</a:t>
            </a:r>
            <a:r>
              <a:rPr lang="ru-RU" sz="2000" b="1" dirty="0" smtClean="0"/>
              <a:t> </a:t>
            </a:r>
            <a:r>
              <a:rPr lang="ru-RU" sz="2000" dirty="0" smtClean="0"/>
              <a:t>информации об исполнении проекта.</a:t>
            </a:r>
          </a:p>
          <a:p>
            <a:pPr lvl="1">
              <a:buFont typeface="Arial" pitchFamily="34" charset="0"/>
              <a:buChar char="•"/>
            </a:pPr>
            <a:r>
              <a:rPr lang="ru-RU" sz="2000" dirty="0" smtClean="0"/>
              <a:t> </a:t>
            </a:r>
            <a:r>
              <a:rPr lang="ru-RU" sz="2000" dirty="0" smtClean="0"/>
              <a:t> Анализ </a:t>
            </a:r>
            <a:r>
              <a:rPr lang="ru-RU" sz="2000" dirty="0" smtClean="0"/>
              <a:t>влияния тенденций на ход </a:t>
            </a:r>
            <a:r>
              <a:rPr lang="ru-RU" sz="2000" dirty="0" smtClean="0"/>
              <a:t>проекта</a:t>
            </a:r>
            <a:r>
              <a:rPr lang="ru-RU" sz="2000" dirty="0" smtClean="0"/>
              <a:t>. </a:t>
            </a:r>
          </a:p>
          <a:p>
            <a:pPr lvl="1">
              <a:buFont typeface="Arial" pitchFamily="34" charset="0"/>
              <a:buChar char="•"/>
            </a:pPr>
            <a:r>
              <a:rPr lang="ru-RU" sz="2000" dirty="0" smtClean="0"/>
              <a:t> Мониторинг </a:t>
            </a:r>
            <a:r>
              <a:rPr lang="ru-RU" sz="2000" dirty="0" smtClean="0"/>
              <a:t>рисков, обеспечивающий выявление рисков на ранних стадиях, составление отчета об их состоянии, и приведение в исполнение </a:t>
            </a:r>
            <a:r>
              <a:rPr lang="ru-RU" sz="2000" dirty="0" smtClean="0"/>
              <a:t>планов </a:t>
            </a:r>
            <a:r>
              <a:rPr lang="ru-RU" sz="2000" dirty="0" smtClean="0"/>
              <a:t>реагирования на риски.</a:t>
            </a:r>
          </a:p>
          <a:p>
            <a:pPr lvl="1">
              <a:buFont typeface="Arial" pitchFamily="34" charset="0"/>
              <a:buChar char="•"/>
            </a:pPr>
            <a:r>
              <a:rPr lang="ru-RU" sz="2000" dirty="0" smtClean="0"/>
              <a:t> Составление </a:t>
            </a:r>
            <a:r>
              <a:rPr lang="ru-RU" sz="2000" dirty="0" smtClean="0"/>
              <a:t>отчетов о текущем состоянии, оценку прогресса и прогнозирование. </a:t>
            </a:r>
            <a:endParaRPr lang="ru-RU" sz="2000" b="1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2000" b="1" dirty="0"/>
              <a:t>Общее управление </a:t>
            </a:r>
            <a:r>
              <a:rPr lang="ru-RU" sz="2000" b="1" dirty="0" smtClean="0"/>
              <a:t>изменениями</a:t>
            </a:r>
            <a:r>
              <a:rPr lang="ru-RU" sz="2000" dirty="0" smtClean="0"/>
              <a:t>.  Сбор предложений об изменениях (запрошенные изменения), их анализ и одобрение (одобренные изменения), внесение изменений в проектные документы и доведение до сведения исполнителей проекта. </a:t>
            </a:r>
            <a:endParaRPr lang="ru-RU" sz="2000" dirty="0" smtClean="0"/>
          </a:p>
          <a:p>
            <a:pPr marL="342900" lvl="0" indent="-342900">
              <a:buFont typeface="+mj-lt"/>
              <a:buAutoNum type="arabicPeriod"/>
            </a:pPr>
            <a:r>
              <a:rPr lang="ru-RU" sz="2000" b="1" dirty="0"/>
              <a:t>Подтверждение содержания</a:t>
            </a:r>
            <a:r>
              <a:rPr lang="ru-RU" sz="2000" dirty="0"/>
              <a:t>. </a:t>
            </a:r>
            <a:r>
              <a:rPr lang="ru-RU" sz="2000" dirty="0" smtClean="0"/>
              <a:t>Приемка завершенных результатов проекта.</a:t>
            </a:r>
            <a:endParaRPr lang="ru-RU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2000" b="1" dirty="0" smtClean="0"/>
              <a:t>Управление </a:t>
            </a:r>
            <a:r>
              <a:rPr lang="ru-RU" sz="2000" b="1" dirty="0"/>
              <a:t>содержанием.</a:t>
            </a:r>
            <a:r>
              <a:rPr lang="ru-RU" sz="2000" dirty="0"/>
              <a:t> </a:t>
            </a:r>
            <a:r>
              <a:rPr lang="ru-RU" sz="2000" dirty="0" smtClean="0"/>
              <a:t>Управление изменениями в содержании проекта</a:t>
            </a:r>
            <a:r>
              <a:rPr lang="ru-RU" sz="2000" dirty="0" smtClean="0"/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000" b="1" dirty="0" smtClean="0"/>
              <a:t>Управление расписанием. </a:t>
            </a:r>
            <a:r>
              <a:rPr lang="ru-RU" sz="2000" dirty="0" smtClean="0"/>
              <a:t>Управление изменениями в расписании проекта</a:t>
            </a:r>
            <a:r>
              <a:rPr lang="ru-RU" sz="2000" dirty="0" smtClean="0"/>
              <a:t>.</a:t>
            </a:r>
            <a:endParaRPr lang="ru-RU" sz="20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55091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611560" y="44624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Процессы мониторинга и управления</a:t>
            </a:r>
            <a:endParaRPr lang="ru-RU" sz="3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85720" y="785794"/>
            <a:ext cx="856895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+mj-lt"/>
              <a:buAutoNum type="arabicPeriod" startAt="6"/>
            </a:pPr>
            <a:r>
              <a:rPr lang="ru-RU" sz="2000" b="1" dirty="0" smtClean="0"/>
              <a:t>Управление </a:t>
            </a:r>
            <a:r>
              <a:rPr lang="ru-RU" sz="2000" b="1" dirty="0" smtClean="0"/>
              <a:t>стоимостью. </a:t>
            </a:r>
            <a:r>
              <a:rPr lang="ru-RU" sz="2000" dirty="0" smtClean="0"/>
              <a:t>Управление изменениями бюджета проекта.</a:t>
            </a:r>
            <a:endParaRPr lang="ru-RU" sz="2000" b="1" dirty="0" smtClean="0"/>
          </a:p>
          <a:p>
            <a:pPr marL="457200" lvl="0" indent="-457200">
              <a:buFont typeface="+mj-lt"/>
              <a:buAutoNum type="arabicPeriod" startAt="6"/>
            </a:pPr>
            <a:r>
              <a:rPr lang="ru-RU" sz="2000" b="1" dirty="0" smtClean="0"/>
              <a:t>Процесс контроля качества. </a:t>
            </a:r>
            <a:r>
              <a:rPr lang="ru-RU" sz="2000" b="1" dirty="0" smtClean="0"/>
              <a:t> </a:t>
            </a:r>
            <a:r>
              <a:rPr lang="ru-RU" sz="2000" dirty="0" smtClean="0"/>
              <a:t>Контроль соответствия результатов требованиям качества и выработка путей устранения причин неудовлетворительного исполнения.</a:t>
            </a:r>
            <a:endParaRPr lang="ru-RU" sz="2000" dirty="0" smtClean="0"/>
          </a:p>
          <a:p>
            <a:pPr marL="457200" lvl="0" indent="-457200">
              <a:buFont typeface="+mj-lt"/>
              <a:buAutoNum type="arabicPeriod" startAt="6"/>
            </a:pPr>
            <a:r>
              <a:rPr lang="ru-RU" sz="2000" b="1" dirty="0" smtClean="0"/>
              <a:t>Управление командой проекта. </a:t>
            </a:r>
            <a:r>
              <a:rPr lang="ru-RU" sz="2000" dirty="0" smtClean="0"/>
              <a:t>Отслеживание деятельности членов команды, обеспечение обратной связи, решение проблем и координация </a:t>
            </a:r>
            <a:r>
              <a:rPr lang="ru-RU" sz="2000" dirty="0" smtClean="0"/>
              <a:t>изменений.</a:t>
            </a:r>
            <a:endParaRPr lang="ru-RU" sz="2000" b="1" dirty="0" smtClean="0"/>
          </a:p>
          <a:p>
            <a:pPr marL="457200" lvl="0" indent="-457200">
              <a:buFont typeface="+mj-lt"/>
              <a:buAutoNum type="arabicPeriod" startAt="6"/>
            </a:pPr>
            <a:r>
              <a:rPr lang="ru-RU" sz="2000" b="1" dirty="0" smtClean="0"/>
              <a:t>Отчетность по исполнению.</a:t>
            </a:r>
            <a:r>
              <a:rPr lang="ru-RU" sz="2000" dirty="0" smtClean="0"/>
              <a:t> Сбор и распространение информации об </a:t>
            </a:r>
            <a:r>
              <a:rPr lang="ru-RU" sz="2000" dirty="0" smtClean="0"/>
              <a:t>исполнении: отчеты </a:t>
            </a:r>
            <a:r>
              <a:rPr lang="ru-RU" sz="2000" dirty="0" smtClean="0"/>
              <a:t>о текущем состоянии, оценку прогресса, а также прогнозирование.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ru-RU" sz="2000" b="1" dirty="0" smtClean="0"/>
              <a:t>Управление участниками проекта. </a:t>
            </a:r>
            <a:r>
              <a:rPr lang="ru-RU" sz="2000" dirty="0" smtClean="0"/>
              <a:t>Управление коммуникациями </a:t>
            </a:r>
            <a:r>
              <a:rPr lang="ru-RU" sz="2000" dirty="0" smtClean="0"/>
              <a:t>для  </a:t>
            </a:r>
            <a:r>
              <a:rPr lang="ru-RU" sz="2000" dirty="0" smtClean="0"/>
              <a:t>удовлетворения требований участников проекта и решения вместе с ними возникающих проблем</a:t>
            </a:r>
            <a:r>
              <a:rPr lang="ru-RU" sz="2000" dirty="0" smtClean="0"/>
              <a:t>.</a:t>
            </a:r>
            <a:endParaRPr lang="ru-RU" sz="2000" b="1" dirty="0" smtClean="0"/>
          </a:p>
          <a:p>
            <a:pPr marL="457200" lvl="0" indent="-457200">
              <a:buFont typeface="+mj-lt"/>
              <a:buAutoNum type="arabicPeriod" startAt="6"/>
            </a:pPr>
            <a:r>
              <a:rPr lang="ru-RU" sz="2000" b="1" dirty="0" smtClean="0"/>
              <a:t>Наблюдение и управление рисками. </a:t>
            </a:r>
            <a:r>
              <a:rPr lang="ru-RU" sz="2000" dirty="0" smtClean="0"/>
              <a:t>Отслеживание выявленных рисков, мониторинг остаточных рисков, выявление новых рисков, выполнение планов реагирования на риски и оценка их эффективности</a:t>
            </a:r>
          </a:p>
          <a:p>
            <a:pPr marL="457200" lvl="0" indent="-457200">
              <a:buFont typeface="+mj-lt"/>
              <a:buAutoNum type="arabicPeriod" startAt="6"/>
            </a:pPr>
            <a:r>
              <a:rPr lang="ru-RU" sz="2000" b="1" dirty="0" smtClean="0"/>
              <a:t>Администрирование контрактов. </a:t>
            </a:r>
            <a:r>
              <a:rPr lang="ru-RU" sz="2000" dirty="0" smtClean="0"/>
              <a:t>Управление контрактом и взаимоотношениями между продавцом и покупателем,  изучение и документирование действий </a:t>
            </a:r>
            <a:r>
              <a:rPr lang="ru-RU" sz="2000" dirty="0" smtClean="0"/>
              <a:t>продавца. 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55091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3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1" name="TextBox 3080"/>
          <p:cNvSpPr txBox="1"/>
          <p:nvPr/>
        </p:nvSpPr>
        <p:spPr>
          <a:xfrm>
            <a:off x="626748" y="152400"/>
            <a:ext cx="81217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Процессы завершения</a:t>
            </a:r>
            <a:endParaRPr lang="ru-RU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23528" y="1412776"/>
            <a:ext cx="856895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sz="2800" b="1" dirty="0"/>
              <a:t>Закрытие проекта. </a:t>
            </a:r>
            <a:r>
              <a:rPr lang="ru-RU" sz="2800" dirty="0" smtClean="0"/>
              <a:t>Завершение всех операций всех групп процессов, чтобы формально закрыть проект.</a:t>
            </a:r>
            <a:endParaRPr lang="ru-RU" sz="2800" dirty="0"/>
          </a:p>
          <a:p>
            <a:pPr marL="514350" lvl="0" indent="-514350">
              <a:buFont typeface="+mj-lt"/>
              <a:buAutoNum type="arabicPeriod"/>
            </a:pPr>
            <a:r>
              <a:rPr lang="ru-RU" sz="2800" b="1" dirty="0"/>
              <a:t>Закрытие контрактов. </a:t>
            </a:r>
            <a:r>
              <a:rPr lang="ru-RU" sz="2800" dirty="0" smtClean="0"/>
              <a:t>Завершение и урегулирование каждого контракта, в том числе завершение действующих контрактов и закрытие каждого контракта, затрагивающего проект.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195926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3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1" name="TextBox 3080"/>
          <p:cNvSpPr txBox="1"/>
          <p:nvPr/>
        </p:nvSpPr>
        <p:spPr>
          <a:xfrm>
            <a:off x="533666" y="-66360"/>
            <a:ext cx="81217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Процессы </a:t>
            </a:r>
            <a:r>
              <a:rPr lang="ru-RU" sz="4000" b="1" dirty="0" smtClean="0"/>
              <a:t>интеграции по </a:t>
            </a:r>
            <a:r>
              <a:rPr lang="en-US" sz="4000" b="1" dirty="0" err="1" smtClean="0"/>
              <a:t>PMBok</a:t>
            </a:r>
            <a:endParaRPr lang="ru-RU" sz="4000" b="1" dirty="0"/>
          </a:p>
        </p:txBody>
      </p:sp>
      <p:sp>
        <p:nvSpPr>
          <p:cNvPr id="7" name="Rectangle 31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8" name="Group 1"/>
          <p:cNvGrpSpPr>
            <a:grpSpLocks noChangeAspect="1"/>
          </p:cNvGrpSpPr>
          <p:nvPr/>
        </p:nvGrpSpPr>
        <p:grpSpPr bwMode="auto">
          <a:xfrm>
            <a:off x="971600" y="561473"/>
            <a:ext cx="7560840" cy="6242807"/>
            <a:chOff x="2677" y="-256"/>
            <a:chExt cx="7200" cy="8776"/>
          </a:xfrm>
        </p:grpSpPr>
        <p:sp>
          <p:nvSpPr>
            <p:cNvPr id="9" name="AutoShape 30"/>
            <p:cNvSpPr>
              <a:spLocks noChangeAspect="1" noChangeArrowheads="1" noTextEdit="1"/>
            </p:cNvSpPr>
            <p:nvPr/>
          </p:nvSpPr>
          <p:spPr bwMode="auto">
            <a:xfrm>
              <a:off x="2677" y="-256"/>
              <a:ext cx="7200" cy="8776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Rectangle 29"/>
            <p:cNvSpPr>
              <a:spLocks noChangeArrowheads="1"/>
            </p:cNvSpPr>
            <p:nvPr/>
          </p:nvSpPr>
          <p:spPr bwMode="auto">
            <a:xfrm>
              <a:off x="5294" y="-87"/>
              <a:ext cx="1946" cy="4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Инициатор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AutoShape 28"/>
            <p:cNvSpPr>
              <a:spLocks noChangeShapeType="1"/>
            </p:cNvSpPr>
            <p:nvPr/>
          </p:nvSpPr>
          <p:spPr bwMode="auto">
            <a:xfrm>
              <a:off x="6267" y="349"/>
              <a:ext cx="1" cy="53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Rectangle 27"/>
            <p:cNvSpPr>
              <a:spLocks noChangeArrowheads="1"/>
            </p:cNvSpPr>
            <p:nvPr/>
          </p:nvSpPr>
          <p:spPr bwMode="auto">
            <a:xfrm>
              <a:off x="6419" y="461"/>
              <a:ext cx="1126" cy="30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Контракт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ctangle 26"/>
            <p:cNvSpPr>
              <a:spLocks noChangeArrowheads="1"/>
            </p:cNvSpPr>
            <p:nvPr/>
          </p:nvSpPr>
          <p:spPr bwMode="auto">
            <a:xfrm>
              <a:off x="4422" y="2233"/>
              <a:ext cx="3672" cy="7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Разработка предварительного описания содержания проекта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AutoShape 25"/>
            <p:cNvSpPr>
              <a:spLocks noChangeShapeType="1"/>
            </p:cNvSpPr>
            <p:nvPr/>
          </p:nvSpPr>
          <p:spPr bwMode="auto">
            <a:xfrm flipH="1">
              <a:off x="6258" y="1639"/>
              <a:ext cx="9" cy="59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Rectangle 24"/>
            <p:cNvSpPr>
              <a:spLocks noChangeArrowheads="1"/>
            </p:cNvSpPr>
            <p:nvPr/>
          </p:nvSpPr>
          <p:spPr bwMode="auto">
            <a:xfrm>
              <a:off x="6342" y="1768"/>
              <a:ext cx="1430" cy="30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Устав проекта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AutoShape 23"/>
            <p:cNvSpPr>
              <a:spLocks noChangeShapeType="1"/>
            </p:cNvSpPr>
            <p:nvPr/>
          </p:nvSpPr>
          <p:spPr bwMode="auto">
            <a:xfrm>
              <a:off x="6258" y="2998"/>
              <a:ext cx="1" cy="59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Rectangle 22"/>
            <p:cNvSpPr>
              <a:spLocks noChangeArrowheads="1"/>
            </p:cNvSpPr>
            <p:nvPr/>
          </p:nvSpPr>
          <p:spPr bwMode="auto">
            <a:xfrm>
              <a:off x="6342" y="4502"/>
              <a:ext cx="2702" cy="30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План управления проектом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ectangle 21"/>
            <p:cNvSpPr>
              <a:spLocks noChangeArrowheads="1"/>
            </p:cNvSpPr>
            <p:nvPr/>
          </p:nvSpPr>
          <p:spPr bwMode="auto">
            <a:xfrm>
              <a:off x="4422" y="881"/>
              <a:ext cx="3672" cy="7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Разработка устава проекта</a:t>
              </a:r>
              <a:endParaRPr kumimoji="0" lang="ru-RU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20"/>
            <p:cNvSpPr>
              <a:spLocks noChangeArrowheads="1"/>
            </p:cNvSpPr>
            <p:nvPr/>
          </p:nvSpPr>
          <p:spPr bwMode="auto">
            <a:xfrm>
              <a:off x="4422" y="3593"/>
              <a:ext cx="3672" cy="7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Разработка плана управления проектом</a:t>
              </a:r>
              <a:endParaRPr kumimoji="0" lang="ru-RU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3160" y="6315"/>
              <a:ext cx="2851" cy="7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Мониторинг и управле-ние работами проекта</a:t>
              </a:r>
              <a:endParaRPr kumimoji="0" lang="ru-RU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AutoShape 18"/>
            <p:cNvSpPr>
              <a:spLocks noChangeShapeType="1"/>
            </p:cNvSpPr>
            <p:nvPr/>
          </p:nvSpPr>
          <p:spPr bwMode="auto">
            <a:xfrm>
              <a:off x="6258" y="4358"/>
              <a:ext cx="1" cy="59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" name="Rectangle 17"/>
            <p:cNvSpPr>
              <a:spLocks noChangeArrowheads="1"/>
            </p:cNvSpPr>
            <p:nvPr/>
          </p:nvSpPr>
          <p:spPr bwMode="auto">
            <a:xfrm>
              <a:off x="4422" y="4953"/>
              <a:ext cx="3672" cy="76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Руководство и управление исполнением проекта</a:t>
              </a:r>
              <a:endPara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Rectangle 16"/>
            <p:cNvSpPr>
              <a:spLocks noChangeArrowheads="1"/>
            </p:cNvSpPr>
            <p:nvPr/>
          </p:nvSpPr>
          <p:spPr bwMode="auto">
            <a:xfrm>
              <a:off x="4587" y="3144"/>
              <a:ext cx="3888" cy="305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Предварительное описание содержания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15"/>
            <p:cNvSpPr>
              <a:spLocks noChangeArrowheads="1"/>
            </p:cNvSpPr>
            <p:nvPr/>
          </p:nvSpPr>
          <p:spPr bwMode="auto">
            <a:xfrm>
              <a:off x="6571" y="6315"/>
              <a:ext cx="2852" cy="7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Закрытие проекта</a:t>
              </a:r>
              <a:endParaRPr kumimoji="0" lang="ru-RU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14"/>
            <p:cNvSpPr>
              <a:spLocks noChangeArrowheads="1"/>
            </p:cNvSpPr>
            <p:nvPr/>
          </p:nvSpPr>
          <p:spPr bwMode="auto">
            <a:xfrm>
              <a:off x="3160" y="7675"/>
              <a:ext cx="2851" cy="7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Общее управление изменениями</a:t>
              </a:r>
              <a:endParaRPr kumimoji="0" lang="ru-RU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ectangle 13"/>
            <p:cNvSpPr>
              <a:spLocks noChangeArrowheads="1"/>
            </p:cNvSpPr>
            <p:nvPr/>
          </p:nvSpPr>
          <p:spPr bwMode="auto">
            <a:xfrm>
              <a:off x="7116" y="7675"/>
              <a:ext cx="1782" cy="4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Заказчик</a:t>
              </a:r>
              <a:endParaRPr kumimoji="0" lang="ru-RU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AutoShape 12"/>
            <p:cNvSpPr>
              <a:spLocks noChangeShapeType="1"/>
            </p:cNvSpPr>
            <p:nvPr/>
          </p:nvSpPr>
          <p:spPr bwMode="auto">
            <a:xfrm rot="5400000">
              <a:off x="5124" y="5181"/>
              <a:ext cx="596" cy="1672"/>
            </a:xfrm>
            <a:prstGeom prst="bentConnector3">
              <a:avLst>
                <a:gd name="adj1" fmla="val 49935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" name="AutoShape 11"/>
            <p:cNvSpPr>
              <a:spLocks noChangeShapeType="1"/>
            </p:cNvSpPr>
            <p:nvPr/>
          </p:nvSpPr>
          <p:spPr bwMode="auto">
            <a:xfrm rot="16200000" flipH="1">
              <a:off x="6830" y="5147"/>
              <a:ext cx="596" cy="1739"/>
            </a:xfrm>
            <a:prstGeom prst="bentConnector3">
              <a:avLst>
                <a:gd name="adj1" fmla="val 49935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" name="Rectangle 10"/>
            <p:cNvSpPr>
              <a:spLocks noChangeArrowheads="1"/>
            </p:cNvSpPr>
            <p:nvPr/>
          </p:nvSpPr>
          <p:spPr bwMode="auto">
            <a:xfrm>
              <a:off x="7344" y="5719"/>
              <a:ext cx="2381" cy="306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Конечный результат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ectangle 9"/>
            <p:cNvSpPr>
              <a:spLocks noChangeArrowheads="1"/>
            </p:cNvSpPr>
            <p:nvPr/>
          </p:nvSpPr>
          <p:spPr bwMode="auto">
            <a:xfrm>
              <a:off x="3054" y="7252"/>
              <a:ext cx="2703" cy="306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Рекомендуемые изменения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AutoShape 8"/>
            <p:cNvSpPr>
              <a:spLocks noChangeShapeType="1"/>
            </p:cNvSpPr>
            <p:nvPr/>
          </p:nvSpPr>
          <p:spPr bwMode="auto">
            <a:xfrm>
              <a:off x="4586" y="7080"/>
              <a:ext cx="1" cy="59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72" name="AutoShape 7"/>
            <p:cNvSpPr>
              <a:spLocks noChangeShapeType="1"/>
            </p:cNvSpPr>
            <p:nvPr/>
          </p:nvSpPr>
          <p:spPr bwMode="auto">
            <a:xfrm>
              <a:off x="7997" y="7080"/>
              <a:ext cx="11" cy="59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73" name="Rectangle 6"/>
            <p:cNvSpPr>
              <a:spLocks noChangeArrowheads="1"/>
            </p:cNvSpPr>
            <p:nvPr/>
          </p:nvSpPr>
          <p:spPr bwMode="auto">
            <a:xfrm>
              <a:off x="6989" y="7252"/>
              <a:ext cx="2011" cy="306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Конечный результат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4" name="AutoShape 5"/>
            <p:cNvSpPr>
              <a:spLocks noChangeShapeType="1"/>
            </p:cNvSpPr>
            <p:nvPr/>
          </p:nvSpPr>
          <p:spPr bwMode="auto">
            <a:xfrm rot="10800000" flipH="1">
              <a:off x="3160" y="5336"/>
              <a:ext cx="1262" cy="2721"/>
            </a:xfrm>
            <a:prstGeom prst="bentConnector3">
              <a:avLst>
                <a:gd name="adj1" fmla="val -22657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75" name="AutoShape 4"/>
            <p:cNvSpPr>
              <a:spLocks noChangeShapeType="1"/>
            </p:cNvSpPr>
            <p:nvPr/>
          </p:nvSpPr>
          <p:spPr bwMode="auto">
            <a:xfrm rot="10800000" flipH="1">
              <a:off x="3160" y="2616"/>
              <a:ext cx="1262" cy="5441"/>
            </a:xfrm>
            <a:prstGeom prst="bentConnector3">
              <a:avLst>
                <a:gd name="adj1" fmla="val -22657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76" name="Rectangle 3"/>
            <p:cNvSpPr>
              <a:spLocks noChangeArrowheads="1"/>
            </p:cNvSpPr>
            <p:nvPr/>
          </p:nvSpPr>
          <p:spPr bwMode="auto">
            <a:xfrm>
              <a:off x="2941" y="4536"/>
              <a:ext cx="2702" cy="305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Одобренные изменения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7" name="Rectangle 2"/>
            <p:cNvSpPr>
              <a:spLocks noChangeArrowheads="1"/>
            </p:cNvSpPr>
            <p:nvPr/>
          </p:nvSpPr>
          <p:spPr bwMode="auto">
            <a:xfrm>
              <a:off x="3054" y="5719"/>
              <a:ext cx="2703" cy="306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Запросы на изменения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37305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3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1" name="TextBox 3080"/>
          <p:cNvSpPr txBox="1"/>
          <p:nvPr/>
        </p:nvSpPr>
        <p:spPr>
          <a:xfrm>
            <a:off x="395536" y="152400"/>
            <a:ext cx="81217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Интеграция проекта и ГОСТ 34</a:t>
            </a:r>
            <a:endParaRPr lang="ru-RU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7158" y="1071546"/>
            <a:ext cx="849694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ГОСТ 34 регламентирует стадии создания автоматизированной системы (АС) и их документальное оформление: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Формирование </a:t>
            </a:r>
            <a:r>
              <a:rPr lang="ru-RU" sz="2400" dirty="0" smtClean="0"/>
              <a:t>требований к </a:t>
            </a:r>
            <a:r>
              <a:rPr lang="ru-RU" sz="2400" dirty="0" smtClean="0"/>
              <a:t>АС.</a:t>
            </a:r>
            <a:endParaRPr lang="ru-RU" sz="2400" dirty="0" smtClean="0"/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Разработка </a:t>
            </a:r>
            <a:r>
              <a:rPr lang="ru-RU" sz="2400" dirty="0" smtClean="0"/>
              <a:t>концепции </a:t>
            </a:r>
            <a:r>
              <a:rPr lang="ru-RU" sz="2400" dirty="0" smtClean="0"/>
              <a:t>АС.</a:t>
            </a:r>
            <a:endParaRPr lang="ru-RU" sz="2400" dirty="0" smtClean="0"/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Техническое задание.</a:t>
            </a:r>
            <a:endParaRPr lang="ru-RU" sz="2400" dirty="0" smtClean="0"/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Эскизный проект.</a:t>
            </a:r>
            <a:endParaRPr lang="ru-RU" sz="2400" dirty="0" smtClean="0"/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Технический проект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Рабочая документация.</a:t>
            </a:r>
            <a:endParaRPr lang="ru-RU" sz="2400" dirty="0" smtClean="0"/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Ввод </a:t>
            </a:r>
            <a:r>
              <a:rPr lang="ru-RU" sz="2400" dirty="0" smtClean="0"/>
              <a:t>в </a:t>
            </a:r>
            <a:r>
              <a:rPr lang="ru-RU" sz="2400" dirty="0" smtClean="0"/>
              <a:t>действие.</a:t>
            </a:r>
            <a:endParaRPr lang="ru-RU" sz="2400" dirty="0" smtClean="0"/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Сопровождение АС.</a:t>
            </a:r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Документация по ГОСТ 34 может быть использована как  часть проектных документов </a:t>
            </a:r>
            <a:r>
              <a:rPr lang="en-US" sz="2400" dirty="0" err="1" smtClean="0"/>
              <a:t>PMBok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53694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3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1" name="TextBox 3080"/>
          <p:cNvSpPr txBox="1"/>
          <p:nvPr/>
        </p:nvSpPr>
        <p:spPr>
          <a:xfrm>
            <a:off x="395536" y="152400"/>
            <a:ext cx="81217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Формирование требований к </a:t>
            </a:r>
            <a:r>
              <a:rPr lang="ru-RU" sz="3200" b="1" dirty="0" smtClean="0"/>
              <a:t>АС </a:t>
            </a:r>
            <a:r>
              <a:rPr lang="ru-RU" sz="3200" b="1" dirty="0" smtClean="0"/>
              <a:t>(ГОСТ 34)</a:t>
            </a:r>
            <a:endParaRPr lang="ru-RU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85720" y="785794"/>
            <a:ext cx="856838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 начальном этапе создания АС </a:t>
            </a:r>
            <a:r>
              <a:rPr lang="ru-RU" dirty="0" smtClean="0"/>
              <a:t>необходимо </a:t>
            </a:r>
            <a:r>
              <a:rPr lang="ru-RU" dirty="0" smtClean="0"/>
              <a:t>проведение обследования объекта автоматизации. В рамках обследования происходит сбор и анализ данных об организации, производственной структуре и функционировании объекта автоматизации.  </a:t>
            </a:r>
          </a:p>
          <a:p>
            <a:r>
              <a:rPr lang="ru-RU" dirty="0" smtClean="0"/>
              <a:t>Обследование </a:t>
            </a:r>
            <a:r>
              <a:rPr lang="ru-RU" dirty="0" smtClean="0"/>
              <a:t>должно </a:t>
            </a:r>
            <a:r>
              <a:rPr lang="ru-RU" dirty="0" smtClean="0"/>
              <a:t>провести анализ автоматизированных систем, уже функционирующих в рамках объекта автоматизации. </a:t>
            </a:r>
            <a:r>
              <a:rPr lang="ru-RU" dirty="0" smtClean="0"/>
              <a:t>Нужно определить </a:t>
            </a:r>
            <a:r>
              <a:rPr lang="ru-RU" dirty="0" smtClean="0"/>
              <a:t>степень интеграции создаваемой АС с существующими системами. Д</a:t>
            </a:r>
            <a:r>
              <a:rPr lang="ru-RU" dirty="0" smtClean="0"/>
              <a:t>олжен </a:t>
            </a:r>
            <a:r>
              <a:rPr lang="ru-RU" dirty="0" smtClean="0"/>
              <a:t>быть проведен </a:t>
            </a:r>
            <a:r>
              <a:rPr lang="ru-RU" dirty="0" smtClean="0"/>
              <a:t>анализ </a:t>
            </a:r>
            <a:r>
              <a:rPr lang="ru-RU" dirty="0" smtClean="0"/>
              <a:t>сведений о зарубежных и отечественных аналогах, создаваемой АС.</a:t>
            </a:r>
          </a:p>
          <a:p>
            <a:r>
              <a:rPr lang="ru-RU" dirty="0" smtClean="0"/>
              <a:t>На базе полученных данных необходимо выявить основные функциональные и пользовательские требования к АС.   </a:t>
            </a:r>
          </a:p>
          <a:p>
            <a:r>
              <a:rPr lang="ru-RU" dirty="0" smtClean="0"/>
              <a:t>В результате проведенных исследований должен быть составлен аналитический </a:t>
            </a:r>
            <a:r>
              <a:rPr lang="ru-RU" dirty="0" smtClean="0"/>
              <a:t>отчет который </a:t>
            </a:r>
            <a:r>
              <a:rPr lang="ru-RU" dirty="0" smtClean="0"/>
              <a:t>должен содержать следующую информацию: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Объект</a:t>
            </a:r>
            <a:r>
              <a:rPr lang="ru-RU" dirty="0" smtClean="0"/>
              <a:t>, цели исследования и методология проведения исследовательских работ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Основные </a:t>
            </a:r>
            <a:r>
              <a:rPr lang="ru-RU" dirty="0" smtClean="0"/>
              <a:t>конструктивные, технологические и технико-эксплуатационные характеристики   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Основные </a:t>
            </a:r>
            <a:r>
              <a:rPr lang="ru-RU" dirty="0" smtClean="0"/>
              <a:t>требования пользователя к АС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Степень </a:t>
            </a:r>
            <a:r>
              <a:rPr lang="ru-RU" dirty="0" smtClean="0"/>
              <a:t>внедрения и рекомендации по внедрению АС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Область </a:t>
            </a:r>
            <a:r>
              <a:rPr lang="ru-RU" dirty="0" smtClean="0"/>
              <a:t>применения АС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Обоснование </a:t>
            </a:r>
            <a:r>
              <a:rPr lang="ru-RU" dirty="0" smtClean="0"/>
              <a:t>экономической эффективности создания АС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Прогнозы </a:t>
            </a:r>
            <a:r>
              <a:rPr lang="ru-RU" dirty="0" smtClean="0"/>
              <a:t>и предположения о развитии объекта исследования. </a:t>
            </a:r>
            <a:endParaRPr lang="ru-RU" dirty="0" smtClean="0"/>
          </a:p>
          <a:p>
            <a:r>
              <a:rPr lang="ru-RU" b="1" i="1" dirty="0" smtClean="0"/>
              <a:t>Этот этап предваряет инициацию проекта!</a:t>
            </a:r>
            <a:endParaRPr lang="ru-RU" b="1" i="1" dirty="0"/>
          </a:p>
        </p:txBody>
      </p:sp>
    </p:spTree>
    <p:extLst>
      <p:ext uri="{BB962C8B-B14F-4D97-AF65-F5344CB8AC3E}">
        <p14:creationId xmlns="" xmlns:p14="http://schemas.microsoft.com/office/powerpoint/2010/main" val="53694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3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1" name="TextBox 3080"/>
          <p:cNvSpPr txBox="1"/>
          <p:nvPr/>
        </p:nvSpPr>
        <p:spPr>
          <a:xfrm>
            <a:off x="395536" y="152400"/>
            <a:ext cx="81217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Разработка концепции АС  </a:t>
            </a:r>
            <a:r>
              <a:rPr lang="ru-RU" sz="2800" b="1" dirty="0" smtClean="0"/>
              <a:t>и технического задания 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85720" y="785794"/>
            <a:ext cx="8568382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Исходя из результатов, проведенных исследований объекта </a:t>
            </a:r>
            <a:r>
              <a:rPr lang="ru-RU" dirty="0" smtClean="0"/>
              <a:t>автоматизации разрабатывается концепция </a:t>
            </a:r>
            <a:r>
              <a:rPr lang="ru-RU" dirty="0" smtClean="0"/>
              <a:t>АС, </a:t>
            </a:r>
            <a:r>
              <a:rPr lang="ru-RU" dirty="0" smtClean="0"/>
              <a:t>основные положения которой ложатся в основу </a:t>
            </a:r>
            <a:r>
              <a:rPr lang="ru-RU" b="1" dirty="0" smtClean="0"/>
              <a:t>устава</a:t>
            </a:r>
            <a:r>
              <a:rPr lang="ru-RU" dirty="0" smtClean="0"/>
              <a:t> проекта.</a:t>
            </a:r>
          </a:p>
          <a:p>
            <a:endParaRPr lang="ru-RU" sz="800" dirty="0" smtClean="0"/>
          </a:p>
          <a:p>
            <a:r>
              <a:rPr lang="ru-RU" dirty="0" smtClean="0"/>
              <a:t>Ключевая роль при создании АС отводится </a:t>
            </a:r>
            <a:r>
              <a:rPr lang="ru-RU" dirty="0" smtClean="0"/>
              <a:t>разработке </a:t>
            </a:r>
            <a:r>
              <a:rPr lang="ru-RU" dirty="0" smtClean="0"/>
              <a:t>и согласованию технического </a:t>
            </a:r>
            <a:r>
              <a:rPr lang="ru-RU" dirty="0" smtClean="0"/>
              <a:t>задания (ТЗ), </a:t>
            </a:r>
            <a:r>
              <a:rPr lang="ru-RU" dirty="0" smtClean="0"/>
              <a:t>так как </a:t>
            </a:r>
            <a:r>
              <a:rPr lang="ru-RU" dirty="0" smtClean="0"/>
              <a:t>оно должно </a:t>
            </a:r>
            <a:r>
              <a:rPr lang="ru-RU" dirty="0" smtClean="0"/>
              <a:t>определять </a:t>
            </a:r>
            <a:r>
              <a:rPr lang="ru-RU" dirty="0" smtClean="0"/>
              <a:t>требования, порядок </a:t>
            </a:r>
            <a:r>
              <a:rPr lang="ru-RU" dirty="0" smtClean="0"/>
              <a:t>разработки, развития и модернизации системы. В соответствии с </a:t>
            </a:r>
            <a:r>
              <a:rPr lang="ru-RU" dirty="0" smtClean="0"/>
              <a:t>ТЗ должны </a:t>
            </a:r>
            <a:r>
              <a:rPr lang="ru-RU" dirty="0" smtClean="0"/>
              <a:t>будут проводиться работы по испытанию и приемке системы в эксплуатацию. </a:t>
            </a:r>
            <a:r>
              <a:rPr lang="ru-RU" dirty="0" smtClean="0"/>
              <a:t>ТЗ может </a:t>
            </a:r>
            <a:r>
              <a:rPr lang="ru-RU" dirty="0" smtClean="0"/>
              <a:t>быть разработано как на систему в целом так и на ее части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ТЗ выступает как часть </a:t>
            </a:r>
            <a:r>
              <a:rPr lang="ru-RU" b="1" dirty="0" smtClean="0"/>
              <a:t>предварительного описания содержания проекта</a:t>
            </a:r>
            <a:r>
              <a:rPr lang="ru-RU" dirty="0" smtClean="0"/>
              <a:t>.</a:t>
            </a:r>
          </a:p>
          <a:p>
            <a:endParaRPr lang="ru-RU" sz="800" dirty="0" smtClean="0"/>
          </a:p>
          <a:p>
            <a:r>
              <a:rPr lang="ru-RU" dirty="0" smtClean="0"/>
              <a:t>ТЗ </a:t>
            </a:r>
            <a:r>
              <a:rPr lang="ru-RU" dirty="0" smtClean="0"/>
              <a:t>должно включать следующие </a:t>
            </a:r>
            <a:r>
              <a:rPr lang="ru-RU" dirty="0" smtClean="0"/>
              <a:t>разделы: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Общие сведения.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dirty="0" smtClean="0"/>
              <a:t>Назначение </a:t>
            </a:r>
            <a:r>
              <a:rPr lang="ru-RU" dirty="0" smtClean="0"/>
              <a:t>и цели создания (развития) </a:t>
            </a:r>
            <a:r>
              <a:rPr lang="ru-RU" dirty="0" smtClean="0"/>
              <a:t>системы.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dirty="0" smtClean="0"/>
              <a:t>Характеристика </a:t>
            </a:r>
            <a:r>
              <a:rPr lang="ru-RU" dirty="0" smtClean="0"/>
              <a:t>объектов </a:t>
            </a:r>
            <a:r>
              <a:rPr lang="ru-RU" dirty="0" smtClean="0"/>
              <a:t>автоматизации.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dirty="0" smtClean="0"/>
              <a:t>Требования </a:t>
            </a:r>
            <a:r>
              <a:rPr lang="ru-RU" dirty="0" smtClean="0"/>
              <a:t>к </a:t>
            </a:r>
            <a:r>
              <a:rPr lang="ru-RU" dirty="0" smtClean="0"/>
              <a:t>системе.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dirty="0" smtClean="0"/>
              <a:t>Состав </a:t>
            </a:r>
            <a:r>
              <a:rPr lang="ru-RU" dirty="0" smtClean="0"/>
              <a:t>и содержание работ по созданию </a:t>
            </a:r>
            <a:r>
              <a:rPr lang="ru-RU" dirty="0" smtClean="0"/>
              <a:t>системы.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dirty="0" smtClean="0"/>
              <a:t>Порядок </a:t>
            </a:r>
            <a:r>
              <a:rPr lang="ru-RU" dirty="0" smtClean="0"/>
              <a:t>контроля и приемки </a:t>
            </a:r>
            <a:r>
              <a:rPr lang="ru-RU" dirty="0" smtClean="0"/>
              <a:t>системы.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dirty="0" smtClean="0"/>
              <a:t>Требования </a:t>
            </a:r>
            <a:r>
              <a:rPr lang="ru-RU" dirty="0" smtClean="0"/>
              <a:t>к составу и содержанию работ по подготовке объекта автоматизации к вводу системы в </a:t>
            </a:r>
            <a:r>
              <a:rPr lang="ru-RU" dirty="0" smtClean="0"/>
              <a:t>действие.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dirty="0" smtClean="0"/>
              <a:t>Требования </a:t>
            </a:r>
            <a:r>
              <a:rPr lang="ru-RU" dirty="0" smtClean="0"/>
              <a:t>к </a:t>
            </a:r>
            <a:r>
              <a:rPr lang="ru-RU" dirty="0" smtClean="0"/>
              <a:t>документированию.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dirty="0" smtClean="0"/>
              <a:t>Источники </a:t>
            </a:r>
            <a:r>
              <a:rPr lang="ru-RU" dirty="0" smtClean="0"/>
              <a:t>разработки.  </a:t>
            </a:r>
            <a:endParaRPr lang="ru-RU" b="1" i="1" dirty="0"/>
          </a:p>
        </p:txBody>
      </p:sp>
    </p:spTree>
    <p:extLst>
      <p:ext uri="{BB962C8B-B14F-4D97-AF65-F5344CB8AC3E}">
        <p14:creationId xmlns="" xmlns:p14="http://schemas.microsoft.com/office/powerpoint/2010/main" val="53694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1743</Words>
  <Application>Microsoft Office PowerPoint</Application>
  <PresentationFormat>Экран (4:3)</PresentationFormat>
  <Paragraphs>256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</vt:vector>
  </TitlesOfParts>
  <Company>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</dc:creator>
  <cp:lastModifiedBy>USN Team</cp:lastModifiedBy>
  <cp:revision>49</cp:revision>
  <dcterms:created xsi:type="dcterms:W3CDTF">2015-09-08T08:43:47Z</dcterms:created>
  <dcterms:modified xsi:type="dcterms:W3CDTF">2017-02-15T08:28:13Z</dcterms:modified>
</cp:coreProperties>
</file>