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17"/>
  </p:notesMasterIdLst>
  <p:sldIdLst>
    <p:sldId id="256" r:id="rId2"/>
    <p:sldId id="257" r:id="rId3"/>
    <p:sldId id="267" r:id="rId4"/>
    <p:sldId id="268" r:id="rId5"/>
    <p:sldId id="275" r:id="rId6"/>
    <p:sldId id="273" r:id="rId7"/>
    <p:sldId id="269" r:id="rId8"/>
    <p:sldId id="259" r:id="rId9"/>
    <p:sldId id="260" r:id="rId10"/>
    <p:sldId id="276" r:id="rId11"/>
    <p:sldId id="263" r:id="rId12"/>
    <p:sldId id="280" r:id="rId13"/>
    <p:sldId id="288" r:id="rId14"/>
    <p:sldId id="289" r:id="rId15"/>
    <p:sldId id="29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9"/>
    <p:restoredTop sz="94716"/>
  </p:normalViewPr>
  <p:slideViewPr>
    <p:cSldViewPr snapToGrid="0">
      <p:cViewPr varScale="1">
        <p:scale>
          <a:sx n="109" d="100"/>
          <a:sy n="109" d="100"/>
        </p:scale>
        <p:origin x="63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f7d8fd595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f7d8fd595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f7d8fd595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f7d8fd595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f7d8fd595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f7d8fd595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8058cbc1e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f8058cbc1e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азовый слайд" type="secHead">
  <p:cSld name="SECTION_HEADER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667827" cy="4313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4;p4">
            <a:extLst>
              <a:ext uri="{FF2B5EF4-FFF2-40B4-BE49-F238E27FC236}">
                <a16:creationId xmlns:a16="http://schemas.microsoft.com/office/drawing/2014/main" id="{5D6CDC60-E498-C2FA-041D-B173F217BAF2}"/>
              </a:ext>
            </a:extLst>
          </p:cNvPr>
          <p:cNvSpPr txBox="1"/>
          <p:nvPr userDrawn="1"/>
        </p:nvSpPr>
        <p:spPr>
          <a:xfrm>
            <a:off x="274311" y="4774198"/>
            <a:ext cx="388083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chemeClr val="bg2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I </a:t>
            </a:r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Всероссийский педагогический фестиваль "Лучшие практики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развития личностного потенциала, 15 сентября - 15 декабря 2022 года"</a:t>
            </a:r>
            <a:endParaRPr sz="700" dirty="0">
              <a:solidFill>
                <a:schemeClr val="bg2">
                  <a:lumMod val="75000"/>
                </a:schemeClr>
              </a:solidFill>
              <a:latin typeface="SB Sans Display Light" panose="020B0303040504020204" pitchFamily="34" charset="0"/>
              <a:ea typeface="Verdana"/>
              <a:cs typeface="SB Sans Display Light" panose="020B0303040504020204" pitchFamily="34" charset="0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азовый слайд 2">
  <p:cSld name="SECTION_HEADER_3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667827" cy="43131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;p4">
            <a:extLst>
              <a:ext uri="{FF2B5EF4-FFF2-40B4-BE49-F238E27FC236}">
                <a16:creationId xmlns:a16="http://schemas.microsoft.com/office/drawing/2014/main" id="{8B4CD82D-15A1-08A5-A10C-5CF61F440A67}"/>
              </a:ext>
            </a:extLst>
          </p:cNvPr>
          <p:cNvSpPr txBox="1"/>
          <p:nvPr userDrawn="1"/>
        </p:nvSpPr>
        <p:spPr>
          <a:xfrm>
            <a:off x="274311" y="4774198"/>
            <a:ext cx="388083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chemeClr val="bg2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I </a:t>
            </a:r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Всероссийский педагогический фестиваль "Лучшие практики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развития личностного потенциала, 15 сентября - 15 декабря 2022 года"</a:t>
            </a:r>
            <a:endParaRPr sz="700" dirty="0">
              <a:solidFill>
                <a:schemeClr val="bg2">
                  <a:lumMod val="75000"/>
                </a:schemeClr>
              </a:solidFill>
              <a:latin typeface="SB Sans Display Light" panose="020B0303040504020204" pitchFamily="34" charset="0"/>
              <a:ea typeface="Verdana"/>
              <a:cs typeface="SB Sans Display Light" panose="020B0303040504020204" pitchFamily="34" charset="0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с уголком">
  <p:cSld name="SECTION_HEADER_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667827" cy="4313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4;p4">
            <a:extLst>
              <a:ext uri="{FF2B5EF4-FFF2-40B4-BE49-F238E27FC236}">
                <a16:creationId xmlns:a16="http://schemas.microsoft.com/office/drawing/2014/main" id="{5C6A7AB1-66DC-0A2B-3C3D-F09BB184A137}"/>
              </a:ext>
            </a:extLst>
          </p:cNvPr>
          <p:cNvSpPr txBox="1"/>
          <p:nvPr userDrawn="1"/>
        </p:nvSpPr>
        <p:spPr>
          <a:xfrm>
            <a:off x="274311" y="4774198"/>
            <a:ext cx="388083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chemeClr val="bg2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I </a:t>
            </a:r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Всероссийский педагогический фестиваль "Лучшие практики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развития личностного потенциала, 15 сентября - 15 декабря 2022 года"</a:t>
            </a:r>
            <a:endParaRPr sz="700" dirty="0">
              <a:solidFill>
                <a:schemeClr val="bg2">
                  <a:lumMod val="75000"/>
                </a:schemeClr>
              </a:solidFill>
              <a:latin typeface="SB Sans Display Light" panose="020B0303040504020204" pitchFamily="34" charset="0"/>
              <a:ea typeface="Verdana"/>
              <a:cs typeface="SB Sans Display Light" panose="020B0303040504020204" pitchFamily="34" charset="0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ш макет 1 1 1">
  <p:cSld name="CUSTOM_1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667827" cy="43131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;p4">
            <a:extLst>
              <a:ext uri="{FF2B5EF4-FFF2-40B4-BE49-F238E27FC236}">
                <a16:creationId xmlns:a16="http://schemas.microsoft.com/office/drawing/2014/main" id="{0C5F4E0E-7F99-0504-E156-D8005D6E40E5}"/>
              </a:ext>
            </a:extLst>
          </p:cNvPr>
          <p:cNvSpPr txBox="1"/>
          <p:nvPr userDrawn="1"/>
        </p:nvSpPr>
        <p:spPr>
          <a:xfrm>
            <a:off x="274311" y="4774198"/>
            <a:ext cx="388083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chemeClr val="bg2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I </a:t>
            </a:r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Всероссийский педагогический фестиваль "Лучшие практики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развития личностного потенциала, 15 сентября - 15 декабря 2022 года"</a:t>
            </a:r>
            <a:endParaRPr sz="700" dirty="0">
              <a:solidFill>
                <a:schemeClr val="bg2">
                  <a:lumMod val="75000"/>
                </a:schemeClr>
              </a:solidFill>
              <a:latin typeface="SB Sans Display Light" panose="020B0303040504020204" pitchFamily="34" charset="0"/>
              <a:ea typeface="Verdana"/>
              <a:cs typeface="SB Sans Display Light" panose="020B0303040504020204" pitchFamily="34" charset="0"/>
              <a:sym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/>
        </p:nvSpPr>
        <p:spPr>
          <a:xfrm>
            <a:off x="4882597" y="1190826"/>
            <a:ext cx="3634680" cy="28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9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«МЫ –Вконтакте» </a:t>
            </a:r>
            <a:r>
              <a:rPr lang="ru-RU" sz="1900" b="1" dirty="0" smtClean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Творческий </a:t>
            </a:r>
            <a:r>
              <a:rPr lang="ru-RU" sz="1900" b="1" dirty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марафон в социальной сети</a:t>
            </a:r>
          </a:p>
          <a:p>
            <a:pPr lvl="0" algn="ctr"/>
            <a:r>
              <a:rPr lang="ru-RU" sz="1900" b="1" dirty="0">
                <a:solidFill>
                  <a:srgbClr val="344045"/>
                </a:solidFill>
                <a:latin typeface="Verdana"/>
                <a:ea typeface="Verdana"/>
                <a:cs typeface="Verdana"/>
                <a:sym typeface="Verdana"/>
              </a:rPr>
              <a:t>как эффективная форма организации </a:t>
            </a:r>
            <a:r>
              <a:rPr lang="ru-RU" sz="19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онлайн-взаимодействия</a:t>
            </a:r>
            <a:r>
              <a:rPr lang="ru-RU" sz="1900" b="1" dirty="0">
                <a:solidFill>
                  <a:srgbClr val="344045"/>
                </a:solidFill>
                <a:latin typeface="Verdana"/>
                <a:ea typeface="Verdana"/>
                <a:cs typeface="Verdana"/>
                <a:sym typeface="Verdana"/>
              </a:rPr>
              <a:t> всех участников образовательных отношений»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17552" y="150601"/>
            <a:ext cx="1538730" cy="5103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ВАЖНО!</a:t>
            </a:r>
            <a:endParaRPr lang="ru-RU" sz="2000" b="1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95693" y="853282"/>
            <a:ext cx="91440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45"/>
              </a:spcAft>
              <a:tabLst>
                <a:tab pos="1906905" algn="l"/>
              </a:tabLst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Творческие задания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это своеобразный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вызов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его участникам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indent="450215" algn="ctr">
              <a:lnSpc>
                <a:spcPct val="115000"/>
              </a:lnSpc>
              <a:spcAft>
                <a:spcPts val="45"/>
              </a:spcAft>
              <a:tabLst>
                <a:tab pos="1906905" algn="l"/>
              </a:tabLst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чем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креативнее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он будет, тем быстрее они на него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откликнуться! </a:t>
            </a:r>
          </a:p>
          <a:p>
            <a:pPr indent="450215" algn="ctr">
              <a:lnSpc>
                <a:spcPct val="115000"/>
              </a:lnSpc>
              <a:spcAft>
                <a:spcPts val="45"/>
              </a:spcAft>
              <a:tabLst>
                <a:tab pos="1906905" algn="l"/>
              </a:tabLst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этого добиться? Уходить от шаблонов, искать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новые оригинальные формы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Создать свою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креативную шкатулку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различных форм взаимодействия.</a:t>
            </a:r>
            <a:endParaRPr lang="ru-RU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25146"/>
          <a:stretch/>
        </p:blipFill>
        <p:spPr>
          <a:xfrm>
            <a:off x="4356802" y="2557145"/>
            <a:ext cx="1385659" cy="1854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8487" y="4269593"/>
            <a:ext cx="288442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800" b="1" dirty="0" smtClean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«ФОТОКРОСС»</a:t>
            </a:r>
          </a:p>
          <a:p>
            <a:pPr algn="ctr">
              <a:lnSpc>
                <a:spcPct val="90000"/>
              </a:lnSpc>
            </a:pPr>
            <a:r>
              <a:rPr lang="ru-RU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Удивительное рядом!</a:t>
            </a:r>
            <a:endParaRPr lang="ru-RU" sz="1800" b="1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ru-RU" sz="1800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453136"/>
            <a:ext cx="200205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«АКЦИЯ»</a:t>
            </a:r>
            <a:endParaRPr lang="ru-RU" sz="1600" b="1" dirty="0">
              <a:solidFill>
                <a:srgbClr val="00B05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 descr="Картинки по запросу &quot;стикер пнг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118" y="1900463"/>
            <a:ext cx="1618573" cy="139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&quot;стикер пнг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231" y="3585332"/>
            <a:ext cx="1753460" cy="151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21436287">
            <a:off x="6951152" y="4021620"/>
            <a:ext cx="1682229" cy="6832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endParaRPr lang="ru-RU" sz="16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ачни утро 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улыбки </a:t>
            </a:r>
          </a:p>
        </p:txBody>
      </p:sp>
      <p:sp>
        <p:nvSpPr>
          <p:cNvPr id="11" name="Прямоугольник 10"/>
          <p:cNvSpPr/>
          <p:nvPr/>
        </p:nvSpPr>
        <p:spPr>
          <a:xfrm rot="21436287">
            <a:off x="7040765" y="2524025"/>
            <a:ext cx="1634628" cy="4862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«А вам 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Слабо?»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2369" y="3927961"/>
            <a:ext cx="1836603" cy="6832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«Маршрут</a:t>
            </a: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ыходного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дня»</a:t>
            </a:r>
            <a:endParaRPr lang="ru-RU" sz="1600" b="1" dirty="0">
              <a:solidFill>
                <a:srgbClr val="00B05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Картинки по запросу &quot;стикер пнг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59" y="1887645"/>
            <a:ext cx="1618573" cy="139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257150" y="3420119"/>
            <a:ext cx="2979477" cy="26622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lnSpc>
                <a:spcPct val="80000"/>
              </a:lnSpc>
              <a:buClrTx/>
              <a:defRPr/>
            </a:pPr>
            <a:r>
              <a:rPr lang="ru-RU" sz="1600" b="1" kern="1200" dirty="0"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«П</a:t>
            </a:r>
            <a:r>
              <a:rPr lang="ru-RU" sz="1600" b="1" kern="1200" dirty="0" err="1"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олезная</a:t>
            </a:r>
            <a:r>
              <a:rPr lang="ru-RU" sz="1600" b="1" kern="1200" dirty="0"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привычка»</a:t>
            </a:r>
          </a:p>
        </p:txBody>
      </p:sp>
      <p:sp>
        <p:nvSpPr>
          <p:cNvPr id="15" name="Прямоугольник 14"/>
          <p:cNvSpPr/>
          <p:nvPr/>
        </p:nvSpPr>
        <p:spPr>
          <a:xfrm rot="21436287">
            <a:off x="1806893" y="2363305"/>
            <a:ext cx="1644008" cy="6832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«Обними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ребенка</a:t>
            </a: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книгой»</a:t>
            </a:r>
          </a:p>
        </p:txBody>
      </p:sp>
      <p:pic>
        <p:nvPicPr>
          <p:cNvPr id="16" name="Picture 2" descr="Картинки по запросу &quot;стикер пнг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99" y="3473218"/>
            <a:ext cx="1618573" cy="139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21436287">
            <a:off x="1727678" y="3945587"/>
            <a:ext cx="1883294" cy="6832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Отдыхаем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Всей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семьей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04001" y="2154971"/>
            <a:ext cx="2028707" cy="2893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normalizeH="0" baseline="0" noProof="0" dirty="0" smtClean="0"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ФЛЭШМОБ</a:t>
            </a:r>
            <a:r>
              <a:rPr kumimoji="0" lang="ru-RU" sz="1600" b="1" i="0" u="none" strike="noStrike" kern="1200" normalizeH="0" baseline="0" noProof="0" dirty="0" smtClean="0"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69596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1522"/>
            <a:ext cx="8825023" cy="341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800"/>
              </a:spcAft>
              <a:tabLst>
                <a:tab pos="1095375" algn="l"/>
              </a:tabLst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 выполнения заданий семьи выкладывают фото или видео отчеты.</a:t>
            </a:r>
          </a:p>
          <a:p>
            <a:pPr marL="457200" indent="431800" algn="ctr">
              <a:lnSpc>
                <a:spcPct val="115000"/>
              </a:lnSpc>
              <a:spcAft>
                <a:spcPts val="800"/>
              </a:spcAft>
              <a:tabLst>
                <a:tab pos="1095375" algn="l"/>
              </a:tabLst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Рекомендации: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важно учесть, если у ребенка нет возможности выложить информацию в сеть, но есть желание участвовать в марафоне, он выполняет задания в группе, а фото и видео отчеты выкладывает воспитатель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0" indent="431800" algn="ctr">
              <a:lnSpc>
                <a:spcPct val="115000"/>
              </a:lnSpc>
              <a:spcAft>
                <a:spcPts val="800"/>
              </a:spcAft>
              <a:tabLst>
                <a:tab pos="1095375" algn="l"/>
              </a:tabLst>
            </a:pP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Педагогу необходимо поддерживать обратную связь с участниками марафона: в группе с сети обязательны ответные сообщения (посты) воспитателя, в группе с детьми обсуждать результаты и делиться впечатлениями, морально подбадривать и мотивировать семьи.</a:t>
            </a:r>
            <a:endParaRPr lang="ru-RU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29023"/>
            <a:ext cx="8441642" cy="415712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155776" y="160873"/>
            <a:ext cx="1538730" cy="5103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ВАЖНО!</a:t>
            </a:r>
            <a:endParaRPr lang="ru-RU" sz="2000" b="1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8401" y="623167"/>
            <a:ext cx="7050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Секреты успешного марафона!</a:t>
            </a:r>
          </a:p>
        </p:txBody>
      </p:sp>
    </p:spTree>
    <p:extLst>
      <p:ext uri="{BB962C8B-B14F-4D97-AF65-F5344CB8AC3E}">
        <p14:creationId xmlns:p14="http://schemas.microsoft.com/office/powerpoint/2010/main" val="171520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68.userapi.com/impg/CFOEtzNPvoEBGa9SlccDYZwuQ50xd1VJ_BMBJg/bXREiHRFTDE.jpg?size=1280x960&amp;quality=96&amp;sign=b4c19d78cabb4d02fe3584a18dc50f3f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42288" y="1721160"/>
            <a:ext cx="2482556" cy="2141880"/>
          </a:xfrm>
          <a:prstGeom prst="rect">
            <a:avLst/>
          </a:prstGeom>
          <a:extLst/>
        </p:spPr>
      </p:pic>
      <p:pic>
        <p:nvPicPr>
          <p:cNvPr id="3" name="Picture 4" descr="https://sun9-42.userapi.com/impg/ExuRqF_XUJQYssXyMbq3t443o0zd--vvrUmPyg/QAldYiRvZAc.jpg?size=1280x960&amp;quality=96&amp;sign=9ed21947fea9286d2f09ccbbfa143d22&amp;type=album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2310" y="2445166"/>
            <a:ext cx="2786594" cy="1918700"/>
          </a:xfrm>
          <a:prstGeom prst="rect">
            <a:avLst/>
          </a:prstGeom>
          <a:ex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335166" y="3733656"/>
            <a:ext cx="2029398" cy="84367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1200" dirty="0" smtClean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Голосую за тему марафона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53299" y="3964698"/>
            <a:ext cx="2371545" cy="79833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Планирую задания марафона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 flipH="1">
            <a:off x="6116363" y="4363866"/>
            <a:ext cx="2438489" cy="53384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оцениваю</a:t>
            </a:r>
          </a:p>
        </p:txBody>
      </p:sp>
      <p:pic>
        <p:nvPicPr>
          <p:cNvPr id="7" name="Picture 4" descr="https://sun9-42.userapi.com/impg/UYp4Vh9FBOkdPVG0sNZiPv-Bfi3GAVupJstekw/ti06DK2MmL8.jpg?size=1280x720&amp;quality=96&amp;sign=ab22a231fecc04035d85b6b474db6b00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95051" y="408160"/>
            <a:ext cx="2084227" cy="188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308218" y="261273"/>
            <a:ext cx="2371060" cy="57326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Создаю маршрут марафона</a:t>
            </a:r>
          </a:p>
        </p:txBody>
      </p:sp>
      <p:pic>
        <p:nvPicPr>
          <p:cNvPr id="9" name="Picture 6" descr="https://sun9-62.userapi.com/impg/pOhundVJOPADV9SdpWsafoN_e007bri3oSLfJw/6oF4NMAlSxA.jpg?size=498x1080&amp;quality=96&amp;sign=5d6f4099321355c92c04afe05485c609&amp;type=album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5166" y="2047075"/>
            <a:ext cx="2556890" cy="1490050"/>
          </a:xfrm>
          <a:prstGeom prst="rect">
            <a:avLst/>
          </a:prstGeom>
          <a:extLst/>
        </p:spPr>
      </p:pic>
      <p:sp>
        <p:nvSpPr>
          <p:cNvPr id="10" name="Прямоугольник 9"/>
          <p:cNvSpPr/>
          <p:nvPr/>
        </p:nvSpPr>
        <p:spPr>
          <a:xfrm>
            <a:off x="788393" y="764560"/>
            <a:ext cx="586550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685800">
              <a:buClrTx/>
              <a:defRPr/>
            </a:pPr>
            <a:r>
              <a:rPr lang="ru-RU" altLang="ru-RU" sz="1800" b="1" kern="1200" dirty="0">
                <a:solidFill>
                  <a:srgbClr val="4454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Зоны  для возможности </a:t>
            </a:r>
          </a:p>
          <a:p>
            <a:pPr algn="ctr" defTabSz="685800">
              <a:buClrTx/>
              <a:defRPr/>
            </a:pPr>
            <a:r>
              <a:rPr lang="ru-RU" altLang="ru-RU" sz="1800" b="1" kern="1200" dirty="0">
                <a:solidFill>
                  <a:srgbClr val="4454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со-участия детей </a:t>
            </a:r>
            <a:r>
              <a:rPr lang="ru-RU" altLang="ru-RU" sz="1800" b="1" kern="1200" dirty="0" smtClean="0">
                <a:solidFill>
                  <a:srgbClr val="4454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altLang="ru-RU" sz="1800" b="1" kern="1200" dirty="0">
                <a:solidFill>
                  <a:srgbClr val="4454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онлайн-активностях  </a:t>
            </a:r>
          </a:p>
        </p:txBody>
      </p:sp>
    </p:spTree>
    <p:extLst>
      <p:ext uri="{BB962C8B-B14F-4D97-AF65-F5344CB8AC3E}">
        <p14:creationId xmlns:p14="http://schemas.microsoft.com/office/powerpoint/2010/main" val="39965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017" t="28590" r="33267" b="20088"/>
          <a:stretch/>
        </p:blipFill>
        <p:spPr>
          <a:xfrm>
            <a:off x="4760530" y="1289045"/>
            <a:ext cx="4247904" cy="301030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548712" y="4434896"/>
            <a:ext cx="1045967" cy="371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lnSpc>
                <a:spcPct val="80000"/>
              </a:lnSpc>
              <a:buClrTx/>
              <a:defRPr/>
            </a:pPr>
            <a:r>
              <a:rPr lang="ru-RU" sz="1800" b="1" kern="1200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дети 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70129" y="4388606"/>
            <a:ext cx="1713573" cy="371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lnSpc>
                <a:spcPct val="80000"/>
              </a:lnSpc>
              <a:buClrTx/>
              <a:defRPr/>
            </a:pPr>
            <a:r>
              <a:rPr lang="ru-RU" sz="1800" b="1" kern="1200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родители </a:t>
            </a:r>
          </a:p>
        </p:txBody>
      </p:sp>
      <p:pic>
        <p:nvPicPr>
          <p:cNvPr id="5" name="Picture 4" descr="https://sun9-north.userapi.com/sun9-86/s/v1/ig2/kKB0oE4oOtwhUCE8tUwqUnDCn09ULIJLSqQXjOa8igDWDKOtN9nYADy49476RHJ784aoezYwSxJqkx4uwuMpkLKr.jpg?size=960x720&amp;quality=96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8" y="1183438"/>
            <a:ext cx="4154550" cy="31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ьная выноска 6"/>
          <p:cNvSpPr/>
          <p:nvPr/>
        </p:nvSpPr>
        <p:spPr>
          <a:xfrm>
            <a:off x="3391786" y="52192"/>
            <a:ext cx="4476307" cy="1047893"/>
          </a:xfrm>
          <a:prstGeom prst="wedgeEllipseCallout">
            <a:avLst>
              <a:gd name="adj1" fmla="val -41142"/>
              <a:gd name="adj2" fmla="val 6867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ru-RU" sz="1800" b="1" kern="1200" dirty="0">
                <a:solidFill>
                  <a:srgbClr val="44546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Новый </a:t>
            </a:r>
            <a:r>
              <a:rPr lang="ru-RU" sz="1800" b="1" kern="1200" dirty="0" smtClean="0">
                <a:solidFill>
                  <a:srgbClr val="44546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марафон!</a:t>
            </a:r>
            <a:endParaRPr lang="ru-RU" sz="1800" b="1" kern="1200" dirty="0">
              <a:solidFill>
                <a:srgbClr val="44546A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685800">
              <a:buClrTx/>
              <a:defRPr/>
            </a:pPr>
            <a:r>
              <a:rPr lang="ru-RU" sz="1800" b="1" kern="1200" dirty="0">
                <a:solidFill>
                  <a:srgbClr val="44546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Есть </a:t>
            </a:r>
            <a:r>
              <a:rPr lang="ru-RU" sz="1800" b="1" kern="1200" dirty="0" smtClean="0">
                <a:solidFill>
                  <a:srgbClr val="44546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идея? Голосуем!</a:t>
            </a:r>
            <a:endParaRPr lang="ru-RU" sz="1800" b="1" kern="1200" dirty="0">
              <a:solidFill>
                <a:srgbClr val="44546A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8554" y="187233"/>
            <a:ext cx="75731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Творческий марафон </a:t>
            </a:r>
            <a:endParaRPr lang="ru-RU" sz="2800" b="1" dirty="0" smtClean="0">
              <a:solidFill>
                <a:srgbClr val="00B05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в 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социальной сети</a:t>
            </a:r>
          </a:p>
        </p:txBody>
      </p:sp>
      <p:pic>
        <p:nvPicPr>
          <p:cNvPr id="3" name="Picture 2" descr="https://sun9-2.userapi.com/impg/huTGLO-X_SKheyePUhR-XaFppeI8qIJnnub0Uw/AMx9Ajp7wa4.jpg?size=500x500&amp;quality=96&amp;sign=98087ce117ddba6eac06a315c84cdf56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65135" y="1491755"/>
            <a:ext cx="3306567" cy="3306567"/>
          </a:xfrm>
          <a:prstGeom prst="rect">
            <a:avLst/>
          </a:prstGeom>
          <a:noFill/>
          <a:ln w="76200">
            <a:solidFill>
              <a:srgbClr val="05813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" t="8662" r="27508" b="3531"/>
          <a:stretch/>
        </p:blipFill>
        <p:spPr>
          <a:xfrm>
            <a:off x="574157" y="1450732"/>
            <a:ext cx="4359037" cy="334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9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/>
        </p:nvSpPr>
        <p:spPr>
          <a:xfrm>
            <a:off x="593602" y="2596418"/>
            <a:ext cx="7887600" cy="68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 smtClean="0">
                <a:solidFill>
                  <a:srgbClr val="344045"/>
                </a:solidFill>
                <a:latin typeface="Verdana"/>
                <a:ea typeface="Verdana"/>
                <a:cs typeface="Verdana"/>
                <a:sym typeface="Verdana"/>
              </a:rPr>
              <a:t>Корженкова Наталья Викторовна, учитель-логопед, 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 smtClean="0">
                <a:solidFill>
                  <a:srgbClr val="344045"/>
                </a:solidFill>
                <a:latin typeface="Verdana"/>
                <a:ea typeface="Verdana"/>
                <a:cs typeface="Verdana"/>
                <a:sym typeface="Verdana"/>
              </a:rPr>
              <a:t>МБДОУ детский сад № 89 города Пензы «Солнечный лучик»</a:t>
            </a:r>
            <a:endParaRPr sz="1700" dirty="0">
              <a:solidFill>
                <a:srgbClr val="3440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Google Shape;39;p10"/>
          <p:cNvSpPr txBox="1"/>
          <p:nvPr/>
        </p:nvSpPr>
        <p:spPr>
          <a:xfrm>
            <a:off x="441202" y="913424"/>
            <a:ext cx="8661114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9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«МЫ –Вконтакте»: </a:t>
            </a:r>
            <a:r>
              <a:rPr lang="ru-RU" sz="19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т</a:t>
            </a:r>
            <a:r>
              <a:rPr lang="ru-RU" sz="1900" b="1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ворческий </a:t>
            </a:r>
            <a:r>
              <a:rPr lang="ru-RU" sz="19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марафон в социальной сети</a:t>
            </a:r>
          </a:p>
          <a:p>
            <a:pPr lvl="0" algn="ctr"/>
            <a:r>
              <a:rPr lang="ru-RU" sz="19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как эффективная форма организации </a:t>
            </a:r>
            <a:endParaRPr lang="ru-RU" sz="1900" b="1" dirty="0" smtClean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lang="ru-RU" sz="1900" b="1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онлайн-взаимодействия </a:t>
            </a:r>
            <a:r>
              <a:rPr lang="ru-RU" sz="19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всех участников образовательных отношений»</a:t>
            </a:r>
          </a:p>
        </p:txBody>
      </p:sp>
      <p:sp>
        <p:nvSpPr>
          <p:cNvPr id="5" name="Google Shape;44;p11"/>
          <p:cNvSpPr txBox="1"/>
          <p:nvPr/>
        </p:nvSpPr>
        <p:spPr>
          <a:xfrm>
            <a:off x="593602" y="4208338"/>
            <a:ext cx="7887600" cy="43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95000"/>
              </a:lnSpc>
            </a:pPr>
            <a:r>
              <a:rPr lang="ru-RU" sz="1700" dirty="0" smtClean="0">
                <a:solidFill>
                  <a:srgbClr val="344045"/>
                </a:solidFill>
                <a:latin typeface="Verdana"/>
                <a:ea typeface="Verdana"/>
                <a:cs typeface="Verdana"/>
                <a:sym typeface="Verdana"/>
              </a:rPr>
              <a:t>Взаимодействие с родителями (законными представителями</a:t>
            </a:r>
            <a:r>
              <a:rPr lang="ru-RU" sz="1700" dirty="0">
                <a:solidFill>
                  <a:srgbClr val="344045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sz="1700" dirty="0">
              <a:solidFill>
                <a:srgbClr val="3440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Google Shape;44;p11"/>
          <p:cNvSpPr txBox="1"/>
          <p:nvPr/>
        </p:nvSpPr>
        <p:spPr>
          <a:xfrm>
            <a:off x="593602" y="3278113"/>
            <a:ext cx="7887600" cy="68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 smtClean="0">
                <a:solidFill>
                  <a:srgbClr val="344045"/>
                </a:solidFill>
                <a:latin typeface="Verdana"/>
                <a:ea typeface="Verdana"/>
                <a:cs typeface="Verdana"/>
                <a:sym typeface="Verdana"/>
              </a:rPr>
              <a:t>Чередова Оксана Николаевна, воспитатель, 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 smtClean="0">
                <a:solidFill>
                  <a:srgbClr val="344045"/>
                </a:solidFill>
                <a:latin typeface="Verdana"/>
                <a:ea typeface="Verdana"/>
                <a:cs typeface="Verdana"/>
                <a:sym typeface="Verdana"/>
              </a:rPr>
              <a:t>МБДОУ детский сад № 89 города Пензы «Солнечный лучик»</a:t>
            </a:r>
            <a:endParaRPr sz="1700" dirty="0">
              <a:solidFill>
                <a:srgbClr val="3440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1944459" y="3469209"/>
            <a:ext cx="5484827" cy="1344564"/>
            <a:chOff x="1904189" y="3469209"/>
            <a:chExt cx="5484827" cy="1344564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904189" y="3469209"/>
              <a:ext cx="3567215" cy="1344564"/>
              <a:chOff x="-286924" y="2585682"/>
              <a:chExt cx="8394002" cy="3924475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6200" y="2585682"/>
                <a:ext cx="3600878" cy="3924475"/>
              </a:xfrm>
              <a:prstGeom prst="rect">
                <a:avLst/>
              </a:prstGeom>
            </p:spPr>
          </p:pic>
          <p:sp>
            <p:nvSpPr>
              <p:cNvPr id="4" name="Скругленный прямоугольник 3"/>
              <p:cNvSpPr/>
              <p:nvPr/>
            </p:nvSpPr>
            <p:spPr>
              <a:xfrm>
                <a:off x="-286924" y="4832097"/>
                <a:ext cx="4793124" cy="1258014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57150">
                  <a:bevelT w="69850" h="69850" prst="divot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D3D3D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ОФЛАЙН</a:t>
                </a: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Скругленный прямоугольник 4"/>
            <p:cNvSpPr/>
            <p:nvPr/>
          </p:nvSpPr>
          <p:spPr>
            <a:xfrm>
              <a:off x="5471404" y="4238853"/>
              <a:ext cx="1917612" cy="43100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extrusionH="57150">
                <a:bevelT w="69850" h="69850" prst="divot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ОНЛАЙН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6" descr="Кому принадлежит ВК (Вконтакте): кто владеет социальной сетью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9"/>
          <a:stretch/>
        </p:blipFill>
        <p:spPr bwMode="auto">
          <a:xfrm>
            <a:off x="6980557" y="1476377"/>
            <a:ext cx="1328479" cy="1328479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65" y="1239772"/>
            <a:ext cx="2270212" cy="199617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0426" y="2877322"/>
            <a:ext cx="8612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Творческий марафон в социальной сети</a:t>
            </a: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3598566" y="459707"/>
            <a:ext cx="2773845" cy="547152"/>
          </a:xfrm>
          <a:prstGeom prst="downArrowCallout">
            <a:avLst>
              <a:gd name="adj1" fmla="val 60124"/>
              <a:gd name="adj2" fmla="val 49149"/>
              <a:gd name="adj3" fmla="val 0"/>
              <a:gd name="adj4" fmla="val 72494"/>
            </a:avLst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Соединив </a:t>
            </a:r>
            <a:endParaRPr lang="ru-RU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426" y="992623"/>
            <a:ext cx="5809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коллективное творческое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дело       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34429" y="1021094"/>
            <a:ext cx="2281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сеть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Интернет</a:t>
            </a:r>
            <a:endParaRPr lang="ru-RU" sz="2000" dirty="0">
              <a:solidFill>
                <a:schemeClr val="accent4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92555" y="1648522"/>
            <a:ext cx="3707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мы получили качественно новую форму организации онлайн взаимодействия </a:t>
            </a:r>
          </a:p>
        </p:txBody>
      </p:sp>
    </p:spTree>
    <p:extLst>
      <p:ext uri="{BB962C8B-B14F-4D97-AF65-F5344CB8AC3E}">
        <p14:creationId xmlns:p14="http://schemas.microsoft.com/office/powerpoint/2010/main" val="27682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5602" y="229762"/>
            <a:ext cx="61923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Творческий марафон </a:t>
            </a:r>
            <a:endParaRPr lang="ru-RU" sz="2800" b="1" dirty="0" smtClean="0">
              <a:solidFill>
                <a:srgbClr val="00B05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в 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социальной сети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7808" y="1173412"/>
            <a:ext cx="7764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игра-соревнование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между семьями воспитанников </a:t>
            </a:r>
            <a:endParaRPr lang="ru-RU" sz="1800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странице группы «ВКонтакте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52" y="3054224"/>
            <a:ext cx="2818686" cy="20355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65602" y="2015793"/>
            <a:ext cx="4590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Суть марафона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выполнение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творческих заданий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рассчитанных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определенный период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времени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57" y="3334919"/>
            <a:ext cx="4116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ель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преодоления дистанции – раскрыть свои таланты,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научиться чему-то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новому!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26683" y="4485398"/>
            <a:ext cx="5748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«Бегут»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 желающие участники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группы!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10" descr="Картинки по запросу &quot;3д человечки дети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8" y="1696087"/>
            <a:ext cx="1331064" cy="133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48" y="1753392"/>
            <a:ext cx="2270212" cy="199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30401" y="1609872"/>
            <a:ext cx="8661655" cy="3175637"/>
            <a:chOff x="330401" y="1650172"/>
            <a:chExt cx="8661655" cy="317563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01" y="1650172"/>
              <a:ext cx="958962" cy="9589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Прямоугольник 2"/>
            <p:cNvSpPr/>
            <p:nvPr/>
          </p:nvSpPr>
          <p:spPr>
            <a:xfrm>
              <a:off x="1096482" y="1819922"/>
              <a:ext cx="2685819" cy="760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lnSpc>
                  <a:spcPct val="80000"/>
                </a:lnSpc>
                <a:spcAft>
                  <a:spcPts val="600"/>
                </a:spcAft>
                <a:buClrTx/>
                <a:tabLst>
                  <a:tab pos="821531" algn="l"/>
                </a:tabLst>
                <a:defRPr/>
              </a:pPr>
              <a:r>
                <a:rPr lang="ru-RU" sz="2400" b="1" kern="1200" dirty="0">
                  <a:solidFill>
                    <a:srgbClr val="00B05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«Афиша </a:t>
              </a:r>
            </a:p>
            <a:p>
              <a:pPr algn="ctr" defTabSz="685800">
                <a:lnSpc>
                  <a:spcPct val="80000"/>
                </a:lnSpc>
                <a:spcAft>
                  <a:spcPts val="600"/>
                </a:spcAft>
                <a:buClrTx/>
                <a:tabLst>
                  <a:tab pos="821531" algn="l"/>
                </a:tabLst>
                <a:defRPr/>
              </a:pPr>
              <a:r>
                <a:rPr lang="ru-RU" sz="2400" b="1" kern="1200" dirty="0">
                  <a:solidFill>
                    <a:srgbClr val="00B05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марафона»</a:t>
              </a: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3782301" y="1723225"/>
              <a:ext cx="5157788" cy="934124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ru-RU" sz="2100" kern="12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2100" b="1" kern="1200" dirty="0">
                  <a:solidFill>
                    <a:prstClr val="black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объявления темы марафона, </a:t>
              </a:r>
            </a:p>
            <a:p>
              <a:pPr algn="ctr" defTabSz="685800">
                <a:buClrTx/>
                <a:defRPr/>
              </a:pPr>
              <a:r>
                <a:rPr lang="ru-RU" sz="2100" b="1" kern="1200" dirty="0">
                  <a:solidFill>
                    <a:prstClr val="black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правила марафона, старта и финиша  на странице группы ВКонтакте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08" y="2775464"/>
              <a:ext cx="958962" cy="9589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5"/>
            <p:cNvSpPr/>
            <p:nvPr/>
          </p:nvSpPr>
          <p:spPr>
            <a:xfrm>
              <a:off x="1146719" y="2879315"/>
              <a:ext cx="2685819" cy="760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lnSpc>
                  <a:spcPct val="80000"/>
                </a:lnSpc>
                <a:spcAft>
                  <a:spcPts val="600"/>
                </a:spcAft>
                <a:buClrTx/>
                <a:tabLst>
                  <a:tab pos="821531" algn="l"/>
                </a:tabLst>
                <a:defRPr/>
              </a:pPr>
              <a:r>
                <a:rPr lang="ru-RU" sz="2400" b="1" kern="1200" dirty="0">
                  <a:solidFill>
                    <a:srgbClr val="00B05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«СТАРТ </a:t>
              </a:r>
            </a:p>
            <a:p>
              <a:pPr algn="ctr" defTabSz="685800">
                <a:lnSpc>
                  <a:spcPct val="80000"/>
                </a:lnSpc>
                <a:spcAft>
                  <a:spcPts val="600"/>
                </a:spcAft>
                <a:buClrTx/>
                <a:tabLst>
                  <a:tab pos="821531" algn="l"/>
                </a:tabLst>
                <a:defRPr/>
              </a:pPr>
              <a:r>
                <a:rPr lang="ru-RU" sz="2400" b="1" kern="1200" dirty="0">
                  <a:solidFill>
                    <a:srgbClr val="00B05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марафона»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3782301" y="2913834"/>
              <a:ext cx="5157788" cy="663097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ru-RU" sz="2100" b="1" kern="1200" dirty="0">
                  <a:solidFill>
                    <a:prstClr val="black"/>
                  </a:solidFill>
                  <a:latin typeface="Calibri" panose="020F0502020204030204"/>
                </a:rPr>
                <a:t>Маршрут марафона</a:t>
              </a:r>
            </a:p>
            <a:p>
              <a:pPr algn="ctr" defTabSz="685800">
                <a:buClrTx/>
                <a:defRPr/>
              </a:pPr>
              <a:r>
                <a:rPr lang="ru-RU" sz="2100" b="1" kern="1200" dirty="0">
                  <a:solidFill>
                    <a:prstClr val="black"/>
                  </a:solidFill>
                  <a:latin typeface="Calibri" panose="020F0502020204030204"/>
                </a:rPr>
                <a:t>  - объявление творческих заданий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92" y="3866847"/>
              <a:ext cx="958962" cy="9589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Прямоугольник 8"/>
            <p:cNvSpPr/>
            <p:nvPr/>
          </p:nvSpPr>
          <p:spPr>
            <a:xfrm>
              <a:off x="1146719" y="4020862"/>
              <a:ext cx="2685819" cy="760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lnSpc>
                  <a:spcPct val="80000"/>
                </a:lnSpc>
                <a:spcAft>
                  <a:spcPts val="600"/>
                </a:spcAft>
                <a:buClrTx/>
                <a:tabLst>
                  <a:tab pos="821531" algn="l"/>
                </a:tabLst>
                <a:defRPr/>
              </a:pPr>
              <a:r>
                <a:rPr lang="ru-RU" sz="2400" b="1" kern="1200" dirty="0">
                  <a:solidFill>
                    <a:srgbClr val="00B05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«Финиш </a:t>
              </a:r>
            </a:p>
            <a:p>
              <a:pPr algn="ctr" defTabSz="685800">
                <a:lnSpc>
                  <a:spcPct val="80000"/>
                </a:lnSpc>
                <a:spcAft>
                  <a:spcPts val="600"/>
                </a:spcAft>
                <a:buClrTx/>
                <a:tabLst>
                  <a:tab pos="821531" algn="l"/>
                </a:tabLst>
                <a:defRPr/>
              </a:pPr>
              <a:r>
                <a:rPr lang="ru-RU" sz="2400" b="1" kern="1200" dirty="0">
                  <a:solidFill>
                    <a:srgbClr val="00B05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марафона»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834268" y="3794157"/>
              <a:ext cx="5157788" cy="1031652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ru-RU" sz="2100" b="1" kern="1200" dirty="0">
                  <a:solidFill>
                    <a:prstClr val="black"/>
                  </a:solidFill>
                  <a:latin typeface="Calibri" panose="020F0502020204030204"/>
                </a:rPr>
                <a:t>Подведение итогов, определение победителей, оценка успешности марафона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77729" y="667892"/>
            <a:ext cx="8766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Творческий марафон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в 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социальной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сети</a:t>
            </a:r>
          </a:p>
          <a:p>
            <a:pPr lvl="0"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ЭТАПЫ: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471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4223" y="116026"/>
            <a:ext cx="6220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Афиша марафона </a:t>
            </a:r>
            <a:r>
              <a:rPr lang="ru-RU" sz="1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должна содержать 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тему и цель </a:t>
            </a:r>
            <a:r>
              <a:rPr lang="ru-RU" sz="1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марафона,  привлекать,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мотивировать  и заинтересовать его участников!</a:t>
            </a:r>
            <a:endParaRPr lang="ru-RU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935" y="947023"/>
            <a:ext cx="6835333" cy="3844875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82856" y="2245132"/>
            <a:ext cx="1475823" cy="53141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ВАЖНО!</a:t>
            </a:r>
            <a:endParaRPr lang="ru-RU" sz="2000" b="1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58025"/>
            <a:ext cx="4603970" cy="216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800"/>
              </a:spcAft>
              <a:tabLst>
                <a:tab pos="1095375" algn="l"/>
              </a:tabLst>
            </a:pPr>
            <a:r>
              <a:rPr lang="ru-RU" sz="1600" dirty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Темы марафонов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могут быть продолжением лексических тем в группе, которые заинтересовали детей. 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algn="just">
              <a:spcAft>
                <a:spcPts val="800"/>
              </a:spcAft>
              <a:tabLst>
                <a:tab pos="1095375" algn="l"/>
              </a:tabLst>
            </a:pPr>
            <a:r>
              <a:rPr lang="ru-RU" sz="1600" dirty="0" smtClean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Тему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могут предложить сами дети. Главное - это должно быть что-то актуальное в данный момент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времени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206703" y="129092"/>
            <a:ext cx="4034118" cy="4906832"/>
            <a:chOff x="3536751" y="2177143"/>
            <a:chExt cx="6850035" cy="4680857"/>
          </a:xfrm>
        </p:grpSpPr>
        <p:pic>
          <p:nvPicPr>
            <p:cNvPr id="4" name="Picture 16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751" y="2177143"/>
              <a:ext cx="6850035" cy="4680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Скругленный прямоугольник 4"/>
            <p:cNvSpPr/>
            <p:nvPr/>
          </p:nvSpPr>
          <p:spPr>
            <a:xfrm rot="21184366">
              <a:off x="5109953" y="2892989"/>
              <a:ext cx="4273603" cy="663581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</a:t>
              </a:r>
              <a:r>
                <a:rPr lang="ru-RU" sz="24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</a:t>
              </a:r>
              <a:r>
                <a:rPr kumimoji="0" lang="ru-RU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арафон</a:t>
              </a: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ДОБРА»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 rot="21429569">
              <a:off x="5384966" y="4881916"/>
              <a:ext cx="4396668" cy="663581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</a:t>
              </a:r>
              <a:r>
                <a:rPr lang="ru-RU" sz="2400" b="1" noProof="0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</a:t>
              </a:r>
              <a:r>
                <a:rPr lang="ru-RU" sz="2400" b="1" dirty="0" err="1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арафон</a:t>
              </a:r>
              <a:r>
                <a:rPr lang="ru-RU" sz="24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ДРУЖБЫ</a:t>
              </a: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»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048000" y="3907825"/>
              <a:ext cx="3426858" cy="79246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</a:t>
              </a:r>
              <a:r>
                <a:rPr lang="ru-RU" sz="24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ПТИЦА души</a:t>
              </a: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»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096054" y="317059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algn="just">
              <a:spcAft>
                <a:spcPts val="800"/>
              </a:spcAft>
              <a:tabLst>
                <a:tab pos="1095375" algn="l"/>
              </a:tabLst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Идеально, если марафон решает какую-либо </a:t>
            </a:r>
            <a:r>
              <a:rPr lang="ru-RU" sz="1600" dirty="0"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проблему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возникшую у детей в группе: например, приучает к порядку, воспитывает доброту, чувство взаимопомощи, умение видеть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прекрасное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11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3757" r="99422">
                        <a14:foregroundMark x1="47399" y1="10116" x2="60116" y2="13873"/>
                        <a14:foregroundMark x1="48844" y1="8092" x2="58382" y2="9249"/>
                        <a14:backgroundMark x1="44220" y1="10983" x2="54913" y2="6358"/>
                        <a14:backgroundMark x1="50289" y1="4046" x2="63006" y2="11561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44" y="3243280"/>
            <a:ext cx="1429460" cy="1429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666677" y="320721"/>
            <a:ext cx="1538730" cy="5103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ВАЖНО!</a:t>
            </a:r>
            <a:endParaRPr lang="ru-RU" sz="2000" b="1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15339" y="253222"/>
            <a:ext cx="47314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Маршрут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марафона -  </a:t>
            </a:r>
          </a:p>
          <a:p>
            <a:pPr lvl="0" algn="ctr"/>
            <a:r>
              <a:rPr lang="ru-RU" sz="1800" b="1" dirty="0" smtClean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творческие задания</a:t>
            </a:r>
          </a:p>
        </p:txBody>
      </p:sp>
      <p:pic>
        <p:nvPicPr>
          <p:cNvPr id="11" name="Picture 2" descr="https://psv4.userapi.com/c532036/u161877823/docs/d38/d91abac7630d/Slayd3.png?extra=vKa-IMWWJ0ltHBurSdAp7eKVlzNWczTRar7bIC9Ch8bV-pAvy_eMOilraR6UdvSWdfsHd7ERVxMlHqd8xuGgg_HM4mdhFUreZBwOfRxlerooBT8rcmHGkpNkDTTDTtWkAOOzNjtInwGbY6yb3y_951TrQ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2"/>
          <a:stretch/>
        </p:blipFill>
        <p:spPr bwMode="auto">
          <a:xfrm>
            <a:off x="961227" y="991886"/>
            <a:ext cx="7115218" cy="38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85" y="212652"/>
            <a:ext cx="8601740" cy="46228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ТВОРЧЕСКИЕ ЗАДАНИЯ:</a:t>
            </a:r>
            <a:r>
              <a:rPr lang="ru-RU" dirty="0">
                <a:latin typeface="Times New Roman" panose="02020603050405020304" pitchFamily="18" charset="0"/>
              </a:rPr>
              <a:t> </a:t>
            </a:r>
            <a:endParaRPr lang="ru-RU" dirty="0"/>
          </a:p>
          <a:p>
            <a:pPr marL="342900" lvl="0" indent="-342900" algn="just">
              <a:lnSpc>
                <a:spcPct val="115000"/>
              </a:lnSpc>
              <a:buBlip>
                <a:blip r:embed="rId3"/>
              </a:buBlip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Фотокросс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«Душа семьи»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Друзья, предлагаем поделиться фотографией, в которой отражена душа вашей семьи. На старт! Внимание! Марш!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Blip>
                <a:blip r:embed="rId3"/>
              </a:buBlip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«Музыка души»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Уверены, в каждой семье есть своя любимая песня или мелодия, которая заставляет вас улыбнуться, вспомнить важные моменты или просто пуститься в пляс! Выкладывайте свои любимые треки. Соберем душевную коллекцию нашей группы!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Blip>
                <a:blip r:embed="rId3"/>
              </a:buBlip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«Книга души»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 вы любите вечерами, укутавшись в плед, почитать вместе с детьми перед сном? Поделитесь своей любимой книгой, а мы все вместе обязательно почитаем ее в группе!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Blip>
                <a:blip r:embed="rId3"/>
              </a:buBlip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«Место отдыха души»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каждой семье есть место, которое они посещают чаще всего. А где любит отдыхать ваша семья? Поделитесь фото или видео. Устроим семейный фото вернисаж!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Blip>
                <a:blip r:embed="rId3"/>
              </a:buBlip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«Блюдо души»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Поделитесь кулинарными секретами и предложите рецепт вашего любимого семейного блюда!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Blip>
                <a:blip r:embed="rId3"/>
              </a:buBlip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«Фраза души»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Мы предлагаем немного замедлить бег и поразмыслить, подумать, с какой фразой или словом ассоциируется ваша семья? Поделитесь, уверены это очень интересно!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Blip>
                <a:blip r:embed="rId3"/>
              </a:buBlip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«Полезная привычка души»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Мы не сомневаемся, что в вашей семье есть полезные привычки, поделитесь с нами!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Blip>
                <a:blip r:embed="rId3"/>
              </a:buBlip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Нарисуйте свою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«Птицу Души»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птицу, которая станет символом вашей семьи и обязательно принесет удачу, здоровье и счастье! Рисунки выкладываем на странице группы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519</Words>
  <Application>Microsoft Office PowerPoint</Application>
  <PresentationFormat>Экран (16:9)</PresentationFormat>
  <Paragraphs>101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SB Sans Display Light</vt:lpstr>
      <vt:lpstr>Tahoma</vt:lpstr>
      <vt:lpstr>Times New Roman</vt:lpstr>
      <vt:lpstr>Verdana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Oksana</cp:lastModifiedBy>
  <cp:revision>30</cp:revision>
  <dcterms:modified xsi:type="dcterms:W3CDTF">2022-11-18T05:59:12Z</dcterms:modified>
</cp:coreProperties>
</file>