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2" r:id="rId3"/>
    <p:sldMasterId id="2147483730" r:id="rId4"/>
    <p:sldMasterId id="2147483744" r:id="rId5"/>
    <p:sldMasterId id="2147483771" r:id="rId6"/>
  </p:sldMasterIdLst>
  <p:notesMasterIdLst>
    <p:notesMasterId r:id="rId40"/>
  </p:notesMasterIdLst>
  <p:sldIdLst>
    <p:sldId id="304" r:id="rId7"/>
    <p:sldId id="330" r:id="rId8"/>
    <p:sldId id="307" r:id="rId9"/>
    <p:sldId id="270" r:id="rId10"/>
    <p:sldId id="309" r:id="rId11"/>
    <p:sldId id="276" r:id="rId12"/>
    <p:sldId id="277" r:id="rId13"/>
    <p:sldId id="293" r:id="rId14"/>
    <p:sldId id="278" r:id="rId15"/>
    <p:sldId id="280" r:id="rId16"/>
    <p:sldId id="260" r:id="rId17"/>
    <p:sldId id="282" r:id="rId18"/>
    <p:sldId id="279" r:id="rId19"/>
    <p:sldId id="328" r:id="rId20"/>
    <p:sldId id="283" r:id="rId21"/>
    <p:sldId id="311" r:id="rId22"/>
    <p:sldId id="261" r:id="rId23"/>
    <p:sldId id="288" r:id="rId24"/>
    <p:sldId id="290" r:id="rId25"/>
    <p:sldId id="329" r:id="rId26"/>
    <p:sldId id="292" r:id="rId27"/>
    <p:sldId id="313" r:id="rId28"/>
    <p:sldId id="315" r:id="rId29"/>
    <p:sldId id="323" r:id="rId30"/>
    <p:sldId id="316" r:id="rId31"/>
    <p:sldId id="294" r:id="rId32"/>
    <p:sldId id="295" r:id="rId33"/>
    <p:sldId id="324" r:id="rId34"/>
    <p:sldId id="298" r:id="rId35"/>
    <p:sldId id="297" r:id="rId36"/>
    <p:sldId id="331" r:id="rId37"/>
    <p:sldId id="327" r:id="rId38"/>
    <p:sldId id="32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13D"/>
    <a:srgbClr val="04862F"/>
    <a:srgbClr val="036122"/>
    <a:srgbClr val="026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6F00B-8EC8-4119-8166-5BAC0DB52B0E}" type="datetimeFigureOut">
              <a:rPr lang="ru-RU" smtClean="0"/>
              <a:t>пт 29.10.21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F1B0B-8E92-4530-97D9-5EC8EABB38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9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Fedra Sans Pro Book" panose="020B0403040000020004" pitchFamily="34" charset="0"/>
              <a:ea typeface="Fedra Sans Pro Book" panose="020B0403040000020004" pitchFamily="34" charset="0"/>
            </a:endParaRPr>
          </a:p>
        </p:txBody>
      </p:sp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1638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Fedra Sans Pro Book" panose="020B0403040000020004" pitchFamily="34" charset="0"/>
              <a:ea typeface="Fedra Sans Pro Book" panose="020B0403040000020004" pitchFamily="34" charset="0"/>
            </a:endParaRPr>
          </a:p>
        </p:txBody>
      </p:sp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811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8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1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1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3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2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8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7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0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9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7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0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4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7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4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 type="tx">
  <p:cSld name="1_Титульный слайд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8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раздела">
  <p:cSld name="1_Титул раздела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9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8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азовый слайд">
  <p:cSld name="Базовый слайд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84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92B25-D8D6-254B-BB9A-E1C0F61E6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4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58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1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CAEF7-F132-4A64-8069-FA78DB052AC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пт 29.10.21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F6336-DF6F-4C92-9033-9075AF9A49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48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134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5" r:id="rId3"/>
    <p:sldLayoutId id="2147483776" r:id="rId4"/>
    <p:sldLayoutId id="21474837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Fedra Sans Pro Book" panose="020B0403040000020004" pitchFamily="34" charset="0"/>
          <a:ea typeface="Fedra Sans Pro Book" panose="020B04030400000200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Fedra Sans Pro Book" panose="020B0403040000020004" pitchFamily="34" charset="0"/>
          <a:ea typeface="Fedra Sans Pro Book" panose="020B04030400000200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7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3"/>
          <p:cNvSpPr>
            <a:spLocks noChangeArrowheads="1"/>
          </p:cNvSpPr>
          <p:nvPr/>
        </p:nvSpPr>
        <p:spPr bwMode="auto">
          <a:xfrm>
            <a:off x="592233" y="1689087"/>
            <a:ext cx="10967629" cy="4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 defTabSz="912571">
              <a:defRPr/>
            </a:pPr>
            <a:r>
              <a:rPr lang="ru-RU" sz="2794" b="1" dirty="0">
                <a:solidFill>
                  <a:prstClr val="white"/>
                </a:solidFill>
                <a:latin typeface="Fedra Sans Pro Book"/>
              </a:rPr>
              <a:t>МБДОУ детский сад № 89 города Пензы «Солнечный лучик»</a:t>
            </a:r>
          </a:p>
        </p:txBody>
      </p:sp>
      <p:sp>
        <p:nvSpPr>
          <p:cNvPr id="6" name="Shape 203"/>
          <p:cNvSpPr>
            <a:spLocks noChangeArrowheads="1"/>
          </p:cNvSpPr>
          <p:nvPr/>
        </p:nvSpPr>
        <p:spPr bwMode="auto">
          <a:xfrm>
            <a:off x="397571" y="2512832"/>
            <a:ext cx="11356951" cy="313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 defTabSz="912571">
              <a:defRPr/>
            </a:pPr>
            <a:r>
              <a:rPr lang="ru-RU" sz="4391" b="1" dirty="0" smtClean="0">
                <a:solidFill>
                  <a:prstClr val="white"/>
                </a:solidFill>
                <a:latin typeface="Fedra Sans Pro Book"/>
              </a:rPr>
              <a:t> </a:t>
            </a:r>
            <a:r>
              <a:rPr lang="ru-RU" sz="3600" b="1" dirty="0" smtClean="0">
                <a:solidFill>
                  <a:prstClr val="white"/>
                </a:solidFill>
                <a:latin typeface="Fedra Sans Pro Book"/>
              </a:rPr>
              <a:t>ПРОЕКТ</a:t>
            </a:r>
            <a:r>
              <a:rPr lang="ru-RU" sz="3600" b="1" dirty="0">
                <a:solidFill>
                  <a:prstClr val="white"/>
                </a:solidFill>
                <a:latin typeface="Fedra Sans Pro Book"/>
              </a:rPr>
              <a:t> </a:t>
            </a:r>
            <a:endParaRPr lang="ru-RU" sz="3600" b="1" dirty="0" smtClean="0">
              <a:solidFill>
                <a:prstClr val="white"/>
              </a:solidFill>
              <a:latin typeface="Fedra Sans Pro Book"/>
            </a:endParaRPr>
          </a:p>
          <a:p>
            <a:pPr algn="ctr" defTabSz="912571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Fedra Sans Pro Book"/>
              </a:rPr>
              <a:t>«КОНТАКТ? ЕСТЬ КОНТАКТ!»</a:t>
            </a:r>
          </a:p>
          <a:p>
            <a:pPr algn="ctr" defTabSz="912571">
              <a:defRPr/>
            </a:pPr>
            <a:r>
              <a:rPr lang="ru-RU" sz="4000" b="1" dirty="0" smtClean="0">
                <a:solidFill>
                  <a:prstClr val="white"/>
                </a:solidFill>
                <a:latin typeface="Fedra Sans Pro Book"/>
              </a:rPr>
              <a:t>Творческий марафон в социальной сети</a:t>
            </a:r>
          </a:p>
          <a:p>
            <a:pPr algn="ctr" defTabSz="912571">
              <a:defRPr/>
            </a:pPr>
            <a:endParaRPr lang="ru-RU" sz="4000" b="1" dirty="0" smtClean="0">
              <a:solidFill>
                <a:prstClr val="white"/>
              </a:solidFill>
              <a:latin typeface="Fedra Sans Pro Book"/>
            </a:endParaRPr>
          </a:p>
          <a:p>
            <a:pPr algn="ctr" defTabSz="912571">
              <a:defRPr/>
            </a:pPr>
            <a:endParaRPr lang="ru-RU" sz="4000" b="1" dirty="0">
              <a:solidFill>
                <a:prstClr val="white"/>
              </a:solidFill>
              <a:latin typeface="Fedra Sans Pro Book"/>
            </a:endParaRPr>
          </a:p>
        </p:txBody>
      </p:sp>
      <p:pic>
        <p:nvPicPr>
          <p:cNvPr id="7" name="Picture 10" descr="https://s.tcdn.co/944/e43/944e43ed-57e7-3600-a1bc-6fef3a8f388c/192/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48" y="4469608"/>
            <a:ext cx="2362268" cy="23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Выноска с четырьмя стрелками 34"/>
          <p:cNvSpPr/>
          <p:nvPr/>
        </p:nvSpPr>
        <p:spPr>
          <a:xfrm>
            <a:off x="3115252" y="1862972"/>
            <a:ext cx="5769778" cy="2883243"/>
          </a:xfrm>
          <a:prstGeom prst="quadArrowCallout">
            <a:avLst>
              <a:gd name="adj1" fmla="val 19141"/>
              <a:gd name="adj2" fmla="val 17501"/>
              <a:gd name="adj3" fmla="val 8242"/>
              <a:gd name="adj4" fmla="val 7823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СОРЕВНОВАНИЕ</a:t>
            </a:r>
            <a:endParaRPr kumimoji="0" lang="ru-RU" sz="3600" i="0" u="none" strike="noStrike" kern="1200" normalizeH="0" baseline="0" noProof="0" dirty="0">
              <a:solidFill>
                <a:srgbClr val="C00000"/>
              </a:solidFill>
              <a:uLnTx/>
              <a:uFillTx/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 descr="Похожее изображение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 b="18227"/>
          <a:stretch/>
        </p:blipFill>
        <p:spPr bwMode="auto">
          <a:xfrm>
            <a:off x="195308" y="2081748"/>
            <a:ext cx="3034730" cy="1944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Похожее изображение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 b="18227"/>
          <a:stretch/>
        </p:blipFill>
        <p:spPr bwMode="auto">
          <a:xfrm>
            <a:off x="8689082" y="2081748"/>
            <a:ext cx="3034730" cy="1944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5051" y="746568"/>
            <a:ext cx="119501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«ТВОРЧЕСКИЙ  МАРАФОН»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09" y="3814924"/>
            <a:ext cx="4980864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2112" y="657533"/>
            <a:ext cx="7756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УМК «Социально-эмоциональное развитие детей дошкольного и младшего школьного возраста»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uploads-ssl.webflow.com/60f1b97c5453b9d744d1beac/60f1b97c5453b9559cd1beb4_mediamodifier_image-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93" b="90089" l="27679" r="84464">
                        <a14:backgroundMark x1="31607" y1="50982" x2="27679" y2="5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064" r="8862" b="-1064"/>
          <a:stretch/>
        </p:blipFill>
        <p:spPr bwMode="auto">
          <a:xfrm>
            <a:off x="194170" y="1045909"/>
            <a:ext cx="3615885" cy="361588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s-ssl.webflow.com/60f1b97c5453b9d744d1beac/60f1b97c5453b98463d1bf11_Notebook_Mocku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1" b="95426" l="9865" r="990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73"/>
          <a:stretch/>
        </p:blipFill>
        <p:spPr bwMode="auto">
          <a:xfrm>
            <a:off x="7971454" y="1011476"/>
            <a:ext cx="4676275" cy="3568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s-ssl.webflow.com/60f1b97c5453b9d744d1beac/60f1b97c5453b92837d1beb7_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7" b="98359" l="75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06" y="3756716"/>
            <a:ext cx="4225007" cy="281557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s-ssl.webflow.com/60f1b97c5453b9d744d1beac/60f1b97c5453b904c1d1c0aa_mediamodifier_image-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0" b="89953" l="6698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1957" y="2839332"/>
            <a:ext cx="3960139" cy="396013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Наклейка Карлсон на Стену – Купить | Виниловые стикеры из каталога интернет  магазина allstick.ru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08" y="1307621"/>
            <a:ext cx="3949242" cy="26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9" y="1959224"/>
            <a:ext cx="1278616" cy="12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47800" y="2185558"/>
            <a:ext cx="358109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«Афиша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марафона»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28892" y="2056627"/>
            <a:ext cx="6877050" cy="124549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объявления темы марафона, 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правила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марафона, старта и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финиша  на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странице группы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" y="3459613"/>
            <a:ext cx="1278616" cy="12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14783" y="3598081"/>
            <a:ext cx="358109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«СТАРТ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марафона»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8892" y="3644106"/>
            <a:ext cx="6877050" cy="884129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Маршрут марафона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объявление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творческих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заданий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" y="4986798"/>
            <a:ext cx="1278616" cy="12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14783" y="5120144"/>
            <a:ext cx="358109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«Финиш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марафона»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98181" y="4817871"/>
            <a:ext cx="6877050" cy="137553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одведение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итогов, определение победителей, оценка успешности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марафона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051" y="746568"/>
            <a:ext cx="119501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«ТВОРЧЕСКИЙ  МАРАФОН»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8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6.userapi.com/impg/sF6zSQa8un2_AySviVE53We2MjpFcr6xUKBlGg/POTWP9tqXmE.jpg?size=1280x960&amp;quality=96&amp;sign=998c84430f47f8919528ab71402742f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93" t="8714" r="-1"/>
          <a:stretch/>
        </p:blipFill>
        <p:spPr bwMode="auto">
          <a:xfrm>
            <a:off x="491548" y="1432297"/>
            <a:ext cx="5765800" cy="390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Внимание марафон - Афипский лице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8" b="98231" l="2593" r="97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26209"/>
            <a:ext cx="4711700" cy="36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4700" y="5527466"/>
            <a:ext cx="5003800" cy="546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095375" algn="l"/>
              </a:tabLst>
              <a:defRPr/>
            </a:pPr>
            <a:r>
              <a:rPr kumimoji="0" lang="ru-RU" sz="3600" b="1" i="0" u="none" strike="noStrike" kern="1200" cap="none" spc="0" normalizeH="0" baseline="0" noProof="0" dirty="0" smtClean="0"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занятие по СЭР</a:t>
            </a:r>
            <a:r>
              <a:rPr kumimoji="0" lang="ru-RU" sz="3600" b="1" i="0" u="none" strike="noStrike" kern="1200" cap="none" spc="0" normalizeH="0" baseline="0" noProof="0" dirty="0" smtClean="0"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5" name="Стрелка вверх 4"/>
          <p:cNvSpPr/>
          <p:nvPr/>
        </p:nvSpPr>
        <p:spPr>
          <a:xfrm rot="5400000">
            <a:off x="6719066" y="3252375"/>
            <a:ext cx="792350" cy="1327170"/>
          </a:xfrm>
          <a:prstGeom prst="upArrow">
            <a:avLst>
              <a:gd name="adj1" fmla="val 56320"/>
              <a:gd name="adj2" fmla="val 74599"/>
            </a:avLst>
          </a:prstGeom>
          <a:solidFill>
            <a:schemeClr val="bg1">
              <a:lumMod val="5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/>
              <a:sym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36196" y="4758083"/>
            <a:ext cx="5107708" cy="870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</a:t>
            </a:r>
            <a:r>
              <a:rPr lang="ru-RU" sz="6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</a:t>
            </a:r>
            <a:r>
              <a:rPr lang="ru-RU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</a:t>
            </a:r>
            <a:r>
              <a:rPr lang="ru-RU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</a:t>
            </a:r>
            <a:r>
              <a:rPr lang="ru-RU" sz="6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</a:t>
            </a:r>
            <a:r>
              <a:rPr lang="ru-RU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</a:t>
            </a:r>
            <a:r>
              <a:rPr lang="ru-RU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</a:t>
            </a:r>
            <a:r>
              <a:rPr lang="ru-RU" sz="6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</a:t>
            </a:r>
            <a:r>
              <a:rPr lang="ru-RU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</a:t>
            </a:r>
            <a:r>
              <a:rPr lang="ru-RU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792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sv4.userapi.com/c532036/u161877823/docs/d11/45ad3a4adfd7/Slayd1.png?extra=bv_GCC_SnffwnTOPrAbhkZ5XrIvzkbYCZuNLPVTPolctqOMeDsIQEcQUQ0guHOAOB_-GW2xugurfM625sj7qFEsq6YD64p8Wo7mre0bKcruFiAZLUUbbsT3SoSZrZSkNy_ltcNY9N6aizrSfNgrNZlNg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2600"/>
            <a:ext cx="10854268" cy="61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45" y="4203558"/>
            <a:ext cx="2228585" cy="222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Ð´ÐµÑÐµÐ²ÑÐ½Ð½ÑÐ¹ ÑÐºÐ°Ð·Ð°ÑÐµÐ»Ñ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13" y="1345069"/>
            <a:ext cx="1221642" cy="12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449297" y="731614"/>
            <a:ext cx="7689576" cy="5505506"/>
            <a:chOff x="3536751" y="2177143"/>
            <a:chExt cx="6850035" cy="4680857"/>
          </a:xfrm>
        </p:grpSpPr>
        <p:pic>
          <p:nvPicPr>
            <p:cNvPr id="4112" name="Picture 1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751" y="2177143"/>
              <a:ext cx="6850035" cy="4680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Скругленный прямоугольник 8"/>
            <p:cNvSpPr/>
            <p:nvPr/>
          </p:nvSpPr>
          <p:spPr>
            <a:xfrm rot="21184366">
              <a:off x="5109953" y="2892989"/>
              <a:ext cx="4273603" cy="66358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</a:t>
              </a:r>
              <a:r>
                <a:rPr lang="ru-RU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</a:t>
              </a:r>
              <a:r>
                <a:rPr kumimoji="0" lang="ru-RU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арафон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ДОБРА»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 rot="21429569">
              <a:off x="5384966" y="4881916"/>
              <a:ext cx="4396668" cy="663581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</a:t>
              </a:r>
              <a:r>
                <a:rPr lang="ru-RU" sz="2800" b="1" noProof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</a:t>
              </a:r>
              <a:r>
                <a:rPr lang="ru-RU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арафон</a:t>
              </a:r>
              <a:r>
                <a:rPr lang="ru-RU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ДРУЖБЫ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4048000" y="3907825"/>
              <a:ext cx="3426858" cy="792460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</a:t>
              </a:r>
              <a:r>
                <a:rPr lang="ru-RU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ПТИЦА души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3081" y="2377229"/>
            <a:ext cx="2939881" cy="2645427"/>
            <a:chOff x="321215" y="2835887"/>
            <a:chExt cx="3014174" cy="2696987"/>
          </a:xfrm>
        </p:grpSpPr>
        <p:pic>
          <p:nvPicPr>
            <p:cNvPr id="4114" name="Picture 18" descr="ÐÐ°ÑÑÐ¸Ð½ÐºÐ¸ Ð¿Ð¾ Ð·Ð°Ð¿ÑÐ¾ÑÑ Ð´ÐµÑÐµÐ²ÑÐ½Ð½ÑÐ¹ ÑÐºÐ°Ð·Ð°ÑÐµÐ»Ñ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15" y="2835887"/>
              <a:ext cx="3014174" cy="2696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Скругленный прямоугольник 23"/>
            <p:cNvSpPr/>
            <p:nvPr/>
          </p:nvSpPr>
          <p:spPr>
            <a:xfrm>
              <a:off x="419419" y="3757056"/>
              <a:ext cx="2817766" cy="1667877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400" b="1" noProof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ТЕМЫ</a:t>
              </a:r>
              <a:endPara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18" y="4300822"/>
            <a:ext cx="2192694" cy="219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82" y="475218"/>
            <a:ext cx="2296641" cy="22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541" y="4948150"/>
            <a:ext cx="4153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«ФОТОКРОСС»</a:t>
            </a:r>
          </a:p>
          <a:p>
            <a:pPr algn="ctr">
              <a:lnSpc>
                <a:spcPct val="90000"/>
              </a:lnSpc>
            </a:pPr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Удивительное рядом!</a:t>
            </a:r>
          </a:p>
          <a:p>
            <a:pPr>
              <a:lnSpc>
                <a:spcPct val="90000"/>
              </a:lnSpc>
            </a:pPr>
            <a:endParaRPr lang="ru-RU" sz="3600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</a:pP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266" y="752638"/>
            <a:ext cx="3628081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«АКЦИЯ</a:t>
            </a:r>
          </a:p>
          <a:p>
            <a:pPr algn="ctr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»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1532" y="847474"/>
            <a:ext cx="3816765" cy="5968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«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ФЛЭШМОБ</a:t>
            </a:r>
            <a:r>
              <a:rPr kumimoji="0" lang="ru-RU" sz="40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31" y="376561"/>
            <a:ext cx="4111501" cy="24141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31532" y="3348719"/>
            <a:ext cx="4178300" cy="10400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«</a:t>
            </a:r>
            <a:r>
              <a:rPr lang="ru-RU" sz="3600" noProof="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олезная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привычка</a:t>
            </a:r>
            <a:r>
              <a:rPr kumimoji="0" lang="ru-RU" sz="40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14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4" y="1155801"/>
            <a:ext cx="2835898" cy="24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98" y="1167770"/>
            <a:ext cx="2489573" cy="21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12" y="4151180"/>
            <a:ext cx="2866220" cy="24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1" y="4056260"/>
            <a:ext cx="2929156" cy="253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 rot="21436287">
            <a:off x="8879927" y="4825655"/>
            <a:ext cx="2897985" cy="128381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Н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ачни утро с улыбки</a:t>
            </a:r>
          </a:p>
        </p:txBody>
      </p:sp>
      <p:sp>
        <p:nvSpPr>
          <p:cNvPr id="19" name="Прямоугольник 18"/>
          <p:cNvSpPr/>
          <p:nvPr/>
        </p:nvSpPr>
        <p:spPr>
          <a:xfrm rot="21436287">
            <a:off x="872991" y="4823396"/>
            <a:ext cx="2803099" cy="128381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Отдыхаем</a:t>
            </a:r>
          </a:p>
          <a:p>
            <a:pPr algn="ctr">
              <a:lnSpc>
                <a:spcPct val="80000"/>
              </a:lnSpc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сей семьей</a:t>
            </a:r>
          </a:p>
        </p:txBody>
      </p:sp>
      <p:sp>
        <p:nvSpPr>
          <p:cNvPr id="20" name="Прямоугольник 19"/>
          <p:cNvSpPr/>
          <p:nvPr/>
        </p:nvSpPr>
        <p:spPr>
          <a:xfrm rot="21436287">
            <a:off x="8535735" y="1859827"/>
            <a:ext cx="2803099" cy="88985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«А вам </a:t>
            </a:r>
          </a:p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Слабо?»</a:t>
            </a:r>
          </a:p>
        </p:txBody>
      </p:sp>
      <p:sp>
        <p:nvSpPr>
          <p:cNvPr id="21" name="Прямоугольник 20"/>
          <p:cNvSpPr/>
          <p:nvPr/>
        </p:nvSpPr>
        <p:spPr>
          <a:xfrm rot="21436287">
            <a:off x="602104" y="1822205"/>
            <a:ext cx="2803099" cy="128381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«Обними ребенка</a:t>
            </a:r>
          </a:p>
          <a:p>
            <a:pPr algn="ctr">
              <a:lnSpc>
                <a:spcPct val="80000"/>
              </a:lnSpc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книгой»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87" y="3348719"/>
            <a:ext cx="4533664" cy="9787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«Маршрут</a:t>
            </a:r>
          </a:p>
          <a:p>
            <a:pPr algn="ctr">
              <a:lnSpc>
                <a:spcPct val="80000"/>
              </a:lnSpc>
            </a:pP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в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ыходного дня»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364" y="2073476"/>
            <a:ext cx="3603048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190" y="1013315"/>
            <a:ext cx="3505201" cy="2590800"/>
          </a:xfrm>
          <a:prstGeom prst="ellipse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80601" y="362833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0" i="0" dirty="0">
              <a:solidFill>
                <a:srgbClr val="2B2A32"/>
              </a:solidFill>
              <a:effectLst/>
              <a:latin typeface="FedraSansPr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3447" y="1718165"/>
            <a:ext cx="3086101" cy="3771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28098" y="5631825"/>
            <a:ext cx="23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FedraSansPro"/>
              </a:rPr>
              <a:t>Хрестоматия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0" dirty="0" smtClean="0">
                <a:effectLst/>
                <a:latin typeface="FedraSansPro"/>
              </a:rPr>
              <a:t>для детей 5–7 лет</a:t>
            </a:r>
            <a:endParaRPr lang="ru-RU" dirty="0"/>
          </a:p>
        </p:txBody>
      </p:sp>
      <p:pic>
        <p:nvPicPr>
          <p:cNvPr id="7" name="Picture 2" descr="https://uploads-ssl.webflow.com/60f1b97c5453b9d744d1beac/60f1b97c5453b970b9d1c0ac_Okko_VVB_v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89959" l="15855" r="86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5" r="12393"/>
          <a:stretch/>
        </p:blipFill>
        <p:spPr bwMode="auto">
          <a:xfrm>
            <a:off x="-90880" y="889287"/>
            <a:ext cx="3960825" cy="301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s-ssl.webflow.com/60f1b97c5453b9d744d1beac/60f1b97c5453b9966bd1c0ab_Web-site_VVB_v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" b="96981" l="572" r="97395">
                        <a14:foregroundMark x1="16963" y1="12264" x2="81194" y2="14151"/>
                        <a14:foregroundMark x1="12262" y1="79528" x2="23698" y2="70660"/>
                        <a14:foregroundMark x1="65248" y1="79245" x2="67980" y2="69623"/>
                        <a14:backgroundMark x1="15502" y1="4340" x2="77700" y2="5849"/>
                        <a14:backgroundMark x1="94155" y1="2075" x2="93901" y2="3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21" y="3655541"/>
            <a:ext cx="4384478" cy="29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66422" y="535344"/>
            <a:ext cx="7756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Ресурсы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Программы по развитию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личностного потенциала для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родителей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98" y="3628336"/>
            <a:ext cx="2649820" cy="26498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5569" y="704621"/>
            <a:ext cx="2095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050505"/>
                </a:solidFill>
                <a:effectLst/>
                <a:latin typeface="Montserrat"/>
              </a:rPr>
              <a:t>Смотрим вместе</a:t>
            </a:r>
            <a:endParaRPr lang="ru-RU" b="1" i="0" dirty="0">
              <a:solidFill>
                <a:srgbClr val="050505"/>
              </a:solidFill>
              <a:effectLst/>
              <a:latin typeface="Montserra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307" y="3419449"/>
            <a:ext cx="3424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50505"/>
                </a:solidFill>
                <a:latin typeface="Montserrat"/>
              </a:rPr>
              <a:t>Онлайн-курс для родителей</a:t>
            </a:r>
            <a:endParaRPr lang="ru-RU" b="1" i="0" dirty="0">
              <a:solidFill>
                <a:srgbClr val="050505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125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1270001"/>
            <a:ext cx="5994400" cy="497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4500" y="1270000"/>
            <a:ext cx="4787899" cy="51461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0800" y="834774"/>
            <a:ext cx="9270999" cy="5968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«</a:t>
            </a:r>
            <a:r>
              <a:rPr lang="ru-RU" sz="3600" noProof="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Отчеты участников марафона</a:t>
            </a:r>
            <a:r>
              <a:rPr kumimoji="0" lang="ru-RU" sz="40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9123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ngimg.com/uploads/road/road_PNG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68" y="2048889"/>
            <a:ext cx="3636068" cy="48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pbs.twimg.com/media/Du3hsi0X4AEoRf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0028" y="736720"/>
            <a:ext cx="1739262" cy="1421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5" y="877306"/>
            <a:ext cx="11851651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3.userapi.com/impg/51kHKMnPa5pvJO51mxPITqjX2xbywfiiby-gMA/Sv4qpZbautI.jpg?size=1280x720&amp;quality=96&amp;sign=edb4c4daf7a478afd2ed8c451c9ca73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sv4.userapi.com/c532036/u161877823/docs/d38/d91abac7630d/Slayd3.png?extra=vKa-IMWWJ0ltHBurSdAp7eKVlzNWczTRar7bIC9Ch8bV-pAvy_eMOilraR6UdvSWdfsHd7ERVxMlHqd8xuGgg_HM4mdhFUreZBwOfRxlerooBT8rcmHGkpNkDTTDTtWkAOOzNjtInwGbY6yb3y_951TrQ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2"/>
          <a:stretch/>
        </p:blipFill>
        <p:spPr bwMode="auto">
          <a:xfrm>
            <a:off x="546099" y="533401"/>
            <a:ext cx="11188701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sun9-68.userapi.com/impg/Mykm5kUEDmZ2Kzn1T-X_cJMvzL0rN8jljaZpVg/OfdKGvpxulE.jpg?size=607x1080&amp;quality=96&amp;sign=c62224208ab4ebb4289856c415d6501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5" b="5417"/>
          <a:stretch/>
        </p:blipFill>
        <p:spPr bwMode="auto">
          <a:xfrm>
            <a:off x="8989192" y="1483361"/>
            <a:ext cx="2840297" cy="481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8" name="Picture 8" descr="https://sun9-27.userapi.com/impg/hHT5jTnnetNKqRLBkdcRhcFhFI_Ku87kYywXbA/2D6MFKOYW2M.jpg?size=607x1080&amp;quality=96&amp;sign=181ba0965e0cefdd6e844a52ffe5ffa9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9" y="1490285"/>
            <a:ext cx="2753657" cy="489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https://sun9-83.userapi.com/impg/G6mSzfOenBDIvrWSJ1DwTHWGzWT39cwGD-Dlag/B9l37PpKlfM.jpg?size=1280x720&amp;quality=96&amp;sign=c31c56bb3e25d80e1953318fb5df156e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15546"/>
          <a:stretch/>
        </p:blipFill>
        <p:spPr bwMode="auto">
          <a:xfrm>
            <a:off x="3069039" y="1838850"/>
            <a:ext cx="5842000" cy="4107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00653" y="965549"/>
            <a:ext cx="4604747" cy="1347835"/>
            <a:chOff x="5247833" y="5870033"/>
            <a:chExt cx="15890197" cy="16069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247833" y="5870033"/>
              <a:ext cx="15890197" cy="1606915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382087" y="5940914"/>
              <a:ext cx="13621683" cy="15360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altLang="ru-RU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Технология </a:t>
              </a:r>
            </a:p>
            <a:p>
              <a:pPr algn="ctr"/>
              <a:r>
                <a:rPr lang="ru-RU" altLang="ru-RU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группового сбора</a:t>
              </a:r>
            </a:p>
          </p:txBody>
        </p:sp>
      </p:grpSp>
      <p:sp>
        <p:nvSpPr>
          <p:cNvPr id="9" name="Овальная выноска 8"/>
          <p:cNvSpPr/>
          <p:nvPr/>
        </p:nvSpPr>
        <p:spPr>
          <a:xfrm>
            <a:off x="5161113" y="923520"/>
            <a:ext cx="3156950" cy="1491342"/>
          </a:xfrm>
          <a:prstGeom prst="wedgeEllipseCallout">
            <a:avLst>
              <a:gd name="adj1" fmla="val 40638"/>
              <a:gd name="adj2" fmla="val 11966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Планерка?ДЕТСКАЯ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ru-RU" sz="28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https://sun9-73.userapi.com/nIarCu9Thsi5p0eyI6ZPGpKVwMwRuxrMu00O9g/frHXyXtR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76" y="790207"/>
            <a:ext cx="3289549" cy="2584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 descr="https://sun9-85.userapi.com/impg/PVs29yZ5VYe3f4c3FAEvbVPLQWo5nx5mZ6oNAg/HVzTZN3J6is.jpg?size=498x1080&amp;quality=96&amp;sign=f4a82cf79e2dec121decaa15724b0fb5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292" y="2609145"/>
            <a:ext cx="5935469" cy="376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s://sun9-55.userapi.com/5Xg9YTjhywIuo5f7T5bc55ArtocWp2h6COKlTw/hIX2c24HKT0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brightnessContrast bright="1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0110" y="3578924"/>
            <a:ext cx="4819889" cy="264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370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68.userapi.com/impg/CFOEtzNPvoEBGa9SlccDYZwuQ50xd1VJ_BMBJg/bXREiHRFTDE.jpg?size=1280x960&amp;quality=96&amp;sign=b4c19d78cabb4d02fe3584a18dc50f3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6864" y="3253203"/>
            <a:ext cx="3537788" cy="305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https://sun9-42.userapi.com/impg/ExuRqF_XUJQYssXyMbq3t443o0zd--vvrUmPyg/QAldYiRvZAc.jpg?size=1280x960&amp;quality=96&amp;sign=9ed21947fea9286d2f09ccbbfa143d22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6500" y="3288120"/>
            <a:ext cx="4467127" cy="307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2" name="Группа 11"/>
          <p:cNvGrpSpPr/>
          <p:nvPr/>
        </p:nvGrpSpPr>
        <p:grpSpPr>
          <a:xfrm>
            <a:off x="4332611" y="865386"/>
            <a:ext cx="3467100" cy="1767080"/>
            <a:chOff x="-92208" y="5487330"/>
            <a:chExt cx="22708885" cy="233722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92208" y="5564567"/>
              <a:ext cx="22708885" cy="225998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30364" y="5487330"/>
              <a:ext cx="21063740" cy="223821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32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Поддержка детской инициативы</a:t>
              </a:r>
            </a:p>
          </p:txBody>
        </p:sp>
      </p:grpSp>
      <p:sp>
        <p:nvSpPr>
          <p:cNvPr id="10" name="Овальная выноска 9"/>
          <p:cNvSpPr/>
          <p:nvPr/>
        </p:nvSpPr>
        <p:spPr>
          <a:xfrm>
            <a:off x="5978213" y="2423570"/>
            <a:ext cx="2291870" cy="1105341"/>
          </a:xfrm>
          <a:prstGeom prst="wedgeEllipseCallout">
            <a:avLst>
              <a:gd name="adj1" fmla="val -37854"/>
              <a:gd name="adj2" fmla="val 5716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САМ!</a:t>
            </a:r>
            <a:endParaRPr lang="ru-RU" sz="2800" b="1" dirty="0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3845" y="3151557"/>
            <a:ext cx="2132128" cy="46601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предлагаю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5026" y="5897928"/>
            <a:ext cx="2132128" cy="46601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выбираю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21375" y="3328059"/>
            <a:ext cx="2097322" cy="46601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планирую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92741" y="5761342"/>
            <a:ext cx="2097322" cy="46601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оцениваю</a:t>
            </a:r>
          </a:p>
        </p:txBody>
      </p:sp>
      <p:pic>
        <p:nvPicPr>
          <p:cNvPr id="17410" name="Picture 2" descr="https://sun9-22.userapi.com/impg/mk0ebuSTdV2aaWtoZY7MFWVL6qAZhsG9bLTpaw/C9VPKTQSD9I.jpg?size=1280x720&amp;quality=96&amp;sign=1714677ed6d7d147f2f10267eb9881b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8" y="3780337"/>
            <a:ext cx="3552062" cy="199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https://sun9-42.userapi.com/impg/UYp4Vh9FBOkdPVG0sNZiPv-Bfi3GAVupJstekw/ti06DK2MmL8.jpg?size=1280x720&amp;quality=96&amp;sign=ab22a231fecc04035d85b6b474db6b0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4608" y="571853"/>
            <a:ext cx="2970146" cy="26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8794608" y="2727285"/>
            <a:ext cx="1567195" cy="46601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создаю</a:t>
            </a:r>
          </a:p>
        </p:txBody>
      </p:sp>
      <p:pic>
        <p:nvPicPr>
          <p:cNvPr id="17414" name="Picture 6" descr="https://sun9-62.userapi.com/impg/pOhundVJOPADV9SdpWsafoN_e007bri3oSLfJw/6oF4NMAlSxA.jpg?size=498x1080&amp;quality=96&amp;sign=5d6f4099321355c92c04afe05485c609&amp;type=album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47" y="865386"/>
            <a:ext cx="3643718" cy="2123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37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31.userapi.com/impg/HawJ417mRHhwsWbvdKubNTt_Q8Ov_Aw_azOU8w/pRFJ2CvDMnc.jpg?size=1280x960&amp;quality=96&amp;sign=bb5db471c394282714ac865d92a87452&amp;type=albu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99" y="1682227"/>
            <a:ext cx="4013200" cy="3467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 descr="https://sun9-81.userapi.com/impg/2w38f_LcFUTaa8Uu2xpqscLAkVKSyp76Wp6QNQ/yO0ogMmEWt0.jpg?size=1280x960&amp;quality=96&amp;sign=bfda742e599135fae59373718bd53846&amp;type=albu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1049" y="1682227"/>
            <a:ext cx="3695700" cy="346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4" name="Picture 6" descr="https://sun9-74.userapi.com/impg/RhfA1csJJaGlpYBQPkUQ8-FCbi_d8VAN4yQq9Q/LpEDqtJ8TMU.jpg?size=1280x960&amp;quality=96&amp;sign=75487b9aa1c15c6e98e5761705e10464&amp;type=album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8199" y="1676397"/>
            <a:ext cx="3545544" cy="3467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93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36" y="1461103"/>
            <a:ext cx="3979133" cy="265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/>
          <p:cNvGrpSpPr/>
          <p:nvPr/>
        </p:nvGrpSpPr>
        <p:grpSpPr>
          <a:xfrm>
            <a:off x="5442807" y="3541133"/>
            <a:ext cx="4389436" cy="2896529"/>
            <a:chOff x="605145" y="2553687"/>
            <a:chExt cx="4466106" cy="356136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7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145" y="2553687"/>
              <a:ext cx="4466106" cy="35613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 descr="Мониторы PNG | Hot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1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3127370" y="3644142"/>
              <a:ext cx="892179" cy="518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3016619" y="671462"/>
            <a:ext cx="6129358" cy="4956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зона: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2885" y="1510769"/>
            <a:ext cx="2297844" cy="933293"/>
          </a:xfrm>
          <a:prstGeom prst="wedgeRoundRectCallout">
            <a:avLst>
              <a:gd name="adj1" fmla="val 58020"/>
              <a:gd name="adj2" fmla="val 26042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нонсы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 </a:t>
            </a:r>
            <a:endParaRPr lang="ru-RU" sz="2800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03677" y="3647213"/>
            <a:ext cx="2059720" cy="933293"/>
          </a:xfrm>
          <a:prstGeom prst="wedgeRoundRectCallout">
            <a:avLst>
              <a:gd name="adj1" fmla="val 65882"/>
              <a:gd name="adj2" fmla="val -26008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объявления </a:t>
            </a:r>
            <a:endParaRPr lang="ru-RU" sz="2800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140267" y="1778194"/>
            <a:ext cx="2297847" cy="813845"/>
          </a:xfrm>
          <a:prstGeom prst="wedgeRoundRectCallout">
            <a:avLst>
              <a:gd name="adj1" fmla="val -62190"/>
              <a:gd name="adj2" fmla="val -30136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ажная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информация</a:t>
            </a:r>
            <a:endParaRPr lang="ru-RU" sz="2800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832243" y="3350633"/>
            <a:ext cx="2051765" cy="933293"/>
          </a:xfrm>
          <a:prstGeom prst="wedgeRoundRectCallout">
            <a:avLst>
              <a:gd name="adj1" fmla="val -62990"/>
              <a:gd name="adj2" fmla="val 27200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ворческие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отчеты</a:t>
            </a:r>
            <a:endParaRPr lang="ru-RU" sz="2800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700852" y="5313869"/>
            <a:ext cx="2166937" cy="933293"/>
          </a:xfrm>
          <a:prstGeom prst="wedgeRoundRectCallout">
            <a:avLst>
              <a:gd name="adj1" fmla="val 63706"/>
              <a:gd name="adj2" fmla="val -24849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800" spc="-15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фото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spc="-15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832243" y="5313870"/>
            <a:ext cx="2270839" cy="933293"/>
          </a:xfrm>
          <a:prstGeom prst="wedgeRoundRectCallout">
            <a:avLst>
              <a:gd name="adj1" fmla="val -58812"/>
              <a:gd name="adj2" fmla="val 20746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олики с</a:t>
            </a:r>
          </a:p>
          <a:p>
            <a:pPr algn="ctr">
              <a:lnSpc>
                <a:spcPct val="80000"/>
              </a:lnSpc>
            </a:pPr>
            <a:r>
              <a:rPr lang="ru-RU" sz="2800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28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ероприятий</a:t>
            </a:r>
            <a:endParaRPr lang="ru-RU" sz="2800" spc="-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 descr="https://psv4.userapi.com/c532036/u161877823/docs/d11/45ad3a4adfd7/Slayd1.png?extra=bv_GCC_SnffwnTOPrAbhkZ5XrIvzkbYCZuNLPVTPolctqOMeDsIQEcQUQ0guHOAOB_-GW2xugurfM625sj7qFEsq6YD64p8Wo7mre0bKcruFiAZLUUbbsT3SoiNpZSkNy_ltcNY9N6StlOXIZw7OZVw8yQ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95" y="1625600"/>
            <a:ext cx="1460501" cy="81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362662" y="2317832"/>
            <a:ext cx="3821412" cy="1565959"/>
          </a:xfrm>
          <a:prstGeom prst="wedgeRoundRectCallout">
            <a:avLst>
              <a:gd name="adj1" fmla="val 69766"/>
              <a:gd name="adj2" fmla="val 1963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А как же живое общение?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</a:rPr>
              <a:t> 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7868954" y="1961372"/>
            <a:ext cx="3821412" cy="1266596"/>
          </a:xfrm>
          <a:prstGeom prst="wedgeRoundRectCallout">
            <a:avLst>
              <a:gd name="adj1" fmla="val -68970"/>
              <a:gd name="adj2" fmla="val 1599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С чего начать?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</a:rPr>
              <a:t> 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90303" y="1432673"/>
            <a:ext cx="2590865" cy="7136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хочу!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15642" y="5619989"/>
            <a:ext cx="2640039" cy="6935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могу!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77382" y="3450482"/>
            <a:ext cx="3472872" cy="8951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знаю как!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3867640" y="4179877"/>
            <a:ext cx="3821412" cy="1266596"/>
          </a:xfrm>
          <a:prstGeom prst="wedgeRoundRectCallout">
            <a:avLst>
              <a:gd name="adj1" fmla="val 18043"/>
              <a:gd name="adj2" fmla="val -7807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Вдруг не получится?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9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813" y="1267920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4171" y="5484664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0769" y="3415950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656930" y="1306169"/>
            <a:ext cx="2598311" cy="6552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s.tcdn.co/944/e43/944e43ed-57e7-3600-a1bc-6fef3a8f388c/192/1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79" y="1871692"/>
            <a:ext cx="2682734" cy="260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501779" y="696314"/>
            <a:ext cx="9879066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2800" cap="all" dirty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</a:rPr>
              <a:t>Риски и Способы их </a:t>
            </a:r>
            <a:r>
              <a:rPr lang="ru-RU" altLang="ru-RU" sz="2800" cap="all" dirty="0" smtClean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</a:rPr>
              <a:t>минимизации</a:t>
            </a:r>
            <a:endParaRPr lang="ru-RU" altLang="ru-RU" sz="2800" cap="all" dirty="0">
              <a:solidFill>
                <a:srgbClr val="2A5B96"/>
              </a:solidFill>
              <a:latin typeface="Arial Black" panose="020B0A04020102020204" pitchFamily="34" charset="0"/>
              <a:ea typeface="Fedra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664058" y="5498283"/>
            <a:ext cx="4752578" cy="88070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вижу смысла!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16636" y="1190954"/>
            <a:ext cx="3472872" cy="89511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доверяю!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557654" y="2208967"/>
            <a:ext cx="4470400" cy="1834438"/>
          </a:xfrm>
          <a:prstGeom prst="wedgeRoundRectCallout">
            <a:avLst>
              <a:gd name="adj1" fmla="val -64418"/>
              <a:gd name="adj2" fmla="val -2010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У меня и вживую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общение не ладится…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</a:rPr>
              <a:t> 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5995" y="1228049"/>
            <a:ext cx="3233915" cy="9809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Нет результата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32729" y="2469945"/>
            <a:ext cx="4211780" cy="1112982"/>
          </a:xfrm>
          <a:prstGeom prst="wedgeRoundRectCallout">
            <a:avLst>
              <a:gd name="adj1" fmla="val 63302"/>
              <a:gd name="adj2" fmla="val 2471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Пустая трата времени…</a:t>
            </a:r>
            <a:endParaRPr lang="ru-RU" sz="36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2100" y="1190954"/>
            <a:ext cx="2767994" cy="5806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Родитель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136806" y="4275435"/>
            <a:ext cx="5384800" cy="1075381"/>
          </a:xfrm>
          <a:prstGeom prst="wedgeRoundRectCallout">
            <a:avLst>
              <a:gd name="adj1" fmla="val 8388"/>
              <a:gd name="adj2" fmla="val -6837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Хотят на нас спихнуть свою работу…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</a:rPr>
              <a:t> 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1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3259" y="1180512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0135" y="1175669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 Причин жить в Сербии, за что там любят русских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604" y1="8780" x2="56604" y2="94634"/>
                        <a14:foregroundMark x1="14151" y1="25854" x2="61792" y2="6341"/>
                        <a14:foregroundMark x1="15094" y1="27317" x2="10377" y2="60976"/>
                        <a14:foregroundMark x1="18868" y1="81463" x2="63679" y2="78537"/>
                        <a14:foregroundMark x1="65566" y1="92195" x2="70283" y2="74634"/>
                        <a14:foregroundMark x1="65094" y1="4390" x2="65094" y2="4390"/>
                        <a14:foregroundMark x1="64151" y1="4878" x2="90094" y2="50244"/>
                        <a14:foregroundMark x1="77358" y1="8780" x2="92925" y2="57561"/>
                        <a14:foregroundMark x1="91509" y1="60000" x2="68396" y2="89756"/>
                        <a14:foregroundMark x1="22642" y1="82439" x2="52358" y2="94634"/>
                        <a14:foregroundMark x1="23585" y1="49756" x2="73113" y2="56098"/>
                        <a14:foregroundMark x1="78302" y1="45854" x2="60377" y2="45366"/>
                        <a14:backgroundMark x1="74528" y1="5854" x2="81604" y2="1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6177" y="5414803"/>
            <a:ext cx="991471" cy="9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.tcdn.co/1be/bc0/1bebc081-6b9f-358d-8910-bceb70975142/192/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267"/>
          <a:stretch/>
        </p:blipFill>
        <p:spPr bwMode="auto">
          <a:xfrm>
            <a:off x="4162233" y="1675103"/>
            <a:ext cx="3442853" cy="2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36.userapi.com/impg/bd6te38zkFd1OBXL5w7JKiYdwgl0-5nN4AhM4A/7sD59mXd4yE.jpg?size=1280x960&amp;quality=96&amp;sign=81264dde5c6eb76f9ef16d5afd415163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1755377"/>
            <a:ext cx="5776914" cy="433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 descr="https://sun9-77.userapi.com/impg/deO6A-hD6aD7hcilFCpSLWKroDYNpB3n6_k97g/n7wrDkRVdZU.jpg?size=1280x960&amp;quality=96&amp;sign=2c12f96e1313c8a53db30445b1b6757a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99" y="1755377"/>
            <a:ext cx="5776914" cy="433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00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97" y="866268"/>
            <a:ext cx="4948379" cy="5707723"/>
          </a:xfrm>
          <a:prstGeom prst="rect">
            <a:avLst/>
          </a:prstGeom>
        </p:spPr>
      </p:pic>
      <p:pic>
        <p:nvPicPr>
          <p:cNvPr id="6146" name="Picture 2" descr="https://sun9-67.userapi.com/i2siXksi51oCZ50L6AUD-xT6Q4Znhcy3lrpeUg/YcxL5rxHeu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99" y="1908023"/>
            <a:ext cx="5696357" cy="427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5696289" y="866268"/>
            <a:ext cx="6273579" cy="9286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вы когда-нибудь  видели осеннего жирафа?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61" y="672204"/>
            <a:ext cx="5732928" cy="2665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1"/>
          <a:stretch/>
        </p:blipFill>
        <p:spPr>
          <a:xfrm>
            <a:off x="321797" y="3628240"/>
            <a:ext cx="5594455" cy="268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200" y="672204"/>
            <a:ext cx="5886820" cy="2914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510" y="3476266"/>
            <a:ext cx="5943601" cy="298450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107705" y="2082622"/>
            <a:ext cx="3605674" cy="2833734"/>
            <a:chOff x="4107705" y="2082622"/>
            <a:chExt cx="3605674" cy="2833734"/>
          </a:xfrm>
        </p:grpSpPr>
        <p:pic>
          <p:nvPicPr>
            <p:cNvPr id="6" name="Picture 2" descr="Картинки по запросу &quot;стикер пнг&quo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952" y="2082622"/>
              <a:ext cx="3276600" cy="2833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21416236">
              <a:off x="4107705" y="2586526"/>
              <a:ext cx="360567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320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деи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управленческого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проекта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7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82.userapi.com/impg/cGnZK7IFM6KyJiqZafSLQyuRsJGqvj_lgS-EJw/Bkuv4Uwd8ts.jpg?size=1280x959&amp;quality=96&amp;sign=420180fc753639e1c3cc03495f5b5c1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00" y="1450396"/>
            <a:ext cx="6399702" cy="47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2.userapi.com/impg/huTGLO-X_SKheyePUhR-XaFppeI8qIJnnub0Uw/AMx9Ajp7wa4.jpg?size=500x500&amp;quality=96&amp;sign=98087ce117ddba6eac06a315c84cdf5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2001" y="1504950"/>
            <a:ext cx="4635500" cy="4635500"/>
          </a:xfrm>
          <a:prstGeom prst="rect">
            <a:avLst/>
          </a:prstGeom>
          <a:noFill/>
          <a:ln w="76200">
            <a:solidFill>
              <a:srgbClr val="0581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27066"/>
            <a:ext cx="119501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«ТВОРЧЕСКИЙ  МАРАФОН»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азл «Весёлые человечки» из 192 элементов | Собрать онлайн пазл №2429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"/>
          <a:stretch/>
        </p:blipFill>
        <p:spPr bwMode="auto">
          <a:xfrm>
            <a:off x="2905216" y="2455080"/>
            <a:ext cx="6287494" cy="37003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204413" y="2078694"/>
            <a:ext cx="3148989" cy="1268995"/>
          </a:xfrm>
          <a:prstGeom prst="wedgeEllipseCallout">
            <a:avLst>
              <a:gd name="adj1" fmla="val 54276"/>
              <a:gd name="adj2" fmla="val 74718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Даешь творческую среду!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389880" y="813721"/>
            <a:ext cx="6802830" cy="169636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«ТВОРЧЕСКИЙ МАРАФОН в социальной сети»</a:t>
            </a:r>
            <a:endParaRPr lang="ru-RU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2" descr="человечки скачать бесплатно - Зеленые человечки вежливость Крым футболка  Voyenpro, Интернет Магазин - Советской Арми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0000" l="10000" r="90000">
                        <a14:backgroundMark x1="71923" y1="77500" x2="78077" y2="83889"/>
                        <a14:backgroundMark x1="43077" y1="79444" x2="50385" y2="8416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395" y="3584554"/>
            <a:ext cx="2051969" cy="28411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9616760" y="1661901"/>
            <a:ext cx="2575240" cy="1268995"/>
          </a:xfrm>
          <a:prstGeom prst="wedgeEllipseCallout">
            <a:avLst>
              <a:gd name="adj1" fmla="val 924"/>
              <a:gd name="adj2" fmla="val 10073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Среда? Сегодня пятница!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3"/>
          <p:cNvSpPr>
            <a:spLocks noChangeArrowheads="1"/>
          </p:cNvSpPr>
          <p:nvPr/>
        </p:nvSpPr>
        <p:spPr bwMode="auto">
          <a:xfrm>
            <a:off x="592233" y="1689087"/>
            <a:ext cx="10967629" cy="4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9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МБДОУ детский сад № 89 города Пензы «Солнечный лучик»</a:t>
            </a:r>
          </a:p>
        </p:txBody>
      </p:sp>
      <p:sp>
        <p:nvSpPr>
          <p:cNvPr id="6" name="Shape 203"/>
          <p:cNvSpPr>
            <a:spLocks noChangeArrowheads="1"/>
          </p:cNvSpPr>
          <p:nvPr/>
        </p:nvSpPr>
        <p:spPr bwMode="auto">
          <a:xfrm>
            <a:off x="397571" y="2512832"/>
            <a:ext cx="11356951" cy="375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91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ПРОЕКТ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dra Sans Pro Book"/>
              <a:ea typeface="+mn-ea"/>
              <a:cs typeface="+mn-cs"/>
              <a:sym typeface="Calibri" pitchFamily="34" charset="0"/>
            </a:endParaRPr>
          </a:p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«КОНТАКТ? ЕСТЬ КОНТАКТ!»</a:t>
            </a:r>
          </a:p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dra Sans Pro Book"/>
              <a:ea typeface="+mn-ea"/>
              <a:cs typeface="+mn-cs"/>
              <a:sym typeface="Calibri" pitchFamily="34" charset="0"/>
            </a:endParaRPr>
          </a:p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edra Sans Pro Book"/>
                <a:ea typeface="+mn-ea"/>
                <a:cs typeface="+mn-cs"/>
                <a:sym typeface="Calibri" pitchFamily="34" charset="0"/>
              </a:rPr>
              <a:t>Творческий марафон в социальной сети</a:t>
            </a:r>
          </a:p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dra Sans Pro Book"/>
              <a:ea typeface="+mn-ea"/>
              <a:cs typeface="+mn-cs"/>
              <a:sym typeface="Calibri" pitchFamily="34" charset="0"/>
            </a:endParaRPr>
          </a:p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edra Sans Pro Book"/>
              <a:ea typeface="+mn-ea"/>
              <a:cs typeface="+mn-cs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0.userapi.com/impg/wsPJ1Y6z1N9TnyhkLDd49yzxw1_B3gUVBbcUSw/uz8Ju2VOdYU.jpg?size=1280x720&amp;quality=96&amp;sign=28b1a9b18c49b3bf2cd890083f41388c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5" y="2414586"/>
            <a:ext cx="5469467" cy="307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72.userapi.com/impg/vIuobxTdxaVgHgeewGfbMocVWfdi1gIa8mCMFA/Jx9k2S0TVBw.jpg?size=1280x720&amp;quality=96&amp;sign=4c3643a85099c37fc440517f76ee3a5e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52" y="2414586"/>
            <a:ext cx="5537199" cy="311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96" y="868296"/>
            <a:ext cx="2331068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стикер пнг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52" y="893944"/>
            <a:ext cx="233107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21364937">
            <a:off x="909031" y="1649352"/>
            <a:ext cx="21096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СЛОЖНО…</a:t>
            </a:r>
          </a:p>
        </p:txBody>
      </p:sp>
      <p:sp>
        <p:nvSpPr>
          <p:cNvPr id="13" name="Прямоугольник 12"/>
          <p:cNvSpPr/>
          <p:nvPr/>
        </p:nvSpPr>
        <p:spPr>
          <a:xfrm rot="21364937">
            <a:off x="9250691" y="1365873"/>
            <a:ext cx="2284921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ВОЗМОЖНО!!!</a:t>
            </a:r>
            <a:endParaRPr kumimoji="0" lang="ru-RU" sz="2400" b="0" i="0" u="none" strike="noStrike" kern="120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30" y="4548981"/>
            <a:ext cx="1922462" cy="19224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6961" y="13124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РАЗРАБОТКА КОНЦЕПЦИИ</a:t>
            </a:r>
          </a:p>
          <a:p>
            <a:pPr algn="ctr"/>
            <a:r>
              <a:rPr lang="ru-RU" sz="20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 ПЕДАГОГИЧЕСКОГО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37094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832100" y="1020120"/>
            <a:ext cx="6376362" cy="1964380"/>
          </a:xfrm>
          <a:prstGeom prst="downArrowCallout">
            <a:avLst>
              <a:gd name="adj1" fmla="val 17602"/>
              <a:gd name="adj2" fmla="val 19142"/>
              <a:gd name="adj3" fmla="val 25000"/>
              <a:gd name="adj4" fmla="val 6336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ключевая проблема </a:t>
            </a:r>
          </a:p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 педагогического проекта</a:t>
            </a:r>
            <a:endParaRPr lang="ru-RU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886200" y="3013932"/>
            <a:ext cx="4542136" cy="322769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 разработанных механизмов  интеграции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Интернет-ресурсов в образовательную среду ДОУ  </a:t>
            </a:r>
            <a:endParaRPr lang="ru-RU" sz="2400" b="1" kern="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s.tcdn.co/84c/cf7/84ccf7e3-456e-3900-9cdc-0d2f9370c8e6/9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525" y="3061606"/>
            <a:ext cx="3132350" cy="31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&quot;стикеры телеграм карлсон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4" y="2713032"/>
            <a:ext cx="3627978" cy="36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5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691885" y="1299520"/>
            <a:ext cx="7505700" cy="1964380"/>
          </a:xfrm>
          <a:prstGeom prst="downArrowCallout">
            <a:avLst>
              <a:gd name="adj1" fmla="val 17602"/>
              <a:gd name="adj2" fmla="val 19142"/>
              <a:gd name="adj3" fmla="val 25000"/>
              <a:gd name="adj4" fmla="val 6336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НАПРАВЛЕНИЕ ПЕДАГОГИЧЕСКОГО ПРОЕКТА</a:t>
            </a:r>
            <a:endParaRPr lang="ru-RU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689100" y="3769839"/>
            <a:ext cx="9511270" cy="196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4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2800" b="1" cap="all" dirty="0" smtClean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  <a:cs typeface="Arial"/>
                <a:sym typeface="Arial"/>
              </a:rPr>
              <a:t>Разработка  технологии с акцентом на </a:t>
            </a:r>
            <a:r>
              <a:rPr lang="ru-RU" altLang="ru-RU" sz="2800" b="1" cap="all" dirty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  <a:cs typeface="Arial"/>
                <a:sym typeface="Arial"/>
              </a:rPr>
              <a:t>развитие </a:t>
            </a:r>
            <a:r>
              <a:rPr lang="ru-RU" altLang="ru-RU" sz="2800" b="1" cap="all" dirty="0" smtClean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  <a:cs typeface="Arial"/>
                <a:sym typeface="Arial"/>
              </a:rPr>
              <a:t>личностного потенциала </a:t>
            </a:r>
            <a:r>
              <a:rPr lang="ru-RU" altLang="ru-RU" sz="2800" b="1" cap="all" dirty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  <a:cs typeface="Arial"/>
                <a:sym typeface="Arial"/>
              </a:rPr>
              <a:t>ключевых участников образовательных </a:t>
            </a:r>
            <a:r>
              <a:rPr lang="ru-RU" altLang="ru-RU" sz="2800" b="1" cap="all" dirty="0" smtClean="0">
                <a:solidFill>
                  <a:srgbClr val="2A5B96"/>
                </a:solidFill>
                <a:latin typeface="Arial Black" panose="020B0A04020102020204" pitchFamily="34" charset="0"/>
                <a:ea typeface="Fedra Sans Pro Light" charset="0"/>
                <a:cs typeface="Arial"/>
                <a:sym typeface="Arial"/>
              </a:rPr>
              <a:t>отношений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1" y="1600200"/>
            <a:ext cx="2169639" cy="21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верх 6"/>
          <p:cNvSpPr/>
          <p:nvPr/>
        </p:nvSpPr>
        <p:spPr>
          <a:xfrm>
            <a:off x="319862" y="5178532"/>
            <a:ext cx="11437297" cy="1158354"/>
          </a:xfrm>
          <a:prstGeom prst="upArrowCallout">
            <a:avLst>
              <a:gd name="adj1" fmla="val 25000"/>
              <a:gd name="adj2" fmla="val 41861"/>
              <a:gd name="adj3" fmla="val 25000"/>
              <a:gd name="adj4" fmla="val 6191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 descr="Картинки по запросу &quot;3д человечки дети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2" y="1018218"/>
            <a:ext cx="2519164" cy="20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2719347" y="668259"/>
            <a:ext cx="76200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kumimoji="0" lang="ru-RU" altLang="ru-RU" sz="3200" i="0" u="none" strike="noStrike" kern="1200" normalizeH="0" baseline="0" noProof="0" dirty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  <a:ea typeface="Fedra Sans Pro Light" charset="0"/>
              </a:rPr>
              <a:t>ЦЕЛЕВЫЕ ГРУППЫ </a:t>
            </a:r>
            <a:r>
              <a:rPr kumimoji="0" lang="ru-RU" altLang="ru-RU" sz="3200" i="0" u="none" strike="noStrike" kern="1200" normalizeH="0" baseline="0" noProof="0" dirty="0" smtClean="0">
                <a:solidFill>
                  <a:schemeClr val="accent5">
                    <a:lumMod val="75000"/>
                  </a:schemeClr>
                </a:solidFill>
                <a:uLnTx/>
                <a:uFillTx/>
                <a:latin typeface="Arial Black" panose="020B0A04020102020204" pitchFamily="34" charset="0"/>
                <a:ea typeface="Fedra Sans Pro Light" charset="0"/>
              </a:rPr>
              <a:t>ПРОЕКТА</a:t>
            </a:r>
            <a:endParaRPr kumimoji="0" lang="ru-RU" altLang="ru-RU" sz="3200" i="0" u="none" strike="noStrike" kern="1200" normalizeH="0" baseline="0" noProof="0" dirty="0">
              <a:solidFill>
                <a:schemeClr val="accent5">
                  <a:lumMod val="75000"/>
                </a:schemeClr>
              </a:solidFill>
              <a:uLnTx/>
              <a:uFillTx/>
              <a:latin typeface="Arial Black" panose="020B0A04020102020204" pitchFamily="34" charset="0"/>
              <a:ea typeface="Fedra Sans Pro Light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8783" y="3479014"/>
            <a:ext cx="1928763" cy="5753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9526" y="2784365"/>
            <a:ext cx="2311218" cy="52597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39235" y="2751059"/>
            <a:ext cx="2436321" cy="5400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Родители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2" name="Picture 6" descr="Картинки по запросу &quot;3д человечки дет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1340" y="1141707"/>
            <a:ext cx="2007299" cy="23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 &quot;3д человечки дет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696" y="1166857"/>
            <a:ext cx="1537651" cy="153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77930" y="3505623"/>
            <a:ext cx="3465067" cy="1899317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использования новых эффективных инструментов, новые векторы и горизонты личностного и профессионального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57681" y="4263341"/>
            <a:ext cx="3574615" cy="91519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быть самостоятельными, активными, инициативными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46980" y="3505624"/>
            <a:ext cx="3710179" cy="160503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общения и включение в жизнь ребенка и детского сада; новых смыслов и возможностей в повышении родительской компетентнос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2730" y="5782093"/>
            <a:ext cx="1075047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9075" indent="451485">
              <a:lnSpc>
                <a:spcPct val="107000"/>
              </a:lnSpc>
              <a:spcAft>
                <a:spcPts val="20"/>
              </a:spcAft>
            </a:pPr>
            <a:r>
              <a:rPr lang="ru-RU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Видение новых </a:t>
            </a:r>
            <a:r>
              <a:rPr lang="ru-RU" sz="2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возможностей, создаваемых в ОО</a:t>
            </a:r>
            <a:endParaRPr lang="ru-RU" sz="2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>
          <a:xfrm>
            <a:off x="7649313" y="1497592"/>
            <a:ext cx="4000748" cy="7392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новое содержание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04757" y="5254420"/>
            <a:ext cx="4211177" cy="10065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среда  новых возможностей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71931" y="3224444"/>
            <a:ext cx="3978129" cy="124584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</a:t>
            </a:r>
          </a:p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возможности взаимодействия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Стрелка вверх 38"/>
          <p:cNvSpPr/>
          <p:nvPr/>
        </p:nvSpPr>
        <p:spPr>
          <a:xfrm>
            <a:off x="5849695" y="1923049"/>
            <a:ext cx="644288" cy="4007852"/>
          </a:xfrm>
          <a:prstGeom prst="upArrow">
            <a:avLst>
              <a:gd name="adj1" fmla="val 66866"/>
              <a:gd name="adj2" fmla="val 47126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64706" y="1514649"/>
            <a:ext cx="4329659" cy="12295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Организационно-технологический компонент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25273" y="3279501"/>
            <a:ext cx="4329659" cy="12295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Социальный  компонент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4140" y="4910186"/>
            <a:ext cx="4250792" cy="12295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Предметно-пространственный компонент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E8842EEF-24CD-4A1D-B5C2-ED52CFA91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85" y="772559"/>
            <a:ext cx="11266998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kumimoji="0" lang="ru-RU" alt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4E8D"/>
                </a:solidFill>
                <a:effectLst/>
                <a:uLnTx/>
                <a:uFillTx/>
                <a:latin typeface="Arial Black" panose="020B0A04020102020204" pitchFamily="34" charset="0"/>
                <a:ea typeface="Fedra Sans Pro Light" charset="0"/>
              </a:rPr>
              <a:t>Механизмы</a:t>
            </a:r>
            <a:r>
              <a:rPr kumimoji="0" lang="ru-RU" alt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4E8D"/>
                </a:solidFill>
                <a:effectLst/>
                <a:uLnTx/>
                <a:uFillTx/>
                <a:latin typeface="Fedra Sans Pro Book" panose="020B0504040000020004" pitchFamily="34" charset="0"/>
                <a:ea typeface="Fedra Sans Pro Light" charset="0"/>
                <a:cs typeface="+mn-cs"/>
              </a:rPr>
              <a:t> </a:t>
            </a:r>
            <a:r>
              <a:rPr kumimoji="0" lang="ru-RU" alt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234E8D"/>
                </a:solidFill>
                <a:effectLst/>
                <a:uLnTx/>
                <a:uFillTx/>
                <a:latin typeface="Arial Black" panose="020B0A04020102020204" pitchFamily="34" charset="0"/>
                <a:ea typeface="Fedra Sans Pro Light" charset="0"/>
              </a:rPr>
              <a:t>и способы достижения</a:t>
            </a:r>
            <a:r>
              <a:rPr kumimoji="0" lang="ru-RU" altLang="ru-RU" sz="3200" b="1" i="0" u="none" strike="noStrike" kern="1200" cap="all" spc="0" normalizeH="0" noProof="0" dirty="0" smtClean="0">
                <a:ln>
                  <a:noFill/>
                </a:ln>
                <a:solidFill>
                  <a:srgbClr val="234E8D"/>
                </a:solidFill>
                <a:effectLst/>
                <a:uLnTx/>
                <a:uFillTx/>
                <a:latin typeface="Arial Black" panose="020B0A04020102020204" pitchFamily="34" charset="0"/>
                <a:ea typeface="Fedra Sans Pro Light" charset="0"/>
              </a:rPr>
              <a:t> цели</a:t>
            </a:r>
            <a:endParaRPr kumimoji="0" lang="ru-RU" altLang="ru-RU" sz="3200" b="1" i="0" u="none" strike="noStrike" kern="1200" cap="all" spc="0" normalizeH="0" baseline="0" noProof="0" dirty="0">
              <a:ln>
                <a:noFill/>
              </a:ln>
              <a:solidFill>
                <a:srgbClr val="234E8D"/>
              </a:solidFill>
              <a:effectLst/>
              <a:uLnTx/>
              <a:uFillTx/>
              <a:latin typeface="Arial Black" panose="020B0A04020102020204" pitchFamily="34" charset="0"/>
              <a:ea typeface="Fedra Sans Pro Light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56365" y="1465977"/>
            <a:ext cx="3051353" cy="1020695"/>
            <a:chOff x="4623968" y="1632387"/>
            <a:chExt cx="3051353" cy="1020695"/>
          </a:xfrm>
        </p:grpSpPr>
        <p:sp>
          <p:nvSpPr>
            <p:cNvPr id="24" name="Стрелка вверх 23"/>
            <p:cNvSpPr/>
            <p:nvPr/>
          </p:nvSpPr>
          <p:spPr>
            <a:xfrm rot="16200000">
              <a:off x="4891378" y="1583588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Стрелка вверх 25"/>
            <p:cNvSpPr/>
            <p:nvPr/>
          </p:nvSpPr>
          <p:spPr>
            <a:xfrm rot="5400000">
              <a:off x="6615561" y="1564229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25" name="Picture 6" descr="Картинки по запросу &quot;перезагрузка значок&quot;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696" y="1632387"/>
              <a:ext cx="1020695" cy="102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4638573" y="3298861"/>
            <a:ext cx="3051353" cy="1020695"/>
            <a:chOff x="4623968" y="1632387"/>
            <a:chExt cx="3051353" cy="1020695"/>
          </a:xfrm>
        </p:grpSpPr>
        <p:sp>
          <p:nvSpPr>
            <p:cNvPr id="29" name="Стрелка вверх 28"/>
            <p:cNvSpPr/>
            <p:nvPr/>
          </p:nvSpPr>
          <p:spPr>
            <a:xfrm rot="16200000">
              <a:off x="4891378" y="1583588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Стрелка вверх 29"/>
            <p:cNvSpPr/>
            <p:nvPr/>
          </p:nvSpPr>
          <p:spPr>
            <a:xfrm rot="5400000">
              <a:off x="6615561" y="1564229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Picture 6" descr="Картинки по запросу &quot;перезагрузка значок&quot;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696" y="1632387"/>
              <a:ext cx="1020695" cy="102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4663704" y="5119064"/>
            <a:ext cx="3051353" cy="1020695"/>
            <a:chOff x="4623968" y="1632387"/>
            <a:chExt cx="3051353" cy="1020695"/>
          </a:xfrm>
        </p:grpSpPr>
        <p:sp>
          <p:nvSpPr>
            <p:cNvPr id="41" name="Стрелка вверх 40"/>
            <p:cNvSpPr/>
            <p:nvPr/>
          </p:nvSpPr>
          <p:spPr>
            <a:xfrm rot="16200000">
              <a:off x="4891378" y="1583588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Стрелка вверх 44"/>
            <p:cNvSpPr/>
            <p:nvPr/>
          </p:nvSpPr>
          <p:spPr>
            <a:xfrm rot="5400000">
              <a:off x="6615561" y="1564229"/>
              <a:ext cx="792350" cy="1327170"/>
            </a:xfrm>
            <a:prstGeom prst="upArrow">
              <a:avLst>
                <a:gd name="adj1" fmla="val 56320"/>
                <a:gd name="adj2" fmla="val 74599"/>
              </a:avLst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6" name="Picture 6" descr="Картинки по запросу &quot;перезагрузка значок&quot;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696" y="1632387"/>
              <a:ext cx="1020695" cy="102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7671931" y="2434201"/>
            <a:ext cx="3978129" cy="56224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Контакт? Есть контакт!</a:t>
            </a:r>
            <a:endParaRPr lang="ru-RU" sz="2000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660622" y="4605752"/>
            <a:ext cx="3978129" cy="56224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Контакт? Есть контакт!</a:t>
            </a:r>
            <a:endParaRPr lang="ru-RU" sz="2000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236246" y="2438321"/>
            <a:ext cx="6608864" cy="3600877"/>
            <a:chOff x="1113254" y="2414711"/>
            <a:chExt cx="6608864" cy="360087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241" y="2414711"/>
              <a:ext cx="3600877" cy="3600877"/>
            </a:xfrm>
            <a:prstGeom prst="rect">
              <a:avLst/>
            </a:prstGeom>
          </p:spPr>
        </p:pic>
        <p:sp>
          <p:nvSpPr>
            <p:cNvPr id="13" name="Скругленный прямоугольник 12"/>
            <p:cNvSpPr/>
            <p:nvPr/>
          </p:nvSpPr>
          <p:spPr>
            <a:xfrm>
              <a:off x="1113254" y="4913577"/>
              <a:ext cx="3007988" cy="85640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D3D3D"/>
                  </a:solidFill>
                  <a:effectLst/>
                  <a:uLnTx/>
                  <a:uFillTx/>
                  <a:latin typeface="Arial Black" panose="020B0A04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ОФЛАЙН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7845110" y="4897312"/>
            <a:ext cx="3122557" cy="85640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312308" y="595714"/>
            <a:ext cx="7505700" cy="169636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99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«ТВОРЧЕСКИЙ МАРАФОН в социальной сети»</a:t>
            </a:r>
            <a:endParaRPr lang="ru-RU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AutoShape 2" descr="ВК логотип ПНГ на Прозрачном Фоне - Скачать PNG ВК логоти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ому принадлежит ВК (Вконтакте): кто владеет социальной сетью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89"/>
          <a:stretch/>
        </p:blipFill>
        <p:spPr bwMode="auto">
          <a:xfrm>
            <a:off x="7972468" y="1923100"/>
            <a:ext cx="2867840" cy="286784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108"/>
            <a:ext cx="4797968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презентации Вклад в будущее">
  <a:themeElements>
    <a:clrScheme name="Тема презентации Вклад в будуще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42D"/>
      </a:accent1>
      <a:accent2>
        <a:srgbClr val="008841"/>
      </a:accent2>
      <a:accent3>
        <a:srgbClr val="F6A429"/>
      </a:accent3>
      <a:accent4>
        <a:srgbClr val="7E388A"/>
      </a:accent4>
      <a:accent5>
        <a:srgbClr val="019E8B"/>
      </a:accent5>
      <a:accent6>
        <a:srgbClr val="00A2D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ППК преподавателей_1" id="{3450F8FA-84A1-3146-9D6E-DB5C41DC3CCC}" vid="{8EFEC57A-6288-6D4B-A254-5CCA9C814B6E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9473</TotalTime>
  <Words>449</Words>
  <Application>Microsoft Office PowerPoint</Application>
  <PresentationFormat>Широкоэкранный</PresentationFormat>
  <Paragraphs>132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33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Century Gothic</vt:lpstr>
      <vt:lpstr>Fedra Sans Pro Book</vt:lpstr>
      <vt:lpstr>Fedra Sans Pro Light</vt:lpstr>
      <vt:lpstr>FedraSansPro</vt:lpstr>
      <vt:lpstr>Franklin Gothic Demi</vt:lpstr>
      <vt:lpstr>Monotype Corsiva</vt:lpstr>
      <vt:lpstr>Montserrat</vt:lpstr>
      <vt:lpstr>Tahoma</vt:lpstr>
      <vt:lpstr>Times New Roman</vt:lpstr>
      <vt:lpstr>1_Тема Office</vt:lpstr>
      <vt:lpstr>Тема Office</vt:lpstr>
      <vt:lpstr>3_Тема Office</vt:lpstr>
      <vt:lpstr>5_Тема Office</vt:lpstr>
      <vt:lpstr>6_Тема Office</vt:lpstr>
      <vt:lpstr>Тема презентации Вклад в будущее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83</cp:revision>
  <dcterms:created xsi:type="dcterms:W3CDTF">2021-10-13T12:40:55Z</dcterms:created>
  <dcterms:modified xsi:type="dcterms:W3CDTF">2021-10-29T16:59:21Z</dcterms:modified>
</cp:coreProperties>
</file>