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  <p:sldMasterId id="2147483910" r:id="rId2"/>
    <p:sldMasterId id="2147483922" r:id="rId3"/>
  </p:sldMasterIdLst>
  <p:sldIdLst>
    <p:sldId id="256" r:id="rId4"/>
    <p:sldId id="257" r:id="rId5"/>
    <p:sldId id="261" r:id="rId6"/>
    <p:sldId id="258" r:id="rId7"/>
    <p:sldId id="262" r:id="rId8"/>
    <p:sldId id="259" r:id="rId9"/>
    <p:sldId id="265" r:id="rId10"/>
    <p:sldId id="266" r:id="rId11"/>
    <p:sldId id="267" r:id="rId12"/>
    <p:sldId id="268" r:id="rId13"/>
    <p:sldId id="263" r:id="rId14"/>
    <p:sldId id="271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6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609D-CF74-4E84-9695-0CA704266C0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25C-5FBC-40CF-BA71-1BD3E334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4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609D-CF74-4E84-9695-0CA704266C0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25C-5FBC-40CF-BA71-1BD3E334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8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609D-CF74-4E84-9695-0CA704266C0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25C-5FBC-40CF-BA71-1BD3E33405C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611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609D-CF74-4E84-9695-0CA704266C0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25C-5FBC-40CF-BA71-1BD3E334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74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609D-CF74-4E84-9695-0CA704266C0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25C-5FBC-40CF-BA71-1BD3E33405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545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609D-CF74-4E84-9695-0CA704266C0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25C-5FBC-40CF-BA71-1BD3E334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82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609D-CF74-4E84-9695-0CA704266C0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25C-5FBC-40CF-BA71-1BD3E334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99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609D-CF74-4E84-9695-0CA704266C0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25C-5FBC-40CF-BA71-1BD3E334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81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6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434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9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609D-CF74-4E84-9695-0CA704266C0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25C-5FBC-40CF-BA71-1BD3E334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69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67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309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32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61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411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14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5495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04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0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28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609D-CF74-4E84-9695-0CA704266C0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25C-5FBC-40CF-BA71-1BD3E334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8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88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950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2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71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4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41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9502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17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07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609D-CF74-4E84-9695-0CA704266C0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25C-5FBC-40CF-BA71-1BD3E334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6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609D-CF74-4E84-9695-0CA704266C0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25C-5FBC-40CF-BA71-1BD3E334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0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609D-CF74-4E84-9695-0CA704266C0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25C-5FBC-40CF-BA71-1BD3E334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61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609D-CF74-4E84-9695-0CA704266C0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25C-5FBC-40CF-BA71-1BD3E334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6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609D-CF74-4E84-9695-0CA704266C0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25C-5FBC-40CF-BA71-1BD3E334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609D-CF74-4E84-9695-0CA704266C0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B525C-5FBC-40CF-BA71-1BD3E334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9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A609D-CF74-4E84-9695-0CA704266C09}" type="datetimeFigureOut">
              <a:rPr lang="en-US" smtClean="0"/>
              <a:t>3/22/2016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15B525C-5FBC-40CF-BA71-1BD3E3340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2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9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3CC35-0325-4806-82F9-3CBFD575312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6A84D-DC31-4469-A169-B98114C75F6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g.ru/2013/12/18/pedagog-dok.html" TargetMode="External"/><Relationship Id="rId2" Type="http://schemas.openxmlformats.org/officeDocument/2006/relationships/hyperlink" Target="http://&#1084;&#1080;&#1085;&#1086;&#1073;&#1088;&#1085;&#1072;&#1091;&#1082;&#1080;.&#1088;&#1092;/documents/307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1012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2686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Педагогическая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деятельность </a:t>
            </a: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 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проектированию и реализации </a:t>
            </a:r>
            <a:b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основных общеобразовательных программ </a:t>
            </a:r>
            <a:b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72015110"/>
              </p:ext>
            </p:extLst>
          </p:nvPr>
        </p:nvGraphicFramePr>
        <p:xfrm>
          <a:off x="609600" y="1937982"/>
          <a:ext cx="5384924" cy="47192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384924"/>
              </a:tblGrid>
              <a:tr h="69155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Педагогическая деятельность по реализации программ дошкольного образования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888" marR="35888" marT="0" marB="0"/>
                </a:tc>
              </a:tr>
              <a:tr h="81142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>
                          <a:effectLst/>
                        </a:rPr>
                        <a:t>Педагогическая деятельность по реализации программ начального общего образования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888" marR="35888" marT="0" marB="0"/>
                </a:tc>
              </a:tr>
              <a:tr h="81142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>
                          <a:effectLst/>
                        </a:rPr>
                        <a:t>Педагогическая деятельность по реализации программ основного и среднего общего образования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888" marR="35888" marT="0" marB="0"/>
                </a:tc>
              </a:tr>
              <a:tr h="753105"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>
                          <a:effectLst/>
                        </a:rPr>
                        <a:t>Модуль «Предметное обучение. Математика»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888" marR="35888" marT="0" marB="0"/>
                </a:tc>
              </a:tr>
              <a:tr h="81142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</a:rPr>
                        <a:t>Модуль «Предметное обучение. Русский язык»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888" marR="35888" marT="0" marB="0"/>
                </a:tc>
              </a:tr>
            </a:tbl>
          </a:graphicData>
        </a:graphic>
      </p:graphicFrame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197600" y="2001266"/>
            <a:ext cx="5384800" cy="452596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Трудовые действия </a:t>
            </a:r>
            <a:r>
              <a:rPr lang="ru-RU" dirty="0"/>
              <a:t>(например, </a:t>
            </a:r>
            <a:r>
              <a:rPr lang="ru-RU" sz="2600" dirty="0"/>
              <a:t>«Проектирование образовательного процесса на основе федерального государственного образовательного стандарта начального общего образования с учетом особенностей социальной ситуации развития первоклассника в связи с переходом ведущей деятельности от игровой к учебной</a:t>
            </a:r>
            <a:r>
              <a:rPr lang="ru-RU" dirty="0"/>
              <a:t>»</a:t>
            </a:r>
          </a:p>
          <a:p>
            <a:r>
              <a:rPr lang="ru-RU" b="1" dirty="0"/>
              <a:t>Необходимые умения</a:t>
            </a:r>
          </a:p>
          <a:p>
            <a:r>
              <a:rPr lang="ru-RU" b="1" dirty="0"/>
              <a:t>Необходимые знания</a:t>
            </a:r>
          </a:p>
          <a:p>
            <a:r>
              <a:rPr lang="ru-RU" b="1" dirty="0"/>
              <a:t>Другие характеристики </a:t>
            </a:r>
            <a:r>
              <a:rPr lang="ru-RU" dirty="0"/>
              <a:t>(соблюдение правовых, нравственных и этических норм, требований профессиональной этики)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74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В. Педагогическая деятельность </a:t>
            </a:r>
            <a:br>
              <a:rPr lang="ru-RU" dirty="0"/>
            </a:br>
            <a:r>
              <a:rPr lang="ru-RU" dirty="0"/>
              <a:t>по проектированию и реализации </a:t>
            </a:r>
            <a:br>
              <a:rPr lang="ru-RU" dirty="0"/>
            </a:br>
            <a:r>
              <a:rPr lang="ru-RU" dirty="0"/>
              <a:t>основных общеобразовательных программ </a:t>
            </a:r>
            <a:endParaRPr lang="en-US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Наименование базовой группы, </a:t>
            </a:r>
            <a:r>
              <a:rPr lang="ru-RU" dirty="0" smtClean="0"/>
              <a:t>должности </a:t>
            </a:r>
            <a:r>
              <a:rPr lang="ru-RU" dirty="0"/>
              <a:t>(профессии) или </a:t>
            </a:r>
            <a:r>
              <a:rPr lang="ru-RU" dirty="0" smtClean="0"/>
              <a:t>специальности</a:t>
            </a:r>
          </a:p>
          <a:p>
            <a:endParaRPr lang="en-US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75219"/>
              </p:ext>
            </p:extLst>
          </p:nvPr>
        </p:nvGraphicFramePr>
        <p:xfrm>
          <a:off x="1660502" y="2730193"/>
          <a:ext cx="6227904" cy="36025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56109"/>
                <a:gridCol w="4871795"/>
              </a:tblGrid>
              <a:tr h="3885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2320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Преподаватели в средней школе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3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2340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Преподаватели в системе специального образования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3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3310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Преподавательский персонал начального образования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3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3320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Персонал дошкольного воспитания и образования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03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3330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Преподавательский персонал специального обучения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80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Трудовая функция: Педагогическая деятельность по реализации программ начального общего образования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Трудовые </a:t>
            </a:r>
            <a:r>
              <a:rPr lang="ru-RU" sz="2000" b="1" dirty="0" smtClean="0"/>
              <a:t>действия: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Проектирование образовательного процесса на основе федерального государственного образовательного стандарта начального общего образования с </a:t>
            </a:r>
            <a:r>
              <a:rPr lang="ru-RU" sz="2000" b="1" i="1" dirty="0"/>
              <a:t>учетом особенностей социальной ситуации развития первоклассника </a:t>
            </a:r>
            <a:r>
              <a:rPr lang="ru-RU" sz="2000" dirty="0"/>
              <a:t>в связи с переходом ведущей деятельности от игровой к </a:t>
            </a:r>
            <a:r>
              <a:rPr lang="ru-RU" sz="2000" dirty="0" smtClean="0"/>
              <a:t>учебной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Формирование у детей социальной позиции обучающихся на всем протяжении обучения в начальной </a:t>
            </a:r>
            <a:r>
              <a:rPr lang="ru-RU" sz="2000" dirty="0" smtClean="0"/>
              <a:t>школе</a:t>
            </a:r>
          </a:p>
          <a:p>
            <a:pPr>
              <a:buFont typeface="+mj-lt"/>
              <a:buAutoNum type="arabicPeriod"/>
            </a:pPr>
            <a:r>
              <a:rPr lang="ru-RU" sz="2000" dirty="0"/>
              <a:t>Формирование </a:t>
            </a:r>
            <a:r>
              <a:rPr lang="ru-RU" sz="2000" dirty="0" err="1"/>
              <a:t>метапредметных</a:t>
            </a:r>
            <a:r>
              <a:rPr lang="ru-RU" sz="2000" dirty="0"/>
              <a:t> компетенций,  умения учиться и универсальных учебных действий до уровня, необходимого для освоения образовательных программ основного общего образования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2097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/>
              <a:t>Трудовая функция: Педагогическая деятельность по реализации программ начального общего образования</a:t>
            </a:r>
            <a:endParaRPr lang="en-US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1675" y="1930400"/>
            <a:ext cx="9681316" cy="4110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Трудовые действия:</a:t>
            </a:r>
          </a:p>
          <a:p>
            <a:pPr marL="0" indent="0">
              <a:buNone/>
            </a:pPr>
            <a:r>
              <a:rPr lang="ru-RU" dirty="0" smtClean="0"/>
              <a:t>4. Объективная </a:t>
            </a:r>
            <a:r>
              <a:rPr lang="ru-RU" dirty="0"/>
              <a:t>оценка успехов и возможностей обучающихся с учетом неравномерности индивидуального психического развития детей младшего школьного возраста, а также своеобразия динамики развития учебной деятельности мальчиков и </a:t>
            </a:r>
            <a:r>
              <a:rPr lang="ru-RU" dirty="0" smtClean="0"/>
              <a:t>девочек</a:t>
            </a:r>
          </a:p>
          <a:p>
            <a:pPr marL="0" indent="0">
              <a:buNone/>
            </a:pPr>
            <a:r>
              <a:rPr lang="ru-RU" dirty="0" smtClean="0"/>
              <a:t>5. Организация </a:t>
            </a:r>
            <a:r>
              <a:rPr lang="ru-RU" dirty="0"/>
              <a:t>учебного процесса </a:t>
            </a:r>
            <a:r>
              <a:rPr lang="ru-RU" b="1" i="1" dirty="0"/>
              <a:t>с учетом своеобразия социальной ситуации развития </a:t>
            </a:r>
            <a:r>
              <a:rPr lang="ru-RU" b="1" i="1" dirty="0" smtClean="0"/>
              <a:t>первоклассника</a:t>
            </a:r>
          </a:p>
          <a:p>
            <a:pPr marL="0" indent="0">
              <a:buNone/>
            </a:pPr>
            <a:r>
              <a:rPr lang="ru-RU" dirty="0" smtClean="0"/>
              <a:t>6. Корректировка </a:t>
            </a:r>
            <a:r>
              <a:rPr lang="ru-RU" dirty="0"/>
              <a:t>учебной деятельности исходя из данных мониторинга образовательных результатов с учетом неравномерности индивидуального психического развития детей младшего школьного возраста (в том числе в силу различий в возрасте, условий дошкольного обучения и воспитания), а также своеобразия динамики развития мальчиков и </a:t>
            </a:r>
            <a:r>
              <a:rPr lang="ru-RU" dirty="0" smtClean="0"/>
              <a:t>девочек</a:t>
            </a:r>
          </a:p>
          <a:p>
            <a:pPr marL="0" indent="0">
              <a:buNone/>
            </a:pPr>
            <a:r>
              <a:rPr lang="ru-RU" dirty="0" smtClean="0"/>
              <a:t>7. Проведение </a:t>
            </a:r>
            <a:r>
              <a:rPr lang="ru-RU" dirty="0"/>
              <a:t>в четвертом классе начальной школы (во взаимодействии с психологом) мероприятий по профилактике возможных трудностей адаптации детей к учебно-воспитательному процессу в основной </a:t>
            </a:r>
            <a:r>
              <a:rPr lang="ru-RU" dirty="0" smtClean="0"/>
              <a:t>школе.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0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Педагогическая деятельность по реализации программ </a:t>
            </a:r>
            <a:r>
              <a:rPr lang="ru-RU" b="1" u="sng" dirty="0"/>
              <a:t>основного и среднего </a:t>
            </a:r>
            <a:r>
              <a:rPr lang="ru-RU" dirty="0"/>
              <a:t>общего образования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ru-RU" b="1" dirty="0"/>
              <a:t>Трудовые действия:</a:t>
            </a:r>
          </a:p>
          <a:p>
            <a:r>
              <a:rPr lang="ru-RU" dirty="0" smtClean="0"/>
              <a:t>…</a:t>
            </a:r>
            <a:endParaRPr lang="ru-RU" dirty="0"/>
          </a:p>
          <a:p>
            <a:r>
              <a:rPr lang="ru-RU" dirty="0" smtClean="0"/>
              <a:t>Применение </a:t>
            </a:r>
            <a:r>
              <a:rPr lang="ru-RU" dirty="0"/>
              <a:t>специальных языковых программ (в том числе русского как иностранного), программ повышения языковой культуры, и </a:t>
            </a:r>
            <a:r>
              <a:rPr lang="ru-RU" b="1" u="sng" dirty="0"/>
              <a:t>развития навыков поликультурного </a:t>
            </a:r>
            <a:r>
              <a:rPr lang="ru-RU" b="1" u="sng" dirty="0" smtClean="0"/>
              <a:t>общения</a:t>
            </a:r>
          </a:p>
          <a:p>
            <a:r>
              <a:rPr lang="ru-RU" dirty="0"/>
              <a:t>Совместное с учащимися </a:t>
            </a:r>
            <a:r>
              <a:rPr lang="ru-RU" b="1" u="sng" dirty="0"/>
              <a:t>использование иноязычных источников информации</a:t>
            </a:r>
            <a:r>
              <a:rPr lang="ru-RU" dirty="0"/>
              <a:t>, инструментов перевода, </a:t>
            </a:r>
            <a:r>
              <a:rPr lang="ru-RU" dirty="0" smtClean="0"/>
              <a:t>произношения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олимпиад, конференций, турниров математических и </a:t>
            </a:r>
            <a:r>
              <a:rPr lang="ru-RU" b="1" u="sng" dirty="0"/>
              <a:t>лингвистических игр </a:t>
            </a:r>
            <a:r>
              <a:rPr lang="ru-RU" dirty="0"/>
              <a:t>в школе и др.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069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«От </a:t>
            </a:r>
            <a:r>
              <a:rPr lang="ru-RU" dirty="0"/>
              <a:t>педагога нельзя требовать то, чему его никто никогда не </a:t>
            </a:r>
            <a:r>
              <a:rPr lang="ru-RU" dirty="0" smtClean="0"/>
              <a:t>учил»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dirty="0" smtClean="0"/>
              <a:t>«Нужно </a:t>
            </a:r>
            <a:r>
              <a:rPr lang="ru-RU" sz="2800" dirty="0"/>
              <a:t>понимать, что параллельно с этим стандартом должен быть изменен стандарт и </a:t>
            </a:r>
            <a:r>
              <a:rPr lang="ru-RU" sz="2800" dirty="0" smtClean="0"/>
              <a:t>педагогического образования</a:t>
            </a:r>
            <a:r>
              <a:rPr lang="ru-RU" sz="2800" dirty="0"/>
              <a:t>, и должна быть очень точно прописана процедура оценки. Но наш стандарт не про оценку, он про компетенции педагога, нельзя в один документ впихнуть все.  Вместе со стандартом учителя должны быть разработаны еще два документа: профессиональный стандарт высшего </a:t>
            </a:r>
            <a:r>
              <a:rPr lang="ru-RU" sz="2800" dirty="0" err="1" smtClean="0"/>
              <a:t>педобразования</a:t>
            </a:r>
            <a:r>
              <a:rPr lang="ru-RU" sz="2800" dirty="0" smtClean="0"/>
              <a:t> </a:t>
            </a:r>
            <a:r>
              <a:rPr lang="ru-RU" sz="2800" dirty="0"/>
              <a:t>и документ, регламентирующий процедуру аттестации» (</a:t>
            </a:r>
            <a:r>
              <a:rPr lang="ru-RU" sz="2800" dirty="0" smtClean="0"/>
              <a:t>Евгений Александрович Ямбург, руководитель </a:t>
            </a:r>
            <a:r>
              <a:rPr lang="ru-RU" sz="2800" dirty="0"/>
              <a:t>группы </a:t>
            </a:r>
            <a:r>
              <a:rPr lang="ru-RU" sz="2800" dirty="0" smtClean="0"/>
              <a:t>разработчиков Профессионального стандарта, Заслуженный учитель </a:t>
            </a:r>
            <a:r>
              <a:rPr lang="ru-RU" sz="2800" dirty="0"/>
              <a:t>РФ, </a:t>
            </a:r>
            <a:r>
              <a:rPr lang="ru-RU" sz="2800" dirty="0" smtClean="0"/>
              <a:t>директор </a:t>
            </a:r>
            <a:r>
              <a:rPr lang="ru-RU" sz="2800" dirty="0"/>
              <a:t>московского ЦО №</a:t>
            </a:r>
            <a:r>
              <a:rPr lang="ru-RU" sz="2800" dirty="0" smtClean="0"/>
              <a:t>109)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3760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45827"/>
            <a:ext cx="8596668" cy="1320800"/>
          </a:xfrm>
        </p:spPr>
        <p:txBody>
          <a:bodyPr/>
          <a:lstStyle/>
          <a:p>
            <a:pPr algn="ctr"/>
            <a:r>
              <a:rPr lang="ru-RU" dirty="0" err="1" smtClean="0"/>
              <a:t>Компетентностный</a:t>
            </a:r>
            <a:r>
              <a:rPr lang="ru-RU" dirty="0" smtClean="0"/>
              <a:t> подход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66627"/>
            <a:ext cx="8596668" cy="42747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800" dirty="0" smtClean="0"/>
              <a:t>Профессиональный стандарт определяет </a:t>
            </a:r>
          </a:p>
          <a:p>
            <a:r>
              <a:rPr lang="ru-RU" sz="2800" dirty="0" smtClean="0"/>
              <a:t>обобщенные </a:t>
            </a:r>
            <a:r>
              <a:rPr lang="ru-RU" sz="2800" dirty="0"/>
              <a:t>трудовые функции, </a:t>
            </a:r>
            <a:endParaRPr lang="ru-RU" sz="2800" dirty="0" smtClean="0"/>
          </a:p>
          <a:p>
            <a:r>
              <a:rPr lang="ru-RU" sz="2800" dirty="0" smtClean="0"/>
              <a:t>трудовые </a:t>
            </a:r>
            <a:r>
              <a:rPr lang="ru-RU" sz="2800" dirty="0"/>
              <a:t>действия,</a:t>
            </a:r>
          </a:p>
          <a:p>
            <a:r>
              <a:rPr lang="ru-RU" sz="2800" dirty="0"/>
              <a:t>необходимые умения, </a:t>
            </a:r>
            <a:endParaRPr lang="ru-RU" sz="2800" dirty="0" smtClean="0"/>
          </a:p>
          <a:p>
            <a:r>
              <a:rPr lang="ru-RU" sz="2800" dirty="0" smtClean="0"/>
              <a:t>необходимые </a:t>
            </a:r>
            <a:r>
              <a:rPr lang="ru-RU" sz="2800" dirty="0"/>
              <a:t>знания</a:t>
            </a:r>
          </a:p>
          <a:p>
            <a:r>
              <a:rPr lang="ru-RU" sz="2800" dirty="0"/>
              <a:t>и другие характеристики, находящиеся </a:t>
            </a:r>
            <a:r>
              <a:rPr lang="ru-RU" sz="2800" dirty="0" smtClean="0"/>
              <a:t>в сфере </a:t>
            </a:r>
            <a:r>
              <a:rPr lang="ru-RU" sz="2800" dirty="0"/>
              <a:t>нравственности, </a:t>
            </a:r>
            <a:r>
              <a:rPr lang="ru-RU" sz="2800" dirty="0" smtClean="0"/>
              <a:t>профессиональной этики </a:t>
            </a:r>
            <a:r>
              <a:rPr lang="ru-RU" sz="2800" dirty="0"/>
              <a:t>и соблюдения норм права.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6719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 Федеральный государственный образовательный стандарт </a:t>
            </a:r>
            <a:br>
              <a:rPr lang="ru-RU" sz="2400" dirty="0" smtClean="0"/>
            </a:br>
            <a:r>
              <a:rPr lang="ru-RU" sz="2400" dirty="0" smtClean="0"/>
              <a:t>высшего образования </a:t>
            </a:r>
            <a:br>
              <a:rPr lang="ru-RU" sz="2400" dirty="0" smtClean="0"/>
            </a:br>
            <a:r>
              <a:rPr lang="ru-RU" sz="2400" dirty="0" smtClean="0"/>
              <a:t>по направлению подготовки 44.03.01 Педагогическое образование (уровень </a:t>
            </a:r>
            <a:r>
              <a:rPr lang="ru-RU" sz="2400" dirty="0" err="1" smtClean="0"/>
              <a:t>бакалавриата</a:t>
            </a:r>
            <a:r>
              <a:rPr lang="ru-RU" sz="2400" dirty="0" smtClean="0"/>
              <a:t>)</a:t>
            </a:r>
            <a:endParaRPr lang="en-US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Утвержден Министерством образования и науки РФ 4 декабря 2015 г.</a:t>
            </a:r>
          </a:p>
          <a:p>
            <a:pPr marL="0" indent="0">
              <a:buNone/>
            </a:pPr>
            <a:r>
              <a:rPr lang="ru-RU" dirty="0" smtClean="0"/>
              <a:t>В результате освоения программы </a:t>
            </a:r>
            <a:r>
              <a:rPr lang="ru-RU" dirty="0" err="1" smtClean="0"/>
              <a:t>бакалавриата</a:t>
            </a:r>
            <a:r>
              <a:rPr lang="ru-RU" dirty="0" smtClean="0"/>
              <a:t> у выпускника должны быть сформированы</a:t>
            </a:r>
          </a:p>
          <a:p>
            <a:r>
              <a:rPr lang="ru-RU" dirty="0" smtClean="0"/>
              <a:t>Общекультурные</a:t>
            </a:r>
          </a:p>
          <a:p>
            <a:r>
              <a:rPr lang="ru-RU" dirty="0" smtClean="0"/>
              <a:t>Общепрофессиональные </a:t>
            </a:r>
          </a:p>
          <a:p>
            <a:r>
              <a:rPr lang="ru-RU" dirty="0" smtClean="0"/>
              <a:t>Профессиональные компетенции.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649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Соответствие подготовки учителя иностранных языков в начальной школе на основе ФГОС ВО </a:t>
            </a:r>
            <a:br>
              <a:rPr lang="ru-RU" sz="2800" dirty="0"/>
            </a:br>
            <a:r>
              <a:rPr lang="ru-RU" sz="2800" dirty="0" smtClean="0"/>
              <a:t>требованиям </a:t>
            </a:r>
            <a:r>
              <a:rPr lang="ru-RU" sz="2800" dirty="0"/>
              <a:t>профессионального стандарта педагога </a:t>
            </a:r>
            <a:endParaRPr lang="en-US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Профессиональный стандарт</a:t>
            </a:r>
          </a:p>
          <a:p>
            <a:r>
              <a:rPr lang="ru-RU" dirty="0"/>
              <a:t>Осуществление профессиональной деятельности в соответствии с требованиями федеральных государственных образовательных стандартов  дошкольного, начального общего, основного общего, среднего общего образования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ФГОС ВО</a:t>
            </a:r>
          </a:p>
          <a:p>
            <a:r>
              <a:rPr lang="ru-RU" dirty="0" smtClean="0"/>
              <a:t>Готовность реализовывать образовательные программы по предмету в соответствии с требованиями образовательных стандартов (ПК-1)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9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Соответствие подготовки учителя иностранных языков в начальной школе на основе ФГОС ВО </a:t>
            </a:r>
            <a:br>
              <a:rPr lang="ru-RU" sz="2800" dirty="0"/>
            </a:br>
            <a:r>
              <a:rPr lang="ru-RU" sz="2800" dirty="0" smtClean="0"/>
              <a:t>требованиям </a:t>
            </a:r>
            <a:r>
              <a:rPr lang="ru-RU" sz="2800" dirty="0"/>
              <a:t>профессионального стандарта педагога </a:t>
            </a:r>
            <a:endParaRPr lang="en-US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Профессиональный стандарт</a:t>
            </a:r>
          </a:p>
          <a:p>
            <a:pPr marL="0" indent="0">
              <a:buNone/>
            </a:pPr>
            <a:r>
              <a:rPr lang="ru-RU" dirty="0"/>
              <a:t>Использовать и апробировать специальные подходы к обучению в целях включения в образовательный процесс всех обучающихся, в том числе с особыми потребностями в образовании: обучающихся, проявивших выдающиеся способности;  обучающихся, для которых русский язык не является родным; обучающихся с ограниченными возможностями здоровья</a:t>
            </a:r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ФГОС ВО</a:t>
            </a:r>
          </a:p>
          <a:p>
            <a:pPr marL="0" indent="0">
              <a:buNone/>
            </a:pPr>
            <a:r>
              <a:rPr lang="ru-RU" dirty="0" smtClean="0"/>
              <a:t>Способность осуществлять обучение, воспитание и развитие с учетом возрастных, психофизических и индивидуальных особенностей, в том числе особых образовательных потребностей обучающихся (ОПК-2)</a:t>
            </a:r>
          </a:p>
        </p:txBody>
      </p:sp>
    </p:spTree>
    <p:extLst>
      <p:ext uri="{BB962C8B-B14F-4D97-AF65-F5344CB8AC3E}">
        <p14:creationId xmlns:p14="http://schemas.microsoft.com/office/powerpoint/2010/main" val="32296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Соответствие подготовки учителя иностранных языков в начальной школе на основе ФГОС ВО </a:t>
            </a:r>
            <a:br>
              <a:rPr lang="ru-RU" sz="3600" dirty="0" smtClean="0"/>
            </a:br>
            <a:r>
              <a:rPr lang="ru-RU" sz="3600" dirty="0" smtClean="0"/>
              <a:t>по направлению «Педагогическое образование» требованиям профессионального стандарта педагога </a:t>
            </a:r>
            <a:endParaRPr lang="en-US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ru-RU" dirty="0" smtClean="0"/>
              <a:t>Селивановская О. А. ,</a:t>
            </a:r>
          </a:p>
          <a:p>
            <a:pPr algn="r"/>
            <a:r>
              <a:rPr lang="ru-RU" dirty="0"/>
              <a:t>д</a:t>
            </a:r>
            <a:r>
              <a:rPr lang="ru-RU" dirty="0" smtClean="0"/>
              <a:t>оцент кафедры раннего обучения иностранным языкам</a:t>
            </a:r>
          </a:p>
          <a:p>
            <a:pPr algn="r"/>
            <a:r>
              <a:rPr lang="ru-RU" dirty="0" smtClean="0"/>
              <a:t>института детства</a:t>
            </a:r>
          </a:p>
          <a:p>
            <a:pPr algn="r"/>
            <a:r>
              <a:rPr lang="ru-RU" dirty="0" smtClean="0"/>
              <a:t>РГПУ имени А. И. </a:t>
            </a:r>
            <a:r>
              <a:rPr lang="ru-RU" dirty="0"/>
              <a:t>Г</a:t>
            </a:r>
            <a:r>
              <a:rPr lang="ru-RU" dirty="0" smtClean="0"/>
              <a:t>ерцена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44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Соответствие подготовки учителя иностранных языков в начальной школе на основе ФГОС ВО </a:t>
            </a:r>
            <a:br>
              <a:rPr lang="ru-RU" sz="2800" dirty="0"/>
            </a:br>
            <a:r>
              <a:rPr lang="ru-RU" sz="2800" dirty="0" smtClean="0"/>
              <a:t>требованиям </a:t>
            </a:r>
            <a:r>
              <a:rPr lang="ru-RU" sz="2800" dirty="0"/>
              <a:t>профессионального стандарта педагога </a:t>
            </a:r>
            <a:endParaRPr lang="en-US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Профессиональный стандарт</a:t>
            </a:r>
          </a:p>
          <a:p>
            <a:pPr marL="0" indent="0">
              <a:buNone/>
            </a:pPr>
            <a:r>
              <a:rPr lang="ru-RU" dirty="0"/>
              <a:t>Реализация современных, в том числе интерактивных, форм и методов воспитательной работы, используя их как на занятии, так и во внеурочной  деятельности</a:t>
            </a:r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ФГОС ВО</a:t>
            </a:r>
          </a:p>
          <a:p>
            <a:pPr marL="0" indent="0">
              <a:buNone/>
            </a:pPr>
            <a:r>
              <a:rPr lang="ru-RU" dirty="0" smtClean="0"/>
              <a:t>Способность решать задачи воспитания и духовно-нравственного развития учащихся в учебной и </a:t>
            </a:r>
            <a:r>
              <a:rPr lang="ru-RU" dirty="0" err="1" smtClean="0"/>
              <a:t>внеучебной</a:t>
            </a:r>
            <a:r>
              <a:rPr lang="ru-RU" dirty="0" smtClean="0"/>
              <a:t> деятельности (ПК-3)</a:t>
            </a:r>
          </a:p>
        </p:txBody>
      </p:sp>
    </p:spTree>
    <p:extLst>
      <p:ext uri="{BB962C8B-B14F-4D97-AF65-F5344CB8AC3E}">
        <p14:creationId xmlns:p14="http://schemas.microsoft.com/office/powerpoint/2010/main" val="2919745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Соответствие подготовки учителя иностранных языков в начальной школе на основе ФГОС ВО </a:t>
            </a:r>
            <a:br>
              <a:rPr lang="ru-RU" sz="2800" dirty="0"/>
            </a:br>
            <a:r>
              <a:rPr lang="ru-RU" sz="2800" dirty="0" smtClean="0"/>
              <a:t>требованиям </a:t>
            </a:r>
            <a:r>
              <a:rPr lang="ru-RU" sz="2800" dirty="0"/>
              <a:t>профессионального стандарта педагога </a:t>
            </a:r>
            <a:endParaRPr lang="en-US" sz="2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Профессиональный стандарт</a:t>
            </a:r>
          </a:p>
          <a:p>
            <a:pPr marL="0" indent="0">
              <a:buNone/>
            </a:pPr>
            <a:r>
              <a:rPr lang="ru-RU" dirty="0"/>
              <a:t>Развитие у обучающихся познавательной активности, самостоятельности, инициативы, творческих способностей, формирование гражданской позиции, способности к труду и жизни в условиях современного мира, формирование у обучающихся культуры здорового и безопасного образа жизни</a:t>
            </a:r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/>
              <a:t>ФГОС ВО</a:t>
            </a:r>
          </a:p>
          <a:p>
            <a:pPr marL="0" indent="0">
              <a:buNone/>
            </a:pPr>
            <a:r>
              <a:rPr lang="ru-RU" dirty="0" smtClean="0"/>
              <a:t>способность </a:t>
            </a:r>
            <a:r>
              <a:rPr lang="ru-RU" dirty="0"/>
              <a:t>организовывать сотрудничество обучающихся, поддерживать активность и инициативность, самостоятельность обучающихся, развивать их творческие способности (ПК-7);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72506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919536" y="404665"/>
            <a:ext cx="8280920" cy="4525963"/>
          </a:xfrm>
        </p:spPr>
        <p:txBody>
          <a:bodyPr/>
          <a:lstStyle/>
          <a:p>
            <a:pPr algn="ctr">
              <a:buNone/>
            </a:pPr>
            <a:r>
              <a:rPr lang="ru-RU" sz="5400" b="1" dirty="0"/>
              <a:t>  </a:t>
            </a:r>
            <a:r>
              <a:rPr lang="ru-RU" sz="4000" b="1" dirty="0" smtClean="0">
                <a:solidFill>
                  <a:srgbClr val="FF0000"/>
                </a:solidFill>
              </a:rPr>
              <a:t>Спасибо за внимание!</a:t>
            </a:r>
          </a:p>
          <a:p>
            <a:pPr algn="ctr">
              <a:buNone/>
            </a:pPr>
            <a:r>
              <a:rPr lang="ru-RU" sz="4000" b="1" dirty="0" smtClean="0"/>
              <a:t> </a:t>
            </a:r>
            <a:r>
              <a:rPr lang="ru-RU" sz="4000" b="1" dirty="0"/>
              <a:t>Успехов в овладении профессиональным стандартом </a:t>
            </a:r>
            <a:r>
              <a:rPr lang="ru-RU" sz="4000" b="1" dirty="0" smtClean="0"/>
              <a:t>педагога</a:t>
            </a:r>
            <a:r>
              <a:rPr lang="ru-RU" sz="4000" dirty="0" smtClean="0"/>
              <a:t>!</a:t>
            </a:r>
            <a:endParaRPr lang="ru-RU" sz="4000" dirty="0"/>
          </a:p>
        </p:txBody>
      </p:sp>
      <p:pic>
        <p:nvPicPr>
          <p:cNvPr id="34820" name="Picture 4" descr="http://i048.radikal.ru/1208/c4/763e678c85b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728" y="3140968"/>
            <a:ext cx="5184576" cy="32003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5382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концепции и содержания профессионального стандарта педагога. Министерство образования и науки РФ. 2013 </a:t>
            </a:r>
            <a:r>
              <a:rPr lang="en-US" dirty="0"/>
              <a:t>URL: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://xn--80abucjiibhv9a.xn--</a:t>
            </a:r>
            <a:r>
              <a:rPr lang="en-US" dirty="0" smtClean="0">
                <a:hlinkClick r:id="rId2"/>
              </a:rPr>
              <a:t>p1ai/documents/3071</a:t>
            </a:r>
            <a:r>
              <a:rPr lang="ru-RU" dirty="0" smtClean="0"/>
              <a:t> </a:t>
            </a:r>
          </a:p>
          <a:p>
            <a:r>
              <a:rPr lang="ru-RU" dirty="0"/>
              <a:t>Профессиональный стандарт. Педагог (педагогическая деятельность в дошкольном, </a:t>
            </a:r>
            <a:r>
              <a:rPr lang="ru-RU" dirty="0" smtClean="0"/>
              <a:t>начальном общем</a:t>
            </a:r>
            <a:r>
              <a:rPr lang="ru-RU" dirty="0"/>
              <a:t>, основном общем, среднем общем образовании). Утвержден приказом Министерства труда и </a:t>
            </a:r>
            <a:r>
              <a:rPr lang="ru-RU" dirty="0" smtClean="0"/>
              <a:t>социальной </a:t>
            </a:r>
            <a:r>
              <a:rPr lang="ru-RU" dirty="0"/>
              <a:t>защиты Российской Федерации от 18 октября 2013 г. № 544н, г. Москва. URL:</a:t>
            </a:r>
          </a:p>
          <a:p>
            <a:pPr marL="0" indent="0">
              <a:buNone/>
            </a:pPr>
            <a:r>
              <a:rPr lang="ru-RU" dirty="0" smtClean="0">
                <a:hlinkClick r:id="rId3"/>
              </a:rPr>
              <a:t>http</a:t>
            </a:r>
            <a:r>
              <a:rPr lang="ru-RU" dirty="0">
                <a:hlinkClick r:id="rId3"/>
              </a:rPr>
              <a:t>://www.rg.ru/2013/12/18/pedagog-dok.html</a:t>
            </a:r>
            <a:r>
              <a:rPr lang="ru-RU" dirty="0" smtClean="0"/>
              <a:t>. </a:t>
            </a:r>
          </a:p>
          <a:p>
            <a:r>
              <a:rPr lang="ru-RU" dirty="0"/>
              <a:t> Федеральный государственный образовательный стандарт </a:t>
            </a:r>
            <a:br>
              <a:rPr lang="ru-RU" dirty="0"/>
            </a:br>
            <a:r>
              <a:rPr lang="ru-RU" dirty="0"/>
              <a:t>высшего образования </a:t>
            </a:r>
            <a:r>
              <a:rPr lang="ru-RU" dirty="0" smtClean="0"/>
              <a:t>по </a:t>
            </a:r>
            <a:r>
              <a:rPr lang="ru-RU" dirty="0"/>
              <a:t>направлению подготовки 44.03.01 Педагогическое образование (уровень </a:t>
            </a:r>
            <a:r>
              <a:rPr lang="ru-RU" dirty="0" err="1"/>
              <a:t>бакалавриата</a:t>
            </a:r>
            <a:r>
              <a:rPr lang="ru-R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Профессиональный стандарт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- </a:t>
            </a:r>
            <a:r>
              <a:rPr lang="ru-RU" sz="2800" dirty="0"/>
              <a:t>это характеристика квалификации, необходимой работнику для осуществления определенного вида профессиональной деятельности.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215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700" dirty="0" smtClean="0"/>
              <a:t>В </a:t>
            </a:r>
            <a:r>
              <a:rPr lang="ru-RU" sz="2700" dirty="0"/>
              <a:t>настоящее время в области профессиональной деятельности «Образование» приняты четыре профессиональных стандарта:</a:t>
            </a: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87857"/>
            <a:ext cx="8596668" cy="4253505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sz="2100" dirty="0"/>
              <a:t>1) «Педагог (педагогическая деятельность в сфере дошкольного, начального общего, основного общего, среднего общего образования) (воспитатель, учитель)» — Приказ Минтруда России от 18.10.2013 № 544н;</a:t>
            </a:r>
          </a:p>
          <a:p>
            <a:endParaRPr lang="ru-RU" sz="2100" dirty="0"/>
          </a:p>
          <a:p>
            <a:r>
              <a:rPr lang="ru-RU" sz="2100" dirty="0"/>
              <a:t>2) «Педагог-психолог (психолог в сфере образования)» — Приказ Минтруда России от 24.07.2015 № 514н;</a:t>
            </a:r>
          </a:p>
          <a:p>
            <a:endParaRPr lang="ru-RU" sz="2100" dirty="0"/>
          </a:p>
          <a:p>
            <a:r>
              <a:rPr lang="ru-RU" sz="2100" dirty="0"/>
              <a:t>3) «Педагог дополнительного образования детей и взрослых» — Приказ Минтруда России от 08.09.2015 № 613н;</a:t>
            </a:r>
          </a:p>
          <a:p>
            <a:endParaRPr lang="ru-RU" sz="2100" dirty="0"/>
          </a:p>
          <a:p>
            <a:r>
              <a:rPr lang="ru-RU" sz="2100" dirty="0"/>
              <a:t>4) «Педагог профессионального обучения, профессионального образования и дополнительного профессионального образования» — Приказ Минтруда России от 08.09.2015 № 608н.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155197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/>
              <a:t>Область </a:t>
            </a:r>
            <a:r>
              <a:rPr lang="ru-RU" sz="2700" dirty="0" smtClean="0"/>
              <a:t>применения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профессионального стандарта «Педагог </a:t>
            </a:r>
            <a:r>
              <a:rPr lang="ru-RU" sz="2700" dirty="0"/>
              <a:t>(педагогическая деятельность в сфере дошкольного, начального общего, основного общего, среднего общего </a:t>
            </a:r>
            <a:r>
              <a:rPr lang="ru-RU" sz="2700" dirty="0" smtClean="0"/>
              <a:t>образования)» </a:t>
            </a:r>
            <a:endParaRPr lang="en-US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433544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Профессиональный </a:t>
            </a:r>
            <a:r>
              <a:rPr lang="ru-RU" dirty="0"/>
              <a:t>стандарт педагога может применяться: </a:t>
            </a:r>
          </a:p>
          <a:p>
            <a:r>
              <a:rPr lang="ru-RU" dirty="0"/>
              <a:t>а) при приеме на работу в общеобразовательное учреждение на должность «педагог»; </a:t>
            </a:r>
          </a:p>
          <a:p>
            <a:r>
              <a:rPr lang="ru-RU" dirty="0"/>
              <a:t>в) при проведении аттестации педагогов образовательных учреждений региональными органами исполнительной власти, осуществляющими управление в сфере образования; </a:t>
            </a:r>
          </a:p>
          <a:p>
            <a:r>
              <a:rPr lang="ru-RU" dirty="0"/>
              <a:t>г) при проведении аттестации педагогов самими образовательными организациями, в случае предоставления им соответствующих полномочий.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7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применения стандарта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Первоначально предполагалось, что профессиональный стандарт педагога будет применяться с 1 января 2015 года. </a:t>
            </a:r>
            <a:endParaRPr lang="ru-RU" dirty="0" smtClean="0"/>
          </a:p>
          <a:p>
            <a:r>
              <a:rPr lang="ru-RU" dirty="0" smtClean="0"/>
              <a:t>Однако </a:t>
            </a:r>
            <a:r>
              <a:rPr lang="ru-RU" dirty="0"/>
              <a:t>Приказ Минтруда России от 25.12.2014 № 1115н сдвинул срок начала применения стандарта на 1 января 2017 года.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связи с этими изменениями </a:t>
            </a:r>
            <a:r>
              <a:rPr lang="ru-RU" dirty="0" err="1"/>
              <a:t>Минобрнауки</a:t>
            </a:r>
            <a:r>
              <a:rPr lang="ru-RU" dirty="0"/>
              <a:t> России направило Письмо от 03.03.2015 № 08-241, в котором рекомендует до указанного срока не применять к педагогическим работникам квалификационные требования, установленные профессиональным стандартом педагога (в том числе при определении необходимости профессиональной переподготовки и аттестации).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159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Характеристика обобщенных трудовых </a:t>
            </a:r>
            <a:r>
              <a:rPr lang="ru-RU" sz="2800" b="1" dirty="0" smtClean="0"/>
              <a:t>функций </a:t>
            </a:r>
            <a:br>
              <a:rPr lang="ru-RU" sz="2800" b="1" dirty="0" smtClean="0"/>
            </a:br>
            <a:r>
              <a:rPr lang="ru-RU" sz="2800" b="1" dirty="0" smtClean="0"/>
              <a:t>для </a:t>
            </a:r>
            <a:r>
              <a:rPr lang="ru-RU" sz="2800" b="1" dirty="0"/>
              <a:t>должности </a:t>
            </a:r>
            <a:r>
              <a:rPr lang="ru-RU" sz="2800" b="1" dirty="0" smtClean="0"/>
              <a:t>«</a:t>
            </a:r>
            <a:r>
              <a:rPr lang="ru-RU" sz="2800" b="1" dirty="0"/>
              <a:t>у</a:t>
            </a:r>
            <a:r>
              <a:rPr lang="ru-RU" sz="2800" b="1" dirty="0" smtClean="0"/>
              <a:t>читель, воспитатель»</a:t>
            </a:r>
            <a:r>
              <a:rPr lang="ru-RU" sz="2800" b="1" dirty="0"/>
              <a:t/>
            </a:r>
            <a:br>
              <a:rPr lang="ru-RU" sz="2800" b="1" dirty="0"/>
            </a:b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Требования к образованию и </a:t>
            </a:r>
            <a:r>
              <a:rPr lang="ru-RU" dirty="0" smtClean="0"/>
              <a:t>обучению</a:t>
            </a:r>
          </a:p>
          <a:p>
            <a:r>
              <a:rPr lang="ru-RU" dirty="0"/>
              <a:t>Требования к опыту практической  </a:t>
            </a:r>
            <a:r>
              <a:rPr lang="ru-RU" dirty="0" smtClean="0"/>
              <a:t>работы (требования </a:t>
            </a:r>
            <a:r>
              <a:rPr lang="ru-RU" dirty="0"/>
              <a:t>к опыту практической работы не </a:t>
            </a:r>
            <a:r>
              <a:rPr lang="ru-RU" dirty="0" smtClean="0"/>
              <a:t>предъявляются)</a:t>
            </a:r>
          </a:p>
          <a:p>
            <a:r>
              <a:rPr lang="ru-RU" dirty="0"/>
              <a:t>Особые условия допуска к работе </a:t>
            </a:r>
            <a:r>
              <a:rPr lang="ru-RU" dirty="0" smtClean="0"/>
              <a:t>(указаны категории лиц, которые </a:t>
            </a:r>
            <a:r>
              <a:rPr lang="ru-RU" dirty="0"/>
              <a:t>не </a:t>
            </a:r>
            <a:r>
              <a:rPr lang="ru-RU" dirty="0" smtClean="0"/>
              <a:t>допускаются к педагогической деятельности).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6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Описание трудовых функций,  входящих в профессиональный стандарт  (функциональная карта вида профессиональной деятельности)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А. Педагогическая </a:t>
            </a:r>
            <a:r>
              <a:rPr lang="ru-RU" dirty="0"/>
              <a:t>деятельность </a:t>
            </a:r>
            <a:r>
              <a:rPr lang="ru-RU" b="1" dirty="0"/>
              <a:t>по проектированию и реализации </a:t>
            </a:r>
            <a:r>
              <a:rPr lang="ru-RU" b="1" dirty="0" smtClean="0"/>
              <a:t>образовательного </a:t>
            </a:r>
            <a:r>
              <a:rPr lang="ru-RU" b="1" dirty="0"/>
              <a:t>процесса </a:t>
            </a:r>
            <a:r>
              <a:rPr lang="ru-RU" dirty="0"/>
              <a:t>в образовательных организациях  дошкольного, начального общего, основного общего, среднего общего образования </a:t>
            </a:r>
          </a:p>
          <a:p>
            <a:endParaRPr lang="en-US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В</a:t>
            </a:r>
            <a:r>
              <a:rPr lang="ru-RU" dirty="0" smtClean="0"/>
              <a:t>. Педагогическая </a:t>
            </a:r>
            <a:r>
              <a:rPr lang="ru-RU" dirty="0"/>
              <a:t>деятельность </a:t>
            </a:r>
            <a:r>
              <a:rPr lang="ru-RU" b="1" dirty="0"/>
              <a:t>по проектированию и реализации </a:t>
            </a:r>
            <a:r>
              <a:rPr lang="ru-RU" dirty="0" smtClean="0"/>
              <a:t>основных </a:t>
            </a:r>
            <a:r>
              <a:rPr lang="ru-RU" dirty="0"/>
              <a:t>общеобразовательных </a:t>
            </a:r>
            <a:r>
              <a:rPr lang="ru-RU" b="1" dirty="0"/>
              <a:t>программ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55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94994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А. Педагогическая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деятельность по проектированию и реализации </a:t>
            </a:r>
            <a:b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образовательного процесса в образовательных организациях  дошкольного, начального общего, основного общего, среднего общего образования </a:t>
            </a:r>
            <a:r>
              <a:rPr lang="ru-RU" sz="2800" dirty="0"/>
              <a:t/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609600" y="2224583"/>
            <a:ext cx="5384800" cy="390158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Общепедагогическая функция. </a:t>
            </a:r>
            <a:r>
              <a:rPr lang="ru-RU" dirty="0" smtClean="0"/>
              <a:t>Обучение </a:t>
            </a:r>
          </a:p>
          <a:p>
            <a:r>
              <a:rPr lang="ru-RU" dirty="0"/>
              <a:t>Воспитательная деятельность </a:t>
            </a:r>
            <a:endParaRPr lang="ru-RU" dirty="0" smtClean="0"/>
          </a:p>
          <a:p>
            <a:r>
              <a:rPr lang="ru-RU" dirty="0"/>
              <a:t>Развивающая деятельность 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197600" y="2224583"/>
            <a:ext cx="5384800" cy="414892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Трудовые </a:t>
            </a:r>
            <a:r>
              <a:rPr lang="ru-RU" dirty="0" smtClean="0"/>
              <a:t>действия </a:t>
            </a:r>
            <a:r>
              <a:rPr lang="ru-RU" dirty="0"/>
              <a:t>(например, </a:t>
            </a:r>
            <a:r>
              <a:rPr lang="ru-RU" sz="2000" dirty="0" smtClean="0"/>
              <a:t>«Осуществление </a:t>
            </a:r>
            <a:r>
              <a:rPr lang="ru-RU" sz="2000" dirty="0"/>
              <a:t>профессиональной деятельности в соответствии с требованиями федеральных государственных образовательных стандартов  дошкольного, начального общего, основного общего, среднего общего </a:t>
            </a:r>
            <a:r>
              <a:rPr lang="ru-RU" sz="2000" dirty="0" smtClean="0"/>
              <a:t>образования»</a:t>
            </a:r>
          </a:p>
          <a:p>
            <a:r>
              <a:rPr lang="ru-RU" dirty="0"/>
              <a:t>Необходимые </a:t>
            </a:r>
            <a:r>
              <a:rPr lang="ru-RU" dirty="0" smtClean="0"/>
              <a:t>умения</a:t>
            </a:r>
          </a:p>
          <a:p>
            <a:r>
              <a:rPr lang="ru-RU" dirty="0"/>
              <a:t>Необходимые </a:t>
            </a:r>
            <a:r>
              <a:rPr lang="ru-RU" dirty="0" smtClean="0"/>
              <a:t>знания</a:t>
            </a:r>
          </a:p>
          <a:p>
            <a:r>
              <a:rPr lang="ru-RU" dirty="0"/>
              <a:t>Другие характеристики </a:t>
            </a:r>
            <a:r>
              <a:rPr lang="ru-RU" sz="1900" dirty="0" smtClean="0"/>
              <a:t>(соблюдение </a:t>
            </a:r>
            <a:r>
              <a:rPr lang="ru-RU" sz="1900" dirty="0"/>
              <a:t>правовых, нравственных и этических норм, требований </a:t>
            </a:r>
            <a:r>
              <a:rPr lang="ru-RU" sz="1900" dirty="0" smtClean="0"/>
              <a:t>профессиональной этики)</a:t>
            </a:r>
            <a:endParaRPr lang="en-US" sz="19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686567" y="2838733"/>
            <a:ext cx="615666" cy="443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379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400</TotalTime>
  <Words>1358</Words>
  <Application>Microsoft Office PowerPoint</Application>
  <PresentationFormat>Широкоэкранный</PresentationFormat>
  <Paragraphs>123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Wingdings 3</vt:lpstr>
      <vt:lpstr>Грань</vt:lpstr>
      <vt:lpstr>Тема Office</vt:lpstr>
      <vt:lpstr>1_Тема Office</vt:lpstr>
      <vt:lpstr>Презентация PowerPoint</vt:lpstr>
      <vt:lpstr>Соответствие подготовки учителя иностранных языков в начальной школе на основе ФГОС ВО  по направлению «Педагогическое образование» требованиям профессионального стандарта педагога </vt:lpstr>
      <vt:lpstr>Профессиональный стандарт </vt:lpstr>
      <vt:lpstr> В настоящее время в области профессиональной деятельности «Образование» приняты четыре профессиональных стандарта: </vt:lpstr>
      <vt:lpstr>Область применения 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образования)» </vt:lpstr>
      <vt:lpstr>Начало применения стандарта</vt:lpstr>
      <vt:lpstr>Характеристика обобщенных трудовых функций  для должности «учитель, воспитатель» </vt:lpstr>
      <vt:lpstr>Описание трудовых функций,  входящих в профессиональный стандарт  (функциональная карта вида профессиональной деятельности)</vt:lpstr>
      <vt:lpstr>А. Педагогическая деятельность по проектированию и реализации  образовательного процесса в образовательных организациях  дошкольного, начального общего, основного общего, среднего общего образования  </vt:lpstr>
      <vt:lpstr>В. Педагогическая деятельность  по проектированию и реализации  основных общеобразовательных программ  </vt:lpstr>
      <vt:lpstr>В. Педагогическая деятельность  по проектированию и реализации  основных общеобразовательных программ </vt:lpstr>
      <vt:lpstr>Трудовая функция: Педагогическая деятельность по реализации программ начального общего образования</vt:lpstr>
      <vt:lpstr>Трудовая функция: Педагогическая деятельность по реализации программ начального общего образования</vt:lpstr>
      <vt:lpstr>Педагогическая деятельность по реализации программ основного и среднего общего образования</vt:lpstr>
      <vt:lpstr>«От педагога нельзя требовать то, чему его никто никогда не учил» </vt:lpstr>
      <vt:lpstr>Компетентностный подход</vt:lpstr>
      <vt:lpstr> Федеральный государственный образовательный стандарт  высшего образования  по направлению подготовки 44.03.01 Педагогическое образование (уровень бакалавриата)</vt:lpstr>
      <vt:lpstr>Соответствие подготовки учителя иностранных языков в начальной школе на основе ФГОС ВО  требованиям профессионального стандарта педагога </vt:lpstr>
      <vt:lpstr>Соответствие подготовки учителя иностранных языков в начальной школе на основе ФГОС ВО  требованиям профессионального стандарта педагога </vt:lpstr>
      <vt:lpstr>Соответствие подготовки учителя иностранных языков в начальной школе на основе ФГОС ВО  требованиям профессионального стандарта педагога </vt:lpstr>
      <vt:lpstr>Соответствие подготовки учителя иностранных языков в начальной школе на основе ФГОС ВО  требованиям профессионального стандарта педагога </vt:lpstr>
      <vt:lpstr>Презентация PowerPoint</vt:lpstr>
      <vt:lpstr>Литература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Селивановская</dc:creator>
  <cp:lastModifiedBy>Ольга Селивановская</cp:lastModifiedBy>
  <cp:revision>27</cp:revision>
  <dcterms:created xsi:type="dcterms:W3CDTF">2016-03-21T15:01:01Z</dcterms:created>
  <dcterms:modified xsi:type="dcterms:W3CDTF">2016-03-21T22:59:25Z</dcterms:modified>
</cp:coreProperties>
</file>