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8" r:id="rId4"/>
    <p:sldId id="298" r:id="rId5"/>
    <p:sldId id="259" r:id="rId6"/>
    <p:sldId id="262" r:id="rId7"/>
    <p:sldId id="263" r:id="rId8"/>
    <p:sldId id="265" r:id="rId9"/>
    <p:sldId id="300" r:id="rId10"/>
    <p:sldId id="301" r:id="rId11"/>
    <p:sldId id="302" r:id="rId12"/>
    <p:sldId id="274" r:id="rId13"/>
    <p:sldId id="275" r:id="rId14"/>
    <p:sldId id="303" r:id="rId15"/>
    <p:sldId id="304" r:id="rId16"/>
    <p:sldId id="305" r:id="rId17"/>
    <p:sldId id="306" r:id="rId18"/>
    <p:sldId id="307" r:id="rId19"/>
    <p:sldId id="308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A94F8-CB6F-4B5E-ADCB-3D3D1B64F5FA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721E07-0320-4ECB-827F-79FB65935CAB}">
      <dgm:prSet phldrT="[Текст]" custT="1"/>
      <dgm:spPr/>
      <dgm:t>
        <a:bodyPr/>
        <a:lstStyle/>
        <a:p>
          <a:r>
            <a:rPr lang="ru-RU" sz="2400" b="1" dirty="0" smtClean="0"/>
            <a:t>Обучение</a:t>
          </a:r>
          <a:endParaRPr lang="ru-RU" sz="2400" b="1" dirty="0"/>
        </a:p>
      </dgm:t>
    </dgm:pt>
    <dgm:pt modelId="{A86C390D-F218-41C8-8AF9-EB939FCB13B9}" type="parTrans" cxnId="{A05627F3-9993-4BD8-9303-E36123CE7461}">
      <dgm:prSet/>
      <dgm:spPr/>
      <dgm:t>
        <a:bodyPr/>
        <a:lstStyle/>
        <a:p>
          <a:endParaRPr lang="ru-RU"/>
        </a:p>
      </dgm:t>
    </dgm:pt>
    <dgm:pt modelId="{0E17DA40-5961-441B-B632-24110F9D1B0A}" type="sibTrans" cxnId="{A05627F3-9993-4BD8-9303-E36123CE7461}">
      <dgm:prSet/>
      <dgm:spPr/>
      <dgm:t>
        <a:bodyPr/>
        <a:lstStyle/>
        <a:p>
          <a:endParaRPr lang="ru-RU"/>
        </a:p>
      </dgm:t>
    </dgm:pt>
    <dgm:pt modelId="{48B4A6FF-C5B4-4203-9707-774DEAFBD3D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Трудовые действия</a:t>
          </a:r>
          <a:endParaRPr lang="ru-RU" b="1" dirty="0">
            <a:solidFill>
              <a:schemeClr val="tx1"/>
            </a:solidFill>
          </a:endParaRPr>
        </a:p>
      </dgm:t>
    </dgm:pt>
    <dgm:pt modelId="{3E59B386-0585-4CCC-B893-01C86E149595}" type="parTrans" cxnId="{5D13033D-EAA7-496C-8781-A4B48E2F9991}">
      <dgm:prSet/>
      <dgm:spPr/>
      <dgm:t>
        <a:bodyPr/>
        <a:lstStyle/>
        <a:p>
          <a:endParaRPr lang="ru-RU"/>
        </a:p>
      </dgm:t>
    </dgm:pt>
    <dgm:pt modelId="{00048675-1A40-4E8C-9AA0-98CEFEE5430A}" type="sibTrans" cxnId="{5D13033D-EAA7-496C-8781-A4B48E2F9991}">
      <dgm:prSet/>
      <dgm:spPr/>
      <dgm:t>
        <a:bodyPr/>
        <a:lstStyle/>
        <a:p>
          <a:endParaRPr lang="ru-RU"/>
        </a:p>
      </dgm:t>
    </dgm:pt>
    <dgm:pt modelId="{2030BEEE-E780-4BC4-B961-AA5514BCCB2C}">
      <dgm:prSet phldrT="[Текст]"/>
      <dgm:spPr/>
      <dgm:t>
        <a:bodyPr/>
        <a:lstStyle/>
        <a:p>
          <a:r>
            <a:rPr lang="ru-RU" b="1" i="1" dirty="0" smtClean="0"/>
            <a:t>Необходимые умения</a:t>
          </a:r>
          <a:endParaRPr lang="ru-RU" b="1" i="1" dirty="0"/>
        </a:p>
      </dgm:t>
    </dgm:pt>
    <dgm:pt modelId="{59E9A629-F711-4D38-828D-92B21E1757C5}" type="parTrans" cxnId="{77C9CE59-28C5-458E-BA99-EFCFEACFFD5A}">
      <dgm:prSet/>
      <dgm:spPr/>
      <dgm:t>
        <a:bodyPr/>
        <a:lstStyle/>
        <a:p>
          <a:endParaRPr lang="ru-RU"/>
        </a:p>
      </dgm:t>
    </dgm:pt>
    <dgm:pt modelId="{08AD2142-44ED-4A85-ACA0-A40E5C7A355B}" type="sibTrans" cxnId="{77C9CE59-28C5-458E-BA99-EFCFEACFFD5A}">
      <dgm:prSet/>
      <dgm:spPr/>
      <dgm:t>
        <a:bodyPr/>
        <a:lstStyle/>
        <a:p>
          <a:endParaRPr lang="ru-RU"/>
        </a:p>
      </dgm:t>
    </dgm:pt>
    <dgm:pt modelId="{57F31C7E-E837-4B59-A6E4-668A8AF176C7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Воспитательная деятельность</a:t>
          </a:r>
          <a:endParaRPr lang="ru-RU" sz="1900" b="1" dirty="0">
            <a:solidFill>
              <a:schemeClr val="tx1"/>
            </a:solidFill>
          </a:endParaRPr>
        </a:p>
      </dgm:t>
    </dgm:pt>
    <dgm:pt modelId="{5F248D31-6DB5-4FF2-9A48-AB1AA36784CB}" type="parTrans" cxnId="{9FE87DF2-0F24-4BA1-ABE4-90EF19C3C207}">
      <dgm:prSet/>
      <dgm:spPr/>
      <dgm:t>
        <a:bodyPr/>
        <a:lstStyle/>
        <a:p>
          <a:endParaRPr lang="ru-RU"/>
        </a:p>
      </dgm:t>
    </dgm:pt>
    <dgm:pt modelId="{71CD5A00-3F15-49D8-A7F9-D86F3FC18038}" type="sibTrans" cxnId="{9FE87DF2-0F24-4BA1-ABE4-90EF19C3C207}">
      <dgm:prSet/>
      <dgm:spPr/>
      <dgm:t>
        <a:bodyPr/>
        <a:lstStyle/>
        <a:p>
          <a:endParaRPr lang="ru-RU"/>
        </a:p>
      </dgm:t>
    </dgm:pt>
    <dgm:pt modelId="{8909C51F-12F7-484E-AEF8-E9EE0F6EBDF8}">
      <dgm:prSet phldrT="[Текст]"/>
      <dgm:spPr/>
      <dgm:t>
        <a:bodyPr/>
        <a:lstStyle/>
        <a:p>
          <a:r>
            <a:rPr lang="ru-RU" b="1" dirty="0" smtClean="0"/>
            <a:t>Трудовые действия</a:t>
          </a:r>
          <a:endParaRPr lang="ru-RU" b="1" dirty="0"/>
        </a:p>
      </dgm:t>
    </dgm:pt>
    <dgm:pt modelId="{394382ED-8797-4751-AA1D-E6E4B966E64E}" type="parTrans" cxnId="{231FEBB9-E908-4E9A-ABC1-F75E5901BC07}">
      <dgm:prSet/>
      <dgm:spPr/>
      <dgm:t>
        <a:bodyPr/>
        <a:lstStyle/>
        <a:p>
          <a:endParaRPr lang="ru-RU"/>
        </a:p>
      </dgm:t>
    </dgm:pt>
    <dgm:pt modelId="{9CB1273C-C02F-4627-B57C-1A7531939625}" type="sibTrans" cxnId="{231FEBB9-E908-4E9A-ABC1-F75E5901BC07}">
      <dgm:prSet/>
      <dgm:spPr/>
      <dgm:t>
        <a:bodyPr/>
        <a:lstStyle/>
        <a:p>
          <a:endParaRPr lang="ru-RU"/>
        </a:p>
      </dgm:t>
    </dgm:pt>
    <dgm:pt modelId="{05E9C586-4B2B-4230-896B-45A056E7D6DB}">
      <dgm:prSet phldrT="[Текст]"/>
      <dgm:spPr/>
      <dgm:t>
        <a:bodyPr/>
        <a:lstStyle/>
        <a:p>
          <a:r>
            <a:rPr lang="ru-RU" b="1" i="1" dirty="0" smtClean="0"/>
            <a:t>Необходимые умения</a:t>
          </a:r>
          <a:endParaRPr lang="ru-RU" b="1" i="1" dirty="0"/>
        </a:p>
      </dgm:t>
    </dgm:pt>
    <dgm:pt modelId="{FEA4DB90-AEAF-45AD-9AE7-92104B7884D8}" type="parTrans" cxnId="{79328F90-CF82-4590-8AC7-D241DAE99202}">
      <dgm:prSet/>
      <dgm:spPr/>
      <dgm:t>
        <a:bodyPr/>
        <a:lstStyle/>
        <a:p>
          <a:endParaRPr lang="ru-RU"/>
        </a:p>
      </dgm:t>
    </dgm:pt>
    <dgm:pt modelId="{E5AEA791-3C3B-43AF-9C5D-B4D2FA5AEACF}" type="sibTrans" cxnId="{79328F90-CF82-4590-8AC7-D241DAE99202}">
      <dgm:prSet/>
      <dgm:spPr/>
      <dgm:t>
        <a:bodyPr/>
        <a:lstStyle/>
        <a:p>
          <a:endParaRPr lang="ru-RU"/>
        </a:p>
      </dgm:t>
    </dgm:pt>
    <dgm:pt modelId="{3A121D90-67A4-421E-9379-376E73E3DC1B}">
      <dgm:prSet phldrT="[Текст]"/>
      <dgm:spPr/>
      <dgm:t>
        <a:bodyPr/>
        <a:lstStyle/>
        <a:p>
          <a:r>
            <a:rPr lang="ru-RU" i="1" dirty="0" smtClean="0"/>
            <a:t>Необходимые знания</a:t>
          </a:r>
          <a:endParaRPr lang="ru-RU" i="1" dirty="0"/>
        </a:p>
      </dgm:t>
    </dgm:pt>
    <dgm:pt modelId="{7691DC91-8A20-425F-ACDA-60D6019A7A3E}" type="parTrans" cxnId="{8030171D-1E1E-4ED6-B2C0-30127D5D29DE}">
      <dgm:prSet/>
      <dgm:spPr/>
      <dgm:t>
        <a:bodyPr/>
        <a:lstStyle/>
        <a:p>
          <a:endParaRPr lang="ru-RU"/>
        </a:p>
      </dgm:t>
    </dgm:pt>
    <dgm:pt modelId="{4DFA7535-6DEB-4644-9D20-3BAFA4DFD81C}" type="sibTrans" cxnId="{8030171D-1E1E-4ED6-B2C0-30127D5D29DE}">
      <dgm:prSet/>
      <dgm:spPr/>
      <dgm:t>
        <a:bodyPr/>
        <a:lstStyle/>
        <a:p>
          <a:endParaRPr lang="ru-RU"/>
        </a:p>
      </dgm:t>
    </dgm:pt>
    <dgm:pt modelId="{007125FD-CB89-46F7-B5B7-560CCD16E4D7}">
      <dgm:prSet phldrT="[Текст]"/>
      <dgm:spPr/>
      <dgm:t>
        <a:bodyPr/>
        <a:lstStyle/>
        <a:p>
          <a:r>
            <a:rPr lang="ru-RU" i="1" dirty="0" smtClean="0"/>
            <a:t>Необходимые знания</a:t>
          </a:r>
          <a:endParaRPr lang="ru-RU" i="1" dirty="0"/>
        </a:p>
      </dgm:t>
    </dgm:pt>
    <dgm:pt modelId="{672D8139-85CB-49FA-8300-B6C34100ABA2}" type="parTrans" cxnId="{24CE0DB0-E6BA-4781-8F1C-7EAFCC51BD53}">
      <dgm:prSet/>
      <dgm:spPr/>
      <dgm:t>
        <a:bodyPr/>
        <a:lstStyle/>
        <a:p>
          <a:endParaRPr lang="ru-RU"/>
        </a:p>
      </dgm:t>
    </dgm:pt>
    <dgm:pt modelId="{4BA5322F-7879-4FFA-B8A1-50860404738D}" type="sibTrans" cxnId="{24CE0DB0-E6BA-4781-8F1C-7EAFCC51BD53}">
      <dgm:prSet/>
      <dgm:spPr/>
      <dgm:t>
        <a:bodyPr/>
        <a:lstStyle/>
        <a:p>
          <a:endParaRPr lang="ru-RU"/>
        </a:p>
      </dgm:t>
    </dgm:pt>
    <dgm:pt modelId="{407E2613-8630-4D8E-9B2F-13D11B9BB873}" type="pres">
      <dgm:prSet presAssocID="{8C1A94F8-CB6F-4B5E-ADCB-3D3D1B64F5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99EC18-4864-4882-B396-66A212E4E10D}" type="pres">
      <dgm:prSet presAssocID="{A8721E07-0320-4ECB-827F-79FB65935CAB}" presName="root" presStyleCnt="0"/>
      <dgm:spPr/>
    </dgm:pt>
    <dgm:pt modelId="{9A7A40F6-7DDB-4F38-9DFF-FED33AAC7772}" type="pres">
      <dgm:prSet presAssocID="{A8721E07-0320-4ECB-827F-79FB65935CAB}" presName="rootComposite" presStyleCnt="0"/>
      <dgm:spPr/>
    </dgm:pt>
    <dgm:pt modelId="{EC3B84A5-0A88-4C95-9FBF-86951491D396}" type="pres">
      <dgm:prSet presAssocID="{A8721E07-0320-4ECB-827F-79FB65935CAB}" presName="rootText" presStyleLbl="node1" presStyleIdx="0" presStyleCnt="2" custLinFactNeighborX="461" custLinFactNeighborY="-676"/>
      <dgm:spPr/>
      <dgm:t>
        <a:bodyPr/>
        <a:lstStyle/>
        <a:p>
          <a:endParaRPr lang="ru-RU"/>
        </a:p>
      </dgm:t>
    </dgm:pt>
    <dgm:pt modelId="{89CEAB98-5E0D-4EEA-9EE3-CEF091DEA702}" type="pres">
      <dgm:prSet presAssocID="{A8721E07-0320-4ECB-827F-79FB65935CAB}" presName="rootConnector" presStyleLbl="node1" presStyleIdx="0" presStyleCnt="2"/>
      <dgm:spPr/>
      <dgm:t>
        <a:bodyPr/>
        <a:lstStyle/>
        <a:p>
          <a:endParaRPr lang="ru-RU"/>
        </a:p>
      </dgm:t>
    </dgm:pt>
    <dgm:pt modelId="{D4440E6F-43C7-412B-B605-9ACF64F3634F}" type="pres">
      <dgm:prSet presAssocID="{A8721E07-0320-4ECB-827F-79FB65935CAB}" presName="childShape" presStyleCnt="0"/>
      <dgm:spPr/>
    </dgm:pt>
    <dgm:pt modelId="{58ACC2C2-7CA5-4174-AC52-710BEB612B09}" type="pres">
      <dgm:prSet presAssocID="{3E59B386-0585-4CCC-B893-01C86E14959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8238592-B797-4409-AC39-E51AF707AD66}" type="pres">
      <dgm:prSet presAssocID="{48B4A6FF-C5B4-4203-9707-774DEAFBD3D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33828-40E1-4CA8-BDA5-ED86AB5D0940}" type="pres">
      <dgm:prSet presAssocID="{59E9A629-F711-4D38-828D-92B21E1757C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34CD40-026D-4E06-B358-B3982135489F}" type="pres">
      <dgm:prSet presAssocID="{2030BEEE-E780-4BC4-B961-AA5514BCCB2C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82BDA-A02A-4C4D-B396-9D0584177985}" type="pres">
      <dgm:prSet presAssocID="{672D8139-85CB-49FA-8300-B6C34100ABA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C1A4A9E-B771-4BF6-AC17-0CE9BDD9916F}" type="pres">
      <dgm:prSet presAssocID="{007125FD-CB89-46F7-B5B7-560CCD16E4D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7B612-403B-496A-9780-4A44E00C66F7}" type="pres">
      <dgm:prSet presAssocID="{57F31C7E-E837-4B59-A6E4-668A8AF176C7}" presName="root" presStyleCnt="0"/>
      <dgm:spPr/>
    </dgm:pt>
    <dgm:pt modelId="{474E939B-8A31-4547-9336-B48E79AE3982}" type="pres">
      <dgm:prSet presAssocID="{57F31C7E-E837-4B59-A6E4-668A8AF176C7}" presName="rootComposite" presStyleCnt="0"/>
      <dgm:spPr/>
    </dgm:pt>
    <dgm:pt modelId="{4B4331D6-03FE-4C79-A922-C3DA4CA1CD17}" type="pres">
      <dgm:prSet presAssocID="{57F31C7E-E837-4B59-A6E4-668A8AF176C7}" presName="rootText" presStyleLbl="node1" presStyleIdx="1" presStyleCnt="2"/>
      <dgm:spPr/>
      <dgm:t>
        <a:bodyPr/>
        <a:lstStyle/>
        <a:p>
          <a:endParaRPr lang="ru-RU"/>
        </a:p>
      </dgm:t>
    </dgm:pt>
    <dgm:pt modelId="{CBBD7763-75E1-4527-8911-345B34C5C9CD}" type="pres">
      <dgm:prSet presAssocID="{57F31C7E-E837-4B59-A6E4-668A8AF176C7}" presName="rootConnector" presStyleLbl="node1" presStyleIdx="1" presStyleCnt="2"/>
      <dgm:spPr/>
      <dgm:t>
        <a:bodyPr/>
        <a:lstStyle/>
        <a:p>
          <a:endParaRPr lang="ru-RU"/>
        </a:p>
      </dgm:t>
    </dgm:pt>
    <dgm:pt modelId="{70195FBA-3AD5-4DB9-B00E-491DA94458F2}" type="pres">
      <dgm:prSet presAssocID="{57F31C7E-E837-4B59-A6E4-668A8AF176C7}" presName="childShape" presStyleCnt="0"/>
      <dgm:spPr/>
    </dgm:pt>
    <dgm:pt modelId="{44F5297B-0112-4B6B-8DC7-AAAB228AA2F0}" type="pres">
      <dgm:prSet presAssocID="{394382ED-8797-4751-AA1D-E6E4B966E64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E19C6A5-8D25-4D82-8E78-7C6132A90A36}" type="pres">
      <dgm:prSet presAssocID="{8909C51F-12F7-484E-AEF8-E9EE0F6EBDF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8044B-EA4D-4B00-B15D-94C1C2E4015D}" type="pres">
      <dgm:prSet presAssocID="{FEA4DB90-AEAF-45AD-9AE7-92104B7884D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9AFBD181-3515-44DA-9468-46609534C1D4}" type="pres">
      <dgm:prSet presAssocID="{05E9C586-4B2B-4230-896B-45A056E7D6D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B34EC-E858-49BB-A341-5263968936DA}" type="pres">
      <dgm:prSet presAssocID="{7691DC91-8A20-425F-ACDA-60D6019A7A3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CDBC9CE-6618-4502-A53B-A42922522138}" type="pres">
      <dgm:prSet presAssocID="{3A121D90-67A4-421E-9379-376E73E3DC1B}" presName="childText" presStyleLbl="bgAcc1" presStyleIdx="5" presStyleCnt="6" custLinFactNeighborX="2243" custLinFactNeighborY="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9CE59-28C5-458E-BA99-EFCFEACFFD5A}" srcId="{A8721E07-0320-4ECB-827F-79FB65935CAB}" destId="{2030BEEE-E780-4BC4-B961-AA5514BCCB2C}" srcOrd="1" destOrd="0" parTransId="{59E9A629-F711-4D38-828D-92B21E1757C5}" sibTransId="{08AD2142-44ED-4A85-ACA0-A40E5C7A355B}"/>
    <dgm:cxn modelId="{DA493884-F69B-4EDE-A4FF-B66B6BA05054}" type="presOf" srcId="{3E59B386-0585-4CCC-B893-01C86E149595}" destId="{58ACC2C2-7CA5-4174-AC52-710BEB612B09}" srcOrd="0" destOrd="0" presId="urn:microsoft.com/office/officeart/2005/8/layout/hierarchy3"/>
    <dgm:cxn modelId="{A05627F3-9993-4BD8-9303-E36123CE7461}" srcId="{8C1A94F8-CB6F-4B5E-ADCB-3D3D1B64F5FA}" destId="{A8721E07-0320-4ECB-827F-79FB65935CAB}" srcOrd="0" destOrd="0" parTransId="{A86C390D-F218-41C8-8AF9-EB939FCB13B9}" sibTransId="{0E17DA40-5961-441B-B632-24110F9D1B0A}"/>
    <dgm:cxn modelId="{FCD5BE39-6426-4E16-AC97-95F8E172642A}" type="presOf" srcId="{672D8139-85CB-49FA-8300-B6C34100ABA2}" destId="{A5E82BDA-A02A-4C4D-B396-9D0584177985}" srcOrd="0" destOrd="0" presId="urn:microsoft.com/office/officeart/2005/8/layout/hierarchy3"/>
    <dgm:cxn modelId="{9FE87DF2-0F24-4BA1-ABE4-90EF19C3C207}" srcId="{8C1A94F8-CB6F-4B5E-ADCB-3D3D1B64F5FA}" destId="{57F31C7E-E837-4B59-A6E4-668A8AF176C7}" srcOrd="1" destOrd="0" parTransId="{5F248D31-6DB5-4FF2-9A48-AB1AA36784CB}" sibTransId="{71CD5A00-3F15-49D8-A7F9-D86F3FC18038}"/>
    <dgm:cxn modelId="{60913F6D-DB3F-4F2D-A07D-A073DCAB2C08}" type="presOf" srcId="{2030BEEE-E780-4BC4-B961-AA5514BCCB2C}" destId="{A134CD40-026D-4E06-B358-B3982135489F}" srcOrd="0" destOrd="0" presId="urn:microsoft.com/office/officeart/2005/8/layout/hierarchy3"/>
    <dgm:cxn modelId="{79328F90-CF82-4590-8AC7-D241DAE99202}" srcId="{57F31C7E-E837-4B59-A6E4-668A8AF176C7}" destId="{05E9C586-4B2B-4230-896B-45A056E7D6DB}" srcOrd="1" destOrd="0" parTransId="{FEA4DB90-AEAF-45AD-9AE7-92104B7884D8}" sibTransId="{E5AEA791-3C3B-43AF-9C5D-B4D2FA5AEACF}"/>
    <dgm:cxn modelId="{FFF8CC59-6F84-4472-B8E0-C9125497C966}" type="presOf" srcId="{3A121D90-67A4-421E-9379-376E73E3DC1B}" destId="{ACDBC9CE-6618-4502-A53B-A42922522138}" srcOrd="0" destOrd="0" presId="urn:microsoft.com/office/officeart/2005/8/layout/hierarchy3"/>
    <dgm:cxn modelId="{B9632D44-DCF8-4366-B800-B5F3587DFEBA}" type="presOf" srcId="{05E9C586-4B2B-4230-896B-45A056E7D6DB}" destId="{9AFBD181-3515-44DA-9468-46609534C1D4}" srcOrd="0" destOrd="0" presId="urn:microsoft.com/office/officeart/2005/8/layout/hierarchy3"/>
    <dgm:cxn modelId="{231FEBB9-E908-4E9A-ABC1-F75E5901BC07}" srcId="{57F31C7E-E837-4B59-A6E4-668A8AF176C7}" destId="{8909C51F-12F7-484E-AEF8-E9EE0F6EBDF8}" srcOrd="0" destOrd="0" parTransId="{394382ED-8797-4751-AA1D-E6E4B966E64E}" sibTransId="{9CB1273C-C02F-4627-B57C-1A7531939625}"/>
    <dgm:cxn modelId="{24CE0DB0-E6BA-4781-8F1C-7EAFCC51BD53}" srcId="{A8721E07-0320-4ECB-827F-79FB65935CAB}" destId="{007125FD-CB89-46F7-B5B7-560CCD16E4D7}" srcOrd="2" destOrd="0" parTransId="{672D8139-85CB-49FA-8300-B6C34100ABA2}" sibTransId="{4BA5322F-7879-4FFA-B8A1-50860404738D}"/>
    <dgm:cxn modelId="{D127A930-E70D-479D-BADA-B873D6DB9581}" type="presOf" srcId="{FEA4DB90-AEAF-45AD-9AE7-92104B7884D8}" destId="{D648044B-EA4D-4B00-B15D-94C1C2E4015D}" srcOrd="0" destOrd="0" presId="urn:microsoft.com/office/officeart/2005/8/layout/hierarchy3"/>
    <dgm:cxn modelId="{0936B361-C406-419D-B877-8227131B4DD1}" type="presOf" srcId="{59E9A629-F711-4D38-828D-92B21E1757C5}" destId="{1C833828-40E1-4CA8-BDA5-ED86AB5D0940}" srcOrd="0" destOrd="0" presId="urn:microsoft.com/office/officeart/2005/8/layout/hierarchy3"/>
    <dgm:cxn modelId="{F8B59084-E557-4291-AD5D-D8665E062271}" type="presOf" srcId="{57F31C7E-E837-4B59-A6E4-668A8AF176C7}" destId="{4B4331D6-03FE-4C79-A922-C3DA4CA1CD17}" srcOrd="0" destOrd="0" presId="urn:microsoft.com/office/officeart/2005/8/layout/hierarchy3"/>
    <dgm:cxn modelId="{4E00F398-D458-46F6-AE71-65E186587697}" type="presOf" srcId="{8909C51F-12F7-484E-AEF8-E9EE0F6EBDF8}" destId="{EE19C6A5-8D25-4D82-8E78-7C6132A90A36}" srcOrd="0" destOrd="0" presId="urn:microsoft.com/office/officeart/2005/8/layout/hierarchy3"/>
    <dgm:cxn modelId="{8030171D-1E1E-4ED6-B2C0-30127D5D29DE}" srcId="{57F31C7E-E837-4B59-A6E4-668A8AF176C7}" destId="{3A121D90-67A4-421E-9379-376E73E3DC1B}" srcOrd="2" destOrd="0" parTransId="{7691DC91-8A20-425F-ACDA-60D6019A7A3E}" sibTransId="{4DFA7535-6DEB-4644-9D20-3BAFA4DFD81C}"/>
    <dgm:cxn modelId="{53A51CCA-6203-4709-BFD2-BF93AD575DCE}" type="presOf" srcId="{48B4A6FF-C5B4-4203-9707-774DEAFBD3DC}" destId="{18238592-B797-4409-AC39-E51AF707AD66}" srcOrd="0" destOrd="0" presId="urn:microsoft.com/office/officeart/2005/8/layout/hierarchy3"/>
    <dgm:cxn modelId="{FAF91375-1792-4BC3-9633-02A0543445DB}" type="presOf" srcId="{A8721E07-0320-4ECB-827F-79FB65935CAB}" destId="{89CEAB98-5E0D-4EEA-9EE3-CEF091DEA702}" srcOrd="1" destOrd="0" presId="urn:microsoft.com/office/officeart/2005/8/layout/hierarchy3"/>
    <dgm:cxn modelId="{5C7A120C-4C6E-4AB7-A75C-28695541F895}" type="presOf" srcId="{394382ED-8797-4751-AA1D-E6E4B966E64E}" destId="{44F5297B-0112-4B6B-8DC7-AAAB228AA2F0}" srcOrd="0" destOrd="0" presId="urn:microsoft.com/office/officeart/2005/8/layout/hierarchy3"/>
    <dgm:cxn modelId="{036819EC-30FA-4DC4-9446-B9C62373D04F}" type="presOf" srcId="{007125FD-CB89-46F7-B5B7-560CCD16E4D7}" destId="{7C1A4A9E-B771-4BF6-AC17-0CE9BDD9916F}" srcOrd="0" destOrd="0" presId="urn:microsoft.com/office/officeart/2005/8/layout/hierarchy3"/>
    <dgm:cxn modelId="{A861BA7C-0156-476A-BA1B-27B82BFE121E}" type="presOf" srcId="{7691DC91-8A20-425F-ACDA-60D6019A7A3E}" destId="{510B34EC-E858-49BB-A341-5263968936DA}" srcOrd="0" destOrd="0" presId="urn:microsoft.com/office/officeart/2005/8/layout/hierarchy3"/>
    <dgm:cxn modelId="{5D13033D-EAA7-496C-8781-A4B48E2F9991}" srcId="{A8721E07-0320-4ECB-827F-79FB65935CAB}" destId="{48B4A6FF-C5B4-4203-9707-774DEAFBD3DC}" srcOrd="0" destOrd="0" parTransId="{3E59B386-0585-4CCC-B893-01C86E149595}" sibTransId="{00048675-1A40-4E8C-9AA0-98CEFEE5430A}"/>
    <dgm:cxn modelId="{947F0128-1906-4D86-BAEA-F0D8D832860A}" type="presOf" srcId="{A8721E07-0320-4ECB-827F-79FB65935CAB}" destId="{EC3B84A5-0A88-4C95-9FBF-86951491D396}" srcOrd="0" destOrd="0" presId="urn:microsoft.com/office/officeart/2005/8/layout/hierarchy3"/>
    <dgm:cxn modelId="{B60DA5F6-9F81-4C98-BE28-04D3EB80AF42}" type="presOf" srcId="{57F31C7E-E837-4B59-A6E4-668A8AF176C7}" destId="{CBBD7763-75E1-4527-8911-345B34C5C9CD}" srcOrd="1" destOrd="0" presId="urn:microsoft.com/office/officeart/2005/8/layout/hierarchy3"/>
    <dgm:cxn modelId="{8F316E9B-638C-4C83-B108-1F853A30C0ED}" type="presOf" srcId="{8C1A94F8-CB6F-4B5E-ADCB-3D3D1B64F5FA}" destId="{407E2613-8630-4D8E-9B2F-13D11B9BB873}" srcOrd="0" destOrd="0" presId="urn:microsoft.com/office/officeart/2005/8/layout/hierarchy3"/>
    <dgm:cxn modelId="{ED0C6AFF-DD3B-4696-B478-8DC945B4CAE7}" type="presParOf" srcId="{407E2613-8630-4D8E-9B2F-13D11B9BB873}" destId="{4299EC18-4864-4882-B396-66A212E4E10D}" srcOrd="0" destOrd="0" presId="urn:microsoft.com/office/officeart/2005/8/layout/hierarchy3"/>
    <dgm:cxn modelId="{15987B38-2515-4B9D-8E08-FDD8415A34E0}" type="presParOf" srcId="{4299EC18-4864-4882-B396-66A212E4E10D}" destId="{9A7A40F6-7DDB-4F38-9DFF-FED33AAC7772}" srcOrd="0" destOrd="0" presId="urn:microsoft.com/office/officeart/2005/8/layout/hierarchy3"/>
    <dgm:cxn modelId="{BE42C75A-EB17-4ACD-8B9A-8B5AF33CDF4A}" type="presParOf" srcId="{9A7A40F6-7DDB-4F38-9DFF-FED33AAC7772}" destId="{EC3B84A5-0A88-4C95-9FBF-86951491D396}" srcOrd="0" destOrd="0" presId="urn:microsoft.com/office/officeart/2005/8/layout/hierarchy3"/>
    <dgm:cxn modelId="{94B263BF-C552-457E-B36A-8A56DCD426F4}" type="presParOf" srcId="{9A7A40F6-7DDB-4F38-9DFF-FED33AAC7772}" destId="{89CEAB98-5E0D-4EEA-9EE3-CEF091DEA702}" srcOrd="1" destOrd="0" presId="urn:microsoft.com/office/officeart/2005/8/layout/hierarchy3"/>
    <dgm:cxn modelId="{B4CA92AB-D28F-4634-B884-01DCD3955CA9}" type="presParOf" srcId="{4299EC18-4864-4882-B396-66A212E4E10D}" destId="{D4440E6F-43C7-412B-B605-9ACF64F3634F}" srcOrd="1" destOrd="0" presId="urn:microsoft.com/office/officeart/2005/8/layout/hierarchy3"/>
    <dgm:cxn modelId="{8D9F21E4-5B8E-4EE2-AF1A-C909B6A0F3CE}" type="presParOf" srcId="{D4440E6F-43C7-412B-B605-9ACF64F3634F}" destId="{58ACC2C2-7CA5-4174-AC52-710BEB612B09}" srcOrd="0" destOrd="0" presId="urn:microsoft.com/office/officeart/2005/8/layout/hierarchy3"/>
    <dgm:cxn modelId="{2993E4FA-B617-4850-AFB5-04939383BC59}" type="presParOf" srcId="{D4440E6F-43C7-412B-B605-9ACF64F3634F}" destId="{18238592-B797-4409-AC39-E51AF707AD66}" srcOrd="1" destOrd="0" presId="urn:microsoft.com/office/officeart/2005/8/layout/hierarchy3"/>
    <dgm:cxn modelId="{1A1E3065-EB97-40DE-9326-D1EF073DE616}" type="presParOf" srcId="{D4440E6F-43C7-412B-B605-9ACF64F3634F}" destId="{1C833828-40E1-4CA8-BDA5-ED86AB5D0940}" srcOrd="2" destOrd="0" presId="urn:microsoft.com/office/officeart/2005/8/layout/hierarchy3"/>
    <dgm:cxn modelId="{C429A94A-66D9-4128-B405-78044CD95708}" type="presParOf" srcId="{D4440E6F-43C7-412B-B605-9ACF64F3634F}" destId="{A134CD40-026D-4E06-B358-B3982135489F}" srcOrd="3" destOrd="0" presId="urn:microsoft.com/office/officeart/2005/8/layout/hierarchy3"/>
    <dgm:cxn modelId="{00BC29A6-2E91-468D-91B0-8928690F9BE6}" type="presParOf" srcId="{D4440E6F-43C7-412B-B605-9ACF64F3634F}" destId="{A5E82BDA-A02A-4C4D-B396-9D0584177985}" srcOrd="4" destOrd="0" presId="urn:microsoft.com/office/officeart/2005/8/layout/hierarchy3"/>
    <dgm:cxn modelId="{68276CA2-264F-4E13-98C1-35AEE4F9483F}" type="presParOf" srcId="{D4440E6F-43C7-412B-B605-9ACF64F3634F}" destId="{7C1A4A9E-B771-4BF6-AC17-0CE9BDD9916F}" srcOrd="5" destOrd="0" presId="urn:microsoft.com/office/officeart/2005/8/layout/hierarchy3"/>
    <dgm:cxn modelId="{8AD27601-147A-4F80-BCCA-E3A69FFC2DBC}" type="presParOf" srcId="{407E2613-8630-4D8E-9B2F-13D11B9BB873}" destId="{93A7B612-403B-496A-9780-4A44E00C66F7}" srcOrd="1" destOrd="0" presId="urn:microsoft.com/office/officeart/2005/8/layout/hierarchy3"/>
    <dgm:cxn modelId="{6ED00021-9461-48B8-9B40-0FD7F077366A}" type="presParOf" srcId="{93A7B612-403B-496A-9780-4A44E00C66F7}" destId="{474E939B-8A31-4547-9336-B48E79AE3982}" srcOrd="0" destOrd="0" presId="urn:microsoft.com/office/officeart/2005/8/layout/hierarchy3"/>
    <dgm:cxn modelId="{96E74CAF-22D3-49C6-8E79-D3C268283546}" type="presParOf" srcId="{474E939B-8A31-4547-9336-B48E79AE3982}" destId="{4B4331D6-03FE-4C79-A922-C3DA4CA1CD17}" srcOrd="0" destOrd="0" presId="urn:microsoft.com/office/officeart/2005/8/layout/hierarchy3"/>
    <dgm:cxn modelId="{CA7E2CC1-FB68-48F3-B8C0-42D7627B1FDA}" type="presParOf" srcId="{474E939B-8A31-4547-9336-B48E79AE3982}" destId="{CBBD7763-75E1-4527-8911-345B34C5C9CD}" srcOrd="1" destOrd="0" presId="urn:microsoft.com/office/officeart/2005/8/layout/hierarchy3"/>
    <dgm:cxn modelId="{3473D5CE-36ED-4830-A58F-85850B614BFE}" type="presParOf" srcId="{93A7B612-403B-496A-9780-4A44E00C66F7}" destId="{70195FBA-3AD5-4DB9-B00E-491DA94458F2}" srcOrd="1" destOrd="0" presId="urn:microsoft.com/office/officeart/2005/8/layout/hierarchy3"/>
    <dgm:cxn modelId="{EA443330-43B4-419B-B327-CEC4DD54A05B}" type="presParOf" srcId="{70195FBA-3AD5-4DB9-B00E-491DA94458F2}" destId="{44F5297B-0112-4B6B-8DC7-AAAB228AA2F0}" srcOrd="0" destOrd="0" presId="urn:microsoft.com/office/officeart/2005/8/layout/hierarchy3"/>
    <dgm:cxn modelId="{8EF0CF53-C71A-4C01-91C1-D1CFEEA59265}" type="presParOf" srcId="{70195FBA-3AD5-4DB9-B00E-491DA94458F2}" destId="{EE19C6A5-8D25-4D82-8E78-7C6132A90A36}" srcOrd="1" destOrd="0" presId="urn:microsoft.com/office/officeart/2005/8/layout/hierarchy3"/>
    <dgm:cxn modelId="{C5BFA136-6A0B-4411-A2E8-376AD1FCA4D0}" type="presParOf" srcId="{70195FBA-3AD5-4DB9-B00E-491DA94458F2}" destId="{D648044B-EA4D-4B00-B15D-94C1C2E4015D}" srcOrd="2" destOrd="0" presId="urn:microsoft.com/office/officeart/2005/8/layout/hierarchy3"/>
    <dgm:cxn modelId="{E6FC239C-D5B9-4F54-99D9-F14A49CFED45}" type="presParOf" srcId="{70195FBA-3AD5-4DB9-B00E-491DA94458F2}" destId="{9AFBD181-3515-44DA-9468-46609534C1D4}" srcOrd="3" destOrd="0" presId="urn:microsoft.com/office/officeart/2005/8/layout/hierarchy3"/>
    <dgm:cxn modelId="{4BDC1F32-21F4-4871-B522-D4F3814EC4ED}" type="presParOf" srcId="{70195FBA-3AD5-4DB9-B00E-491DA94458F2}" destId="{510B34EC-E858-49BB-A341-5263968936DA}" srcOrd="4" destOrd="0" presId="urn:microsoft.com/office/officeart/2005/8/layout/hierarchy3"/>
    <dgm:cxn modelId="{6EB3B133-7167-4FD6-9447-7DCC3BA9370C}" type="presParOf" srcId="{70195FBA-3AD5-4DB9-B00E-491DA94458F2}" destId="{ACDBC9CE-6618-4502-A53B-A429225221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92B36-0E72-499F-88AD-190883595655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B27AB8-6E21-4AD3-B134-A2FB45B50E9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Развивающая деятельность</a:t>
          </a:r>
          <a:endParaRPr lang="ru-RU" sz="2200" b="1" dirty="0">
            <a:solidFill>
              <a:schemeClr val="tx1"/>
            </a:solidFill>
          </a:endParaRPr>
        </a:p>
      </dgm:t>
    </dgm:pt>
    <dgm:pt modelId="{D42B0490-E4BE-4124-993B-26103529D31C}" type="parTrans" cxnId="{69BEB922-B096-4367-8634-FE4742121864}">
      <dgm:prSet/>
      <dgm:spPr/>
      <dgm:t>
        <a:bodyPr/>
        <a:lstStyle/>
        <a:p>
          <a:endParaRPr lang="ru-RU"/>
        </a:p>
      </dgm:t>
    </dgm:pt>
    <dgm:pt modelId="{B340167F-3364-4BC2-AFB8-FA08567ACE28}" type="sibTrans" cxnId="{69BEB922-B096-4367-8634-FE4742121864}">
      <dgm:prSet/>
      <dgm:spPr/>
      <dgm:t>
        <a:bodyPr/>
        <a:lstStyle/>
        <a:p>
          <a:endParaRPr lang="ru-RU"/>
        </a:p>
      </dgm:t>
    </dgm:pt>
    <dgm:pt modelId="{22273A91-571E-49F4-93C4-9ED7B8C84567}">
      <dgm:prSet phldrT="[Текст]"/>
      <dgm:spPr/>
      <dgm:t>
        <a:bodyPr/>
        <a:lstStyle/>
        <a:p>
          <a:r>
            <a:rPr lang="ru-RU" b="1" dirty="0" smtClean="0"/>
            <a:t>Трудовые действия</a:t>
          </a:r>
          <a:endParaRPr lang="ru-RU" b="1" dirty="0"/>
        </a:p>
      </dgm:t>
    </dgm:pt>
    <dgm:pt modelId="{B25CF505-4403-4B8A-B29B-3C97824DACE2}" type="parTrans" cxnId="{E4E02840-4716-439E-979D-FB3B45C8C020}">
      <dgm:prSet/>
      <dgm:spPr/>
      <dgm:t>
        <a:bodyPr/>
        <a:lstStyle/>
        <a:p>
          <a:endParaRPr lang="ru-RU"/>
        </a:p>
      </dgm:t>
    </dgm:pt>
    <dgm:pt modelId="{2276C6F1-CC02-44A8-93DE-FD7525996210}" type="sibTrans" cxnId="{E4E02840-4716-439E-979D-FB3B45C8C020}">
      <dgm:prSet/>
      <dgm:spPr/>
      <dgm:t>
        <a:bodyPr/>
        <a:lstStyle/>
        <a:p>
          <a:endParaRPr lang="ru-RU"/>
        </a:p>
      </dgm:t>
    </dgm:pt>
    <dgm:pt modelId="{C54C3963-7F98-4756-9EAB-EA4026ACB5EB}">
      <dgm:prSet phldrT="[Текст]"/>
      <dgm:spPr/>
      <dgm:t>
        <a:bodyPr/>
        <a:lstStyle/>
        <a:p>
          <a:r>
            <a:rPr lang="ru-RU" b="1" i="1" dirty="0" smtClean="0"/>
            <a:t>Необходимые умения</a:t>
          </a:r>
          <a:endParaRPr lang="ru-RU" b="1" i="1" dirty="0"/>
        </a:p>
      </dgm:t>
    </dgm:pt>
    <dgm:pt modelId="{62330279-9AC8-4672-94C1-4B56DC805068}" type="parTrans" cxnId="{81073B27-A462-40F4-8E23-B88717930F94}">
      <dgm:prSet/>
      <dgm:spPr/>
      <dgm:t>
        <a:bodyPr/>
        <a:lstStyle/>
        <a:p>
          <a:endParaRPr lang="ru-RU"/>
        </a:p>
      </dgm:t>
    </dgm:pt>
    <dgm:pt modelId="{FF9569DF-C8C4-4728-85DE-27DF98030A35}" type="sibTrans" cxnId="{81073B27-A462-40F4-8E23-B88717930F94}">
      <dgm:prSet/>
      <dgm:spPr/>
      <dgm:t>
        <a:bodyPr/>
        <a:lstStyle/>
        <a:p>
          <a:endParaRPr lang="ru-RU"/>
        </a:p>
      </dgm:t>
    </dgm:pt>
    <dgm:pt modelId="{EE745B39-AEB5-4B58-A4DC-CA24B130C476}">
      <dgm:prSet phldrT="[Текст]"/>
      <dgm:spPr/>
      <dgm:t>
        <a:bodyPr/>
        <a:lstStyle/>
        <a:p>
          <a:r>
            <a:rPr lang="ru-RU" i="1" dirty="0" smtClean="0"/>
            <a:t>Необходимые знания</a:t>
          </a:r>
          <a:endParaRPr lang="ru-RU" i="1" dirty="0"/>
        </a:p>
      </dgm:t>
    </dgm:pt>
    <dgm:pt modelId="{728AC5D9-6B78-4146-BC0C-43F0444DBE8D}" type="parTrans" cxnId="{2240E476-C8B6-4B66-AF9A-BB3A893135AF}">
      <dgm:prSet/>
      <dgm:spPr/>
      <dgm:t>
        <a:bodyPr/>
        <a:lstStyle/>
        <a:p>
          <a:endParaRPr lang="ru-RU"/>
        </a:p>
      </dgm:t>
    </dgm:pt>
    <dgm:pt modelId="{04A4AAC9-B621-48D4-8831-80FC317C00A5}" type="sibTrans" cxnId="{2240E476-C8B6-4B66-AF9A-BB3A893135AF}">
      <dgm:prSet/>
      <dgm:spPr/>
      <dgm:t>
        <a:bodyPr/>
        <a:lstStyle/>
        <a:p>
          <a:endParaRPr lang="ru-RU"/>
        </a:p>
      </dgm:t>
    </dgm:pt>
    <dgm:pt modelId="{85757CB7-E0A7-4892-A31C-3A552E9D7836}" type="pres">
      <dgm:prSet presAssocID="{DE192B36-0E72-499F-88AD-1908835956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C88852-670D-4ADD-AB78-D87188FAA129}" type="pres">
      <dgm:prSet presAssocID="{36B27AB8-6E21-4AD3-B134-A2FB45B50E92}" presName="root" presStyleCnt="0"/>
      <dgm:spPr/>
    </dgm:pt>
    <dgm:pt modelId="{A5FD48C1-29C6-44B0-8181-7D8F2E759873}" type="pres">
      <dgm:prSet presAssocID="{36B27AB8-6E21-4AD3-B134-A2FB45B50E92}" presName="rootComposite" presStyleCnt="0"/>
      <dgm:spPr/>
    </dgm:pt>
    <dgm:pt modelId="{BDB6D88E-8A23-48C3-AAC3-96F18095026F}" type="pres">
      <dgm:prSet presAssocID="{36B27AB8-6E21-4AD3-B134-A2FB45B50E92}" presName="rootText" presStyleLbl="node1" presStyleIdx="0" presStyleCnt="1"/>
      <dgm:spPr/>
      <dgm:t>
        <a:bodyPr/>
        <a:lstStyle/>
        <a:p>
          <a:endParaRPr lang="ru-RU"/>
        </a:p>
      </dgm:t>
    </dgm:pt>
    <dgm:pt modelId="{7F4A244F-9428-45E3-BA73-6C9C45A86D54}" type="pres">
      <dgm:prSet presAssocID="{36B27AB8-6E21-4AD3-B134-A2FB45B50E9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2F9E861-731C-4AC2-8360-05E68628127D}" type="pres">
      <dgm:prSet presAssocID="{36B27AB8-6E21-4AD3-B134-A2FB45B50E92}" presName="childShape" presStyleCnt="0"/>
      <dgm:spPr/>
    </dgm:pt>
    <dgm:pt modelId="{6772B608-3624-49E8-9BB3-74E83D102B3F}" type="pres">
      <dgm:prSet presAssocID="{B25CF505-4403-4B8A-B29B-3C97824DACE2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EEC2E88-2A66-41F4-9847-824BF78EDE83}" type="pres">
      <dgm:prSet presAssocID="{22273A91-571E-49F4-93C4-9ED7B8C8456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ED161-4E4A-454A-B80F-24602247C70E}" type="pres">
      <dgm:prSet presAssocID="{62330279-9AC8-4672-94C1-4B56DC80506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734BA64-7A20-45B7-BEA4-27976B2A67F3}" type="pres">
      <dgm:prSet presAssocID="{C54C3963-7F98-4756-9EAB-EA4026ACB5EB}" presName="childText" presStyleLbl="bgAcc1" presStyleIdx="1" presStyleCnt="3" custLinFactNeighborX="2243" custLinFactNeighborY="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176F-01B1-4F6F-BC35-24A388BE1A36}" type="pres">
      <dgm:prSet presAssocID="{728AC5D9-6B78-4146-BC0C-43F0444DBE8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09FAD37-FB43-4336-BDB4-45F6456DA0C2}" type="pres">
      <dgm:prSet presAssocID="{EE745B39-AEB5-4B58-A4DC-CA24B130C476}" presName="childText" presStyleLbl="bgAcc1" presStyleIdx="2" presStyleCnt="3" custLinFactNeighborX="2243" custLinFactNeighborY="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493C4-2B42-46BF-ADE7-451A26D4415F}" type="presOf" srcId="{C54C3963-7F98-4756-9EAB-EA4026ACB5EB}" destId="{0734BA64-7A20-45B7-BEA4-27976B2A67F3}" srcOrd="0" destOrd="0" presId="urn:microsoft.com/office/officeart/2005/8/layout/hierarchy3"/>
    <dgm:cxn modelId="{083C58B0-9E18-4C97-81BE-F4E72EB1B128}" type="presOf" srcId="{DE192B36-0E72-499F-88AD-190883595655}" destId="{85757CB7-E0A7-4892-A31C-3A552E9D7836}" srcOrd="0" destOrd="0" presId="urn:microsoft.com/office/officeart/2005/8/layout/hierarchy3"/>
    <dgm:cxn modelId="{81073B27-A462-40F4-8E23-B88717930F94}" srcId="{36B27AB8-6E21-4AD3-B134-A2FB45B50E92}" destId="{C54C3963-7F98-4756-9EAB-EA4026ACB5EB}" srcOrd="1" destOrd="0" parTransId="{62330279-9AC8-4672-94C1-4B56DC805068}" sibTransId="{FF9569DF-C8C4-4728-85DE-27DF98030A35}"/>
    <dgm:cxn modelId="{238D82DD-177C-40D4-AFEC-6DF33E3FCB1D}" type="presOf" srcId="{36B27AB8-6E21-4AD3-B134-A2FB45B50E92}" destId="{BDB6D88E-8A23-48C3-AAC3-96F18095026F}" srcOrd="0" destOrd="0" presId="urn:microsoft.com/office/officeart/2005/8/layout/hierarchy3"/>
    <dgm:cxn modelId="{5DB0531C-E01B-48A1-BBD6-313DAE6EAB0C}" type="presOf" srcId="{36B27AB8-6E21-4AD3-B134-A2FB45B50E92}" destId="{7F4A244F-9428-45E3-BA73-6C9C45A86D54}" srcOrd="1" destOrd="0" presId="urn:microsoft.com/office/officeart/2005/8/layout/hierarchy3"/>
    <dgm:cxn modelId="{44E7D771-76EB-4038-9A2E-E07549C499FE}" type="presOf" srcId="{B25CF505-4403-4B8A-B29B-3C97824DACE2}" destId="{6772B608-3624-49E8-9BB3-74E83D102B3F}" srcOrd="0" destOrd="0" presId="urn:microsoft.com/office/officeart/2005/8/layout/hierarchy3"/>
    <dgm:cxn modelId="{8B65405E-14D8-47F0-91AB-7D4EAD25CB3E}" type="presOf" srcId="{22273A91-571E-49F4-93C4-9ED7B8C84567}" destId="{CEEC2E88-2A66-41F4-9847-824BF78EDE83}" srcOrd="0" destOrd="0" presId="urn:microsoft.com/office/officeart/2005/8/layout/hierarchy3"/>
    <dgm:cxn modelId="{69BEB922-B096-4367-8634-FE4742121864}" srcId="{DE192B36-0E72-499F-88AD-190883595655}" destId="{36B27AB8-6E21-4AD3-B134-A2FB45B50E92}" srcOrd="0" destOrd="0" parTransId="{D42B0490-E4BE-4124-993B-26103529D31C}" sibTransId="{B340167F-3364-4BC2-AFB8-FA08567ACE28}"/>
    <dgm:cxn modelId="{9518CC36-8FE2-460A-A59F-3AEEB6D5DA10}" type="presOf" srcId="{728AC5D9-6B78-4146-BC0C-43F0444DBE8D}" destId="{7CFF176F-01B1-4F6F-BC35-24A388BE1A36}" srcOrd="0" destOrd="0" presId="urn:microsoft.com/office/officeart/2005/8/layout/hierarchy3"/>
    <dgm:cxn modelId="{2240E476-C8B6-4B66-AF9A-BB3A893135AF}" srcId="{36B27AB8-6E21-4AD3-B134-A2FB45B50E92}" destId="{EE745B39-AEB5-4B58-A4DC-CA24B130C476}" srcOrd="2" destOrd="0" parTransId="{728AC5D9-6B78-4146-BC0C-43F0444DBE8D}" sibTransId="{04A4AAC9-B621-48D4-8831-80FC317C00A5}"/>
    <dgm:cxn modelId="{E4E02840-4716-439E-979D-FB3B45C8C020}" srcId="{36B27AB8-6E21-4AD3-B134-A2FB45B50E92}" destId="{22273A91-571E-49F4-93C4-9ED7B8C84567}" srcOrd="0" destOrd="0" parTransId="{B25CF505-4403-4B8A-B29B-3C97824DACE2}" sibTransId="{2276C6F1-CC02-44A8-93DE-FD7525996210}"/>
    <dgm:cxn modelId="{119F811B-6A9C-42FB-8EB0-8821AA9910D7}" type="presOf" srcId="{EE745B39-AEB5-4B58-A4DC-CA24B130C476}" destId="{C09FAD37-FB43-4336-BDB4-45F6456DA0C2}" srcOrd="0" destOrd="0" presId="urn:microsoft.com/office/officeart/2005/8/layout/hierarchy3"/>
    <dgm:cxn modelId="{94B7299B-E572-47B5-BFB1-E48C1EE72BA5}" type="presOf" srcId="{62330279-9AC8-4672-94C1-4B56DC805068}" destId="{C7AED161-4E4A-454A-B80F-24602247C70E}" srcOrd="0" destOrd="0" presId="urn:microsoft.com/office/officeart/2005/8/layout/hierarchy3"/>
    <dgm:cxn modelId="{322E80EE-B09B-4547-B4C0-817E8439A6EF}" type="presParOf" srcId="{85757CB7-E0A7-4892-A31C-3A552E9D7836}" destId="{23C88852-670D-4ADD-AB78-D87188FAA129}" srcOrd="0" destOrd="0" presId="urn:microsoft.com/office/officeart/2005/8/layout/hierarchy3"/>
    <dgm:cxn modelId="{4CEF52D1-0C9C-4507-BD8D-BC050E78CF19}" type="presParOf" srcId="{23C88852-670D-4ADD-AB78-D87188FAA129}" destId="{A5FD48C1-29C6-44B0-8181-7D8F2E759873}" srcOrd="0" destOrd="0" presId="urn:microsoft.com/office/officeart/2005/8/layout/hierarchy3"/>
    <dgm:cxn modelId="{BF81B1E2-E4A6-4B02-B50D-B49AC60AC58E}" type="presParOf" srcId="{A5FD48C1-29C6-44B0-8181-7D8F2E759873}" destId="{BDB6D88E-8A23-48C3-AAC3-96F18095026F}" srcOrd="0" destOrd="0" presId="urn:microsoft.com/office/officeart/2005/8/layout/hierarchy3"/>
    <dgm:cxn modelId="{12C1E86C-1BA7-4E23-9D0B-60E30D3EC55E}" type="presParOf" srcId="{A5FD48C1-29C6-44B0-8181-7D8F2E759873}" destId="{7F4A244F-9428-45E3-BA73-6C9C45A86D54}" srcOrd="1" destOrd="0" presId="urn:microsoft.com/office/officeart/2005/8/layout/hierarchy3"/>
    <dgm:cxn modelId="{D1D05B04-DF9B-4EA7-BC67-BCC551417DBF}" type="presParOf" srcId="{23C88852-670D-4ADD-AB78-D87188FAA129}" destId="{F2F9E861-731C-4AC2-8360-05E68628127D}" srcOrd="1" destOrd="0" presId="urn:microsoft.com/office/officeart/2005/8/layout/hierarchy3"/>
    <dgm:cxn modelId="{1C9251A9-0FFE-476B-97BA-58B0D24F5AE7}" type="presParOf" srcId="{F2F9E861-731C-4AC2-8360-05E68628127D}" destId="{6772B608-3624-49E8-9BB3-74E83D102B3F}" srcOrd="0" destOrd="0" presId="urn:microsoft.com/office/officeart/2005/8/layout/hierarchy3"/>
    <dgm:cxn modelId="{3F46B3E4-5760-4D4B-9D6A-3F223929C951}" type="presParOf" srcId="{F2F9E861-731C-4AC2-8360-05E68628127D}" destId="{CEEC2E88-2A66-41F4-9847-824BF78EDE83}" srcOrd="1" destOrd="0" presId="urn:microsoft.com/office/officeart/2005/8/layout/hierarchy3"/>
    <dgm:cxn modelId="{F13F5F9A-8CD3-4DEA-AC6D-00C6414330FF}" type="presParOf" srcId="{F2F9E861-731C-4AC2-8360-05E68628127D}" destId="{C7AED161-4E4A-454A-B80F-24602247C70E}" srcOrd="2" destOrd="0" presId="urn:microsoft.com/office/officeart/2005/8/layout/hierarchy3"/>
    <dgm:cxn modelId="{EB42A683-DC19-4102-BE91-932B5F489B34}" type="presParOf" srcId="{F2F9E861-731C-4AC2-8360-05E68628127D}" destId="{0734BA64-7A20-45B7-BEA4-27976B2A67F3}" srcOrd="3" destOrd="0" presId="urn:microsoft.com/office/officeart/2005/8/layout/hierarchy3"/>
    <dgm:cxn modelId="{F427F8AB-9D3E-49BB-B73B-FBA063D8E2E1}" type="presParOf" srcId="{F2F9E861-731C-4AC2-8360-05E68628127D}" destId="{7CFF176F-01B1-4F6F-BC35-24A388BE1A36}" srcOrd="4" destOrd="0" presId="urn:microsoft.com/office/officeart/2005/8/layout/hierarchy3"/>
    <dgm:cxn modelId="{08040342-85EE-44DF-A96D-F780B5D67649}" type="presParOf" srcId="{F2F9E861-731C-4AC2-8360-05E68628127D}" destId="{C09FAD37-FB43-4336-BDB4-45F6456DA0C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B84A5-0A88-4C95-9FBF-86951491D396}">
      <dsp:nvSpPr>
        <dsp:cNvPr id="0" name=""/>
        <dsp:cNvSpPr/>
      </dsp:nvSpPr>
      <dsp:spPr>
        <a:xfrm>
          <a:off x="10337" y="72010"/>
          <a:ext cx="2116315" cy="105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Обучение</a:t>
          </a:r>
          <a:endParaRPr lang="ru-RU" sz="2400" b="1" kern="1200" dirty="0"/>
        </a:p>
      </dsp:txBody>
      <dsp:txXfrm>
        <a:off x="41329" y="103002"/>
        <a:ext cx="2054331" cy="996173"/>
      </dsp:txXfrm>
    </dsp:sp>
    <dsp:sp modelId="{58ACC2C2-7CA5-4174-AC52-710BEB612B09}">
      <dsp:nvSpPr>
        <dsp:cNvPr id="0" name=""/>
        <dsp:cNvSpPr/>
      </dsp:nvSpPr>
      <dsp:spPr>
        <a:xfrm>
          <a:off x="221969" y="1130168"/>
          <a:ext cx="201875" cy="80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771"/>
              </a:lnTo>
              <a:lnTo>
                <a:pt x="201875" y="8007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38592-B797-4409-AC39-E51AF707AD66}">
      <dsp:nvSpPr>
        <dsp:cNvPr id="0" name=""/>
        <dsp:cNvSpPr/>
      </dsp:nvSpPr>
      <dsp:spPr>
        <a:xfrm>
          <a:off x="423844" y="1401860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Трудовые действия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4836" y="1432852"/>
        <a:ext cx="1631068" cy="996173"/>
      </dsp:txXfrm>
    </dsp:sp>
    <dsp:sp modelId="{1C833828-40E1-4CA8-BDA5-ED86AB5D0940}">
      <dsp:nvSpPr>
        <dsp:cNvPr id="0" name=""/>
        <dsp:cNvSpPr/>
      </dsp:nvSpPr>
      <dsp:spPr>
        <a:xfrm>
          <a:off x="221969" y="1130168"/>
          <a:ext cx="201875" cy="2123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468"/>
              </a:lnTo>
              <a:lnTo>
                <a:pt x="201875" y="21234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4CD40-026D-4E06-B358-B3982135489F}">
      <dsp:nvSpPr>
        <dsp:cNvPr id="0" name=""/>
        <dsp:cNvSpPr/>
      </dsp:nvSpPr>
      <dsp:spPr>
        <a:xfrm>
          <a:off x="423844" y="2724557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Необходимые умения</a:t>
          </a:r>
          <a:endParaRPr lang="ru-RU" sz="2000" b="1" i="1" kern="1200" dirty="0"/>
        </a:p>
      </dsp:txBody>
      <dsp:txXfrm>
        <a:off x="454836" y="2755549"/>
        <a:ext cx="1631068" cy="996173"/>
      </dsp:txXfrm>
    </dsp:sp>
    <dsp:sp modelId="{A5E82BDA-A02A-4C4D-B396-9D0584177985}">
      <dsp:nvSpPr>
        <dsp:cNvPr id="0" name=""/>
        <dsp:cNvSpPr/>
      </dsp:nvSpPr>
      <dsp:spPr>
        <a:xfrm>
          <a:off x="221969" y="1130168"/>
          <a:ext cx="201875" cy="344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165"/>
              </a:lnTo>
              <a:lnTo>
                <a:pt x="201875" y="34461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A4A9E-B771-4BF6-AC17-0CE9BDD9916F}">
      <dsp:nvSpPr>
        <dsp:cNvPr id="0" name=""/>
        <dsp:cNvSpPr/>
      </dsp:nvSpPr>
      <dsp:spPr>
        <a:xfrm>
          <a:off x="423844" y="4047254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Необходимые знания</a:t>
          </a:r>
          <a:endParaRPr lang="ru-RU" sz="2000" i="1" kern="1200" dirty="0"/>
        </a:p>
      </dsp:txBody>
      <dsp:txXfrm>
        <a:off x="454836" y="4078246"/>
        <a:ext cx="1631068" cy="996173"/>
      </dsp:txXfrm>
    </dsp:sp>
    <dsp:sp modelId="{4B4331D6-03FE-4C79-A922-C3DA4CA1CD17}">
      <dsp:nvSpPr>
        <dsp:cNvPr id="0" name=""/>
        <dsp:cNvSpPr/>
      </dsp:nvSpPr>
      <dsp:spPr>
        <a:xfrm>
          <a:off x="2645975" y="79163"/>
          <a:ext cx="2116315" cy="105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Воспитательная деятельность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676967" y="110155"/>
        <a:ext cx="2054331" cy="996173"/>
      </dsp:txXfrm>
    </dsp:sp>
    <dsp:sp modelId="{44F5297B-0112-4B6B-8DC7-AAAB228AA2F0}">
      <dsp:nvSpPr>
        <dsp:cNvPr id="0" name=""/>
        <dsp:cNvSpPr/>
      </dsp:nvSpPr>
      <dsp:spPr>
        <a:xfrm>
          <a:off x="2857606" y="1137321"/>
          <a:ext cx="211631" cy="79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18"/>
              </a:lnTo>
              <a:lnTo>
                <a:pt x="211631" y="793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9C6A5-8D25-4D82-8E78-7C6132A90A36}">
      <dsp:nvSpPr>
        <dsp:cNvPr id="0" name=""/>
        <dsp:cNvSpPr/>
      </dsp:nvSpPr>
      <dsp:spPr>
        <a:xfrm>
          <a:off x="3069238" y="1401860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Трудовые действия</a:t>
          </a:r>
          <a:endParaRPr lang="ru-RU" sz="2000" b="1" kern="1200" dirty="0"/>
        </a:p>
      </dsp:txBody>
      <dsp:txXfrm>
        <a:off x="3100230" y="1432852"/>
        <a:ext cx="1631068" cy="996173"/>
      </dsp:txXfrm>
    </dsp:sp>
    <dsp:sp modelId="{D648044B-EA4D-4B00-B15D-94C1C2E4015D}">
      <dsp:nvSpPr>
        <dsp:cNvPr id="0" name=""/>
        <dsp:cNvSpPr/>
      </dsp:nvSpPr>
      <dsp:spPr>
        <a:xfrm>
          <a:off x="2857606" y="1137321"/>
          <a:ext cx="211631" cy="2116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315"/>
              </a:lnTo>
              <a:lnTo>
                <a:pt x="211631" y="2116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BD181-3515-44DA-9468-46609534C1D4}">
      <dsp:nvSpPr>
        <dsp:cNvPr id="0" name=""/>
        <dsp:cNvSpPr/>
      </dsp:nvSpPr>
      <dsp:spPr>
        <a:xfrm>
          <a:off x="3069238" y="2724557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Необходимые умения</a:t>
          </a:r>
          <a:endParaRPr lang="ru-RU" sz="2000" b="1" i="1" kern="1200" dirty="0"/>
        </a:p>
      </dsp:txBody>
      <dsp:txXfrm>
        <a:off x="3100230" y="2755549"/>
        <a:ext cx="1631068" cy="996173"/>
      </dsp:txXfrm>
    </dsp:sp>
    <dsp:sp modelId="{510B34EC-E858-49BB-A341-5263968936DA}">
      <dsp:nvSpPr>
        <dsp:cNvPr id="0" name=""/>
        <dsp:cNvSpPr/>
      </dsp:nvSpPr>
      <dsp:spPr>
        <a:xfrm>
          <a:off x="2857606" y="1137321"/>
          <a:ext cx="212212" cy="345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641"/>
              </a:lnTo>
              <a:lnTo>
                <a:pt x="212212" y="34546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BC9CE-6618-4502-A53B-A42922522138}">
      <dsp:nvSpPr>
        <dsp:cNvPr id="0" name=""/>
        <dsp:cNvSpPr/>
      </dsp:nvSpPr>
      <dsp:spPr>
        <a:xfrm>
          <a:off x="3069819" y="4062883"/>
          <a:ext cx="1693052" cy="105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Необходимые знания</a:t>
          </a:r>
          <a:endParaRPr lang="ru-RU" sz="2000" i="1" kern="1200" dirty="0"/>
        </a:p>
      </dsp:txBody>
      <dsp:txXfrm>
        <a:off x="3100811" y="4093875"/>
        <a:ext cx="1631068" cy="996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6D88E-8A23-48C3-AAC3-96F18095026F}">
      <dsp:nvSpPr>
        <dsp:cNvPr id="0" name=""/>
        <dsp:cNvSpPr/>
      </dsp:nvSpPr>
      <dsp:spPr>
        <a:xfrm>
          <a:off x="832354" y="2339"/>
          <a:ext cx="2090051" cy="1045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Развивающая деятельность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862962" y="32947"/>
        <a:ext cx="2028835" cy="983809"/>
      </dsp:txXfrm>
    </dsp:sp>
    <dsp:sp modelId="{6772B608-3624-49E8-9BB3-74E83D102B3F}">
      <dsp:nvSpPr>
        <dsp:cNvPr id="0" name=""/>
        <dsp:cNvSpPr/>
      </dsp:nvSpPr>
      <dsp:spPr>
        <a:xfrm>
          <a:off x="1041359" y="1047365"/>
          <a:ext cx="209005" cy="78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769"/>
              </a:lnTo>
              <a:lnTo>
                <a:pt x="209005" y="7837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C2E88-2A66-41F4-9847-824BF78EDE83}">
      <dsp:nvSpPr>
        <dsp:cNvPr id="0" name=""/>
        <dsp:cNvSpPr/>
      </dsp:nvSpPr>
      <dsp:spPr>
        <a:xfrm>
          <a:off x="1250364" y="1308622"/>
          <a:ext cx="1672041" cy="104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Трудовые действия</a:t>
          </a:r>
          <a:endParaRPr lang="ru-RU" sz="1900" b="1" kern="1200" dirty="0"/>
        </a:p>
      </dsp:txBody>
      <dsp:txXfrm>
        <a:off x="1280972" y="1339230"/>
        <a:ext cx="1610825" cy="983809"/>
      </dsp:txXfrm>
    </dsp:sp>
    <dsp:sp modelId="{C7AED161-4E4A-454A-B80F-24602247C70E}">
      <dsp:nvSpPr>
        <dsp:cNvPr id="0" name=""/>
        <dsp:cNvSpPr/>
      </dsp:nvSpPr>
      <dsp:spPr>
        <a:xfrm>
          <a:off x="1041359" y="1047365"/>
          <a:ext cx="246509" cy="210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486"/>
              </a:lnTo>
              <a:lnTo>
                <a:pt x="246509" y="21054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4BA64-7A20-45B7-BEA4-27976B2A67F3}">
      <dsp:nvSpPr>
        <dsp:cNvPr id="0" name=""/>
        <dsp:cNvSpPr/>
      </dsp:nvSpPr>
      <dsp:spPr>
        <a:xfrm>
          <a:off x="1287868" y="2630339"/>
          <a:ext cx="1672041" cy="104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Необходимые умения</a:t>
          </a:r>
          <a:endParaRPr lang="ru-RU" sz="1900" b="1" i="1" kern="1200" dirty="0"/>
        </a:p>
      </dsp:txBody>
      <dsp:txXfrm>
        <a:off x="1318476" y="2660947"/>
        <a:ext cx="1610825" cy="983809"/>
      </dsp:txXfrm>
    </dsp:sp>
    <dsp:sp modelId="{7CFF176F-01B1-4F6F-BC35-24A388BE1A36}">
      <dsp:nvSpPr>
        <dsp:cNvPr id="0" name=""/>
        <dsp:cNvSpPr/>
      </dsp:nvSpPr>
      <dsp:spPr>
        <a:xfrm>
          <a:off x="1041359" y="1047365"/>
          <a:ext cx="246509" cy="3398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674"/>
              </a:lnTo>
              <a:lnTo>
                <a:pt x="246509" y="3398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FAD37-FB43-4336-BDB4-45F6456DA0C2}">
      <dsp:nvSpPr>
        <dsp:cNvPr id="0" name=""/>
        <dsp:cNvSpPr/>
      </dsp:nvSpPr>
      <dsp:spPr>
        <a:xfrm>
          <a:off x="1287868" y="3923527"/>
          <a:ext cx="1672041" cy="104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Необходимые знания</a:t>
          </a:r>
          <a:endParaRPr lang="ru-RU" sz="1900" i="1" kern="1200" dirty="0"/>
        </a:p>
      </dsp:txBody>
      <dsp:txXfrm>
        <a:off x="1318476" y="3954135"/>
        <a:ext cx="1610825" cy="98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5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6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8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9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603B-C902-401B-85D7-B717292BFA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CF17-83E1-4E33-8F31-F03BA1B6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3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Соответствие подготовки учителя иностранных языков для ДОУ на основе ФГОС ВО по направлению «Педагогическое образование» требованиям профессионального стандарта педагога</a:t>
            </a:r>
          </a:p>
        </p:txBody>
      </p:sp>
      <p:pic>
        <p:nvPicPr>
          <p:cNvPr id="1026" name="Picture 2" descr="C:\Users\Ирина\Desktop\Логотип РГПУ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324036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3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3.1.1. Трудовая функция – Обучение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ru-RU" sz="2800" dirty="0"/>
              <a:t>. Общие сведения</a:t>
            </a:r>
          </a:p>
          <a:p>
            <a:pPr marL="0" indent="0">
              <a:buNone/>
            </a:pPr>
            <a:r>
              <a:rPr lang="en-US" sz="2800" dirty="0"/>
              <a:t>II</a:t>
            </a:r>
            <a:r>
              <a:rPr lang="ru-RU" sz="2800" dirty="0"/>
              <a:t>. Описание трудовых функций,  входящих в профессиональный стандарт  (функциональная карта вида профессиональной деятельности</a:t>
            </a:r>
            <a:r>
              <a:rPr lang="ru-RU" sz="2800" dirty="0" smtClean="0"/>
              <a:t>): </a:t>
            </a:r>
          </a:p>
          <a:p>
            <a:pPr lvl="1"/>
            <a:r>
              <a:rPr lang="ru-RU" sz="2400" dirty="0" smtClean="0"/>
              <a:t>Обобщенные </a:t>
            </a:r>
            <a:r>
              <a:rPr lang="ru-RU" sz="2400" dirty="0"/>
              <a:t>трудовые функции</a:t>
            </a:r>
          </a:p>
          <a:p>
            <a:pPr lvl="1"/>
            <a:r>
              <a:rPr lang="ru-RU" sz="2400" dirty="0"/>
              <a:t>Трудовые функции</a:t>
            </a:r>
          </a:p>
          <a:p>
            <a:pPr marL="0" indent="0">
              <a:buNone/>
            </a:pPr>
            <a:r>
              <a:rPr lang="en-US" sz="2800" dirty="0"/>
              <a:t>III</a:t>
            </a:r>
            <a:r>
              <a:rPr lang="ru-RU" sz="2800" dirty="0"/>
              <a:t>. Характеристика обобщенных трудовых </a:t>
            </a:r>
            <a:r>
              <a:rPr lang="ru-RU" sz="2800" dirty="0" smtClean="0"/>
              <a:t>функций</a:t>
            </a:r>
          </a:p>
          <a:p>
            <a:pPr marL="0" indent="0">
              <a:buNone/>
            </a:pPr>
            <a:r>
              <a:rPr lang="en-US" sz="2800" dirty="0"/>
              <a:t>IV</a:t>
            </a:r>
            <a:r>
              <a:rPr lang="ru-RU" sz="2800" dirty="0"/>
              <a:t>. Сведения об организациях-разработчиках </a:t>
            </a:r>
          </a:p>
          <a:p>
            <a:pPr marL="0" indent="0">
              <a:buNone/>
            </a:pPr>
            <a:r>
              <a:rPr lang="ru-RU" sz="2800" dirty="0"/>
              <a:t>профессионального стандарта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42806"/>
              </p:ext>
            </p:extLst>
          </p:nvPr>
        </p:nvGraphicFramePr>
        <p:xfrm>
          <a:off x="467545" y="1196752"/>
          <a:ext cx="8208911" cy="528824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418247"/>
                <a:gridCol w="479066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Трудовые действия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ФГОС ВО – Профессиональные задачи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203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Разработка и реализация программ учебных дисциплин в рамках ООП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проектная </a:t>
                      </a:r>
                      <a:r>
                        <a:rPr lang="ru-RU" sz="1600" b="1" dirty="0">
                          <a:effectLst/>
                        </a:rPr>
                        <a:t>деятельность: </a:t>
                      </a:r>
                      <a:r>
                        <a:rPr lang="ru-RU" sz="1600" dirty="0">
                          <a:effectLst/>
                        </a:rPr>
                        <a:t>- проектирование содержания образовательных программ и современных педагогических технологий с учетом особенностей образовательного процесса, задач воспитания и развития личности через учебные предметы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проектная деятельность: </a:t>
                      </a:r>
                      <a:r>
                        <a:rPr lang="ru-RU" sz="1600" dirty="0">
                          <a:effectLst/>
                        </a:rPr>
                        <a:t>- моделирование индивидуальных образовательных маршрутов обучения, воспитания и развития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448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Осуществление профессиональной деятельности в соответствии с требованиями ФГОС ДО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педагогическая деятельность:  </a:t>
                      </a:r>
                      <a:r>
                        <a:rPr lang="ru-RU" sz="1600" dirty="0">
                          <a:effectLst/>
                        </a:rPr>
                        <a:t>осуществление обучения и воспитания в сфере образования в соответствии с требованиями стандартов;</a:t>
                      </a:r>
                      <a:endParaRPr lang="ru-RU" sz="1400" dirty="0">
                        <a:effectLst/>
                      </a:endParaRPr>
                    </a:p>
                    <a:p>
                      <a:pPr marL="20638" indent="-20638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 обеспечение </a:t>
                      </a:r>
                      <a:r>
                        <a:rPr lang="ru-RU" sz="1600" dirty="0">
                          <a:effectLst/>
                        </a:rPr>
                        <a:t>образовательной деятельности с учетом особых </a:t>
                      </a:r>
                      <a:r>
                        <a:rPr lang="ru-RU" sz="1800" dirty="0">
                          <a:effectLst/>
                        </a:rPr>
                        <a:t>образовательных</a:t>
                      </a:r>
                      <a:r>
                        <a:rPr lang="ru-RU" sz="1600" dirty="0">
                          <a:effectLst/>
                        </a:rPr>
                        <a:t> потребностей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исследовательская деятельность: </a:t>
                      </a:r>
                      <a:r>
                        <a:rPr lang="ru-RU" sz="1600" dirty="0">
                          <a:effectLst/>
                        </a:rPr>
                        <a:t>постановка и решение исследовательских задач в области науки и образования, использование в профессиональной деятельности методов научного исследования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0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3.1.1. Трудовая функция – Обучение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64518"/>
              </p:ext>
            </p:extLst>
          </p:nvPr>
        </p:nvGraphicFramePr>
        <p:xfrm>
          <a:off x="467544" y="1340769"/>
          <a:ext cx="8280919" cy="4968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5464"/>
                <a:gridCol w="4875455"/>
              </a:tblGrid>
              <a:tr h="1878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Планирование и проведение учебных занятий, </a:t>
                      </a:r>
                      <a:r>
                        <a:rPr lang="ru-RU" sz="1600" b="1" dirty="0" smtClean="0">
                          <a:effectLst/>
                        </a:rPr>
                        <a:t>анализ их эффективности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педагогическая деятельность: </a:t>
                      </a:r>
                      <a:r>
                        <a:rPr lang="ru-RU" sz="1600" dirty="0">
                          <a:effectLst/>
                        </a:rPr>
                        <a:t>осуществление обучения и воспитания в сфере образования в соответствии с требованиями образовательных стандартов;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культурно-просветительская деятельность </a:t>
                      </a:r>
                      <a:r>
                        <a:rPr lang="ru-RU" sz="1600" dirty="0">
                          <a:effectLst/>
                        </a:rPr>
                        <a:t>– организация культурного пространства</a:t>
                      </a:r>
                      <a:endParaRPr lang="ru-RU" sz="1400" b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10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Формирование мотивации к </a:t>
                      </a:r>
                      <a:r>
                        <a:rPr lang="ru-RU" sz="1600" b="1" dirty="0" smtClean="0">
                          <a:effectLst/>
                        </a:rPr>
                        <a:t>обучению</a:t>
                      </a:r>
                      <a:endParaRPr lang="ru-RU" sz="1400" b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педагогическая деятельность: </a:t>
                      </a:r>
                      <a:r>
                        <a:rPr lang="ru-RU" sz="1600" dirty="0">
                          <a:effectLst/>
                        </a:rPr>
                        <a:t>использование технологии, соответствующих возрастным особенностям обучающихся и отражающих специфику предметной деятельности</a:t>
                      </a:r>
                      <a:endParaRPr lang="ru-RU" sz="1400" b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79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Организация, осуществление контроля и оценки учебных достижений, текущих и итоговых результатов освоения ООП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педагогическая деятельность</a:t>
                      </a:r>
                      <a:r>
                        <a:rPr lang="ru-RU" sz="1600" dirty="0">
                          <a:effectLst/>
                        </a:rPr>
                        <a:t>: изучение возможностей, потребностей, достижений обучающихся в области образования.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5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400" b="1" dirty="0"/>
              <a:t>3.2. Обобщенная трудовая </a:t>
            </a:r>
            <a:r>
              <a:rPr lang="ru-RU" sz="2400" b="1" dirty="0" smtClean="0"/>
              <a:t>функция - </a:t>
            </a:r>
            <a:r>
              <a:rPr lang="ru-RU" sz="2400" b="1" dirty="0" smtClean="0">
                <a:solidFill>
                  <a:srgbClr val="009999"/>
                </a:solidFill>
              </a:rPr>
              <a:t>Педагогическая деятельность по проектированию и реализации </a:t>
            </a:r>
            <a:br>
              <a:rPr lang="ru-RU" sz="2400" b="1" dirty="0" smtClean="0">
                <a:solidFill>
                  <a:srgbClr val="009999"/>
                </a:solidFill>
              </a:rPr>
            </a:br>
            <a:r>
              <a:rPr lang="ru-RU" sz="2400" b="1" dirty="0" smtClean="0">
                <a:solidFill>
                  <a:srgbClr val="009999"/>
                </a:solidFill>
              </a:rPr>
              <a:t>Основных общеобразовательных программ</a:t>
            </a:r>
            <a:endParaRPr lang="ru-RU" sz="4800" b="1" dirty="0">
              <a:solidFill>
                <a:srgbClr val="0099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3.2.1</a:t>
            </a:r>
            <a:r>
              <a:rPr lang="ru-RU" b="1" dirty="0"/>
              <a:t>. Трудовая функция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Педагогическая деятельность по реализации программ </a:t>
            </a:r>
            <a:r>
              <a:rPr lang="ru-RU" b="1" dirty="0">
                <a:solidFill>
                  <a:srgbClr val="009999"/>
                </a:solidFill>
              </a:rPr>
              <a:t>дошкольного образования</a:t>
            </a:r>
          </a:p>
          <a:p>
            <a:pPr marL="0" indent="0">
              <a:buNone/>
            </a:pPr>
            <a:r>
              <a:rPr lang="ru-RU" b="1" dirty="0"/>
              <a:t>3.2.2. Трудовая </a:t>
            </a:r>
            <a:r>
              <a:rPr lang="ru-RU" b="1" dirty="0" smtClean="0"/>
              <a:t>функция</a:t>
            </a:r>
          </a:p>
          <a:p>
            <a:pPr marL="0" indent="0">
              <a:buNone/>
            </a:pPr>
            <a:r>
              <a:rPr lang="ru-RU" dirty="0"/>
              <a:t>Педагогическая деятельность по реализации программ </a:t>
            </a:r>
            <a:r>
              <a:rPr lang="ru-RU" b="1" dirty="0">
                <a:solidFill>
                  <a:srgbClr val="009999"/>
                </a:solidFill>
              </a:rPr>
              <a:t>начального общего </a:t>
            </a:r>
            <a:r>
              <a:rPr lang="ru-RU" b="1" dirty="0" smtClean="0">
                <a:solidFill>
                  <a:srgbClr val="009999"/>
                </a:solidFill>
              </a:rPr>
              <a:t>образования</a:t>
            </a:r>
          </a:p>
          <a:p>
            <a:pPr marL="0" indent="0">
              <a:buNone/>
            </a:pPr>
            <a:r>
              <a:rPr lang="ru-RU" b="1" dirty="0"/>
              <a:t>3.2.3. Трудовая </a:t>
            </a:r>
            <a:r>
              <a:rPr lang="ru-RU" b="1" dirty="0" smtClean="0"/>
              <a:t>функция</a:t>
            </a:r>
          </a:p>
          <a:p>
            <a:pPr marL="0" indent="0">
              <a:buNone/>
            </a:pPr>
            <a:r>
              <a:rPr lang="ru-RU" dirty="0"/>
              <a:t>Педагогическая деятельность по реализации программ </a:t>
            </a:r>
            <a:r>
              <a:rPr lang="ru-RU" dirty="0">
                <a:solidFill>
                  <a:srgbClr val="009999"/>
                </a:solidFill>
              </a:rPr>
              <a:t>основного и среднего общего </a:t>
            </a:r>
            <a:r>
              <a:rPr lang="ru-RU" dirty="0" smtClean="0">
                <a:solidFill>
                  <a:srgbClr val="009999"/>
                </a:solidFill>
              </a:rPr>
              <a:t>образования</a:t>
            </a:r>
          </a:p>
          <a:p>
            <a:pPr marL="0" indent="0">
              <a:buNone/>
            </a:pPr>
            <a:r>
              <a:rPr lang="ru-RU" b="1" dirty="0"/>
              <a:t>3.2.4. Трудовая </a:t>
            </a:r>
            <a:r>
              <a:rPr lang="ru-RU" b="1" dirty="0" smtClean="0"/>
              <a:t>функция</a:t>
            </a:r>
          </a:p>
          <a:p>
            <a:pPr marL="0" indent="0">
              <a:buNone/>
            </a:pPr>
            <a:r>
              <a:rPr lang="ru-RU" dirty="0">
                <a:solidFill>
                  <a:srgbClr val="009999"/>
                </a:solidFill>
              </a:rPr>
              <a:t>Модуль «Предметное обучение. Математика</a:t>
            </a:r>
            <a:r>
              <a:rPr lang="ru-RU" dirty="0" smtClean="0">
                <a:solidFill>
                  <a:srgbClr val="009999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/>
              <a:t>3.2.5. Трудовая </a:t>
            </a:r>
            <a:r>
              <a:rPr lang="ru-RU" b="1" dirty="0" smtClean="0"/>
              <a:t>функция</a:t>
            </a:r>
          </a:p>
          <a:p>
            <a:pPr marL="0" indent="0">
              <a:buNone/>
            </a:pPr>
            <a:r>
              <a:rPr lang="ru-RU" dirty="0">
                <a:solidFill>
                  <a:srgbClr val="009999"/>
                </a:solidFill>
              </a:rPr>
              <a:t>Модуль «Предметное обучение. Русский язык»</a:t>
            </a:r>
          </a:p>
        </p:txBody>
      </p:sp>
    </p:spTree>
    <p:extLst>
      <p:ext uri="{BB962C8B-B14F-4D97-AF65-F5344CB8AC3E}">
        <p14:creationId xmlns:p14="http://schemas.microsoft.com/office/powerpoint/2010/main" val="3123515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r>
              <a:rPr lang="ru-RU" sz="2700" b="1" dirty="0" smtClean="0"/>
              <a:t>3.2.1. Трудовая функция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9999"/>
                </a:solidFill>
              </a:rPr>
              <a:t>Педагогическая деятельность по реализации программ дошкольного образования – Трудовые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/>
              <a:t>Участие в разработке </a:t>
            </a:r>
            <a:r>
              <a:rPr lang="ru-RU" sz="1600" b="1" i="1" dirty="0" smtClean="0"/>
              <a:t>ООП ОО</a:t>
            </a:r>
            <a:r>
              <a:rPr lang="ru-RU" sz="1600" dirty="0" smtClean="0"/>
              <a:t> в </a:t>
            </a:r>
            <a:r>
              <a:rPr lang="ru-RU" sz="1600" dirty="0"/>
              <a:t>соответствии с </a:t>
            </a:r>
            <a:r>
              <a:rPr lang="ru-RU" sz="1600" dirty="0" smtClean="0"/>
              <a:t>ФГОС  ДО</a:t>
            </a:r>
          </a:p>
          <a:p>
            <a:r>
              <a:rPr lang="ru-RU" sz="1600" dirty="0" smtClean="0"/>
              <a:t>Создание безопасной </a:t>
            </a:r>
            <a:r>
              <a:rPr lang="ru-RU" sz="1600" dirty="0"/>
              <a:t>и психологически комфортной </a:t>
            </a:r>
            <a:r>
              <a:rPr lang="ru-RU" sz="1600" b="1" i="1" dirty="0"/>
              <a:t>образовательной среды </a:t>
            </a:r>
            <a:r>
              <a:rPr lang="ru-RU" sz="1600" dirty="0" smtClean="0"/>
              <a:t>ОО</a:t>
            </a:r>
          </a:p>
          <a:p>
            <a:r>
              <a:rPr lang="ru-RU" sz="1600" dirty="0" smtClean="0"/>
              <a:t>Планирование </a:t>
            </a:r>
            <a:r>
              <a:rPr lang="ru-RU" sz="1600" dirty="0"/>
              <a:t>и реализация </a:t>
            </a:r>
            <a:r>
              <a:rPr lang="ru-RU" sz="1600" b="1" i="1" dirty="0"/>
              <a:t>образовательной работы </a:t>
            </a:r>
            <a:endParaRPr lang="ru-RU" sz="1600" b="1" i="1" dirty="0" smtClean="0"/>
          </a:p>
          <a:p>
            <a:r>
              <a:rPr lang="ru-RU" sz="1600" dirty="0" smtClean="0"/>
              <a:t>Проведение </a:t>
            </a:r>
            <a:r>
              <a:rPr lang="ru-RU" sz="1600" b="1" i="1" dirty="0"/>
              <a:t>педагогического мониторинга </a:t>
            </a:r>
            <a:r>
              <a:rPr lang="ru-RU" sz="1600" dirty="0" smtClean="0"/>
              <a:t>освоения </a:t>
            </a:r>
            <a:r>
              <a:rPr lang="ru-RU" sz="1600" dirty="0"/>
              <a:t>детьми </a:t>
            </a:r>
            <a:r>
              <a:rPr lang="ru-RU" sz="1600" dirty="0" smtClean="0"/>
              <a:t>ООП</a:t>
            </a:r>
          </a:p>
          <a:p>
            <a:r>
              <a:rPr lang="ru-RU" sz="1600" dirty="0" smtClean="0"/>
              <a:t>Планировании </a:t>
            </a:r>
            <a:r>
              <a:rPr lang="ru-RU" sz="1600" dirty="0"/>
              <a:t>и </a:t>
            </a:r>
            <a:r>
              <a:rPr lang="ru-RU" sz="1600" b="1" i="1" dirty="0" smtClean="0"/>
              <a:t>корректировка</a:t>
            </a:r>
            <a:r>
              <a:rPr lang="ru-RU" sz="1600" dirty="0" smtClean="0"/>
              <a:t> </a:t>
            </a:r>
            <a:r>
              <a:rPr lang="ru-RU" sz="1600" dirty="0"/>
              <a:t>образовательных задач (совместно с психологом и другими специалистами) по результатам </a:t>
            </a:r>
            <a:r>
              <a:rPr lang="ru-RU" sz="1600" dirty="0" smtClean="0"/>
              <a:t>мониторинга</a:t>
            </a:r>
          </a:p>
          <a:p>
            <a:r>
              <a:rPr lang="ru-RU" sz="1600" dirty="0"/>
              <a:t>Реализация педагогических </a:t>
            </a:r>
            <a:r>
              <a:rPr lang="ru-RU" sz="1600" b="1" i="1" dirty="0"/>
              <a:t>рекомендаций специалистов</a:t>
            </a:r>
            <a:r>
              <a:rPr lang="ru-RU" sz="1600" dirty="0"/>
              <a:t> (психолога, логопеда, </a:t>
            </a:r>
            <a:r>
              <a:rPr lang="ru-RU" sz="1600" u="sng" dirty="0"/>
              <a:t>дефектолога и др</a:t>
            </a:r>
            <a:r>
              <a:rPr lang="ru-RU" sz="1600" u="sng" dirty="0" smtClean="0"/>
              <a:t>.)___________________________________________________________</a:t>
            </a:r>
          </a:p>
          <a:p>
            <a:r>
              <a:rPr lang="ru-RU" sz="1600" dirty="0"/>
              <a:t>Развитие </a:t>
            </a:r>
            <a:r>
              <a:rPr lang="ru-RU" sz="1600" b="1" i="1" dirty="0"/>
              <a:t>профессионально значимых компетенций</a:t>
            </a:r>
            <a:r>
              <a:rPr lang="ru-RU" sz="1600" dirty="0"/>
              <a:t>, необходимых для решения образовательных задач </a:t>
            </a:r>
            <a:endParaRPr lang="ru-RU" sz="1600" dirty="0" smtClean="0"/>
          </a:p>
          <a:p>
            <a:r>
              <a:rPr lang="ru-RU" sz="1600" dirty="0"/>
              <a:t>Формирование </a:t>
            </a:r>
            <a:r>
              <a:rPr lang="ru-RU" sz="1600" b="1" i="1" dirty="0"/>
              <a:t>психологической готовности к школьному </a:t>
            </a:r>
            <a:r>
              <a:rPr lang="ru-RU" sz="1600" b="1" i="1" dirty="0" smtClean="0"/>
              <a:t>обучению</a:t>
            </a:r>
          </a:p>
          <a:p>
            <a:r>
              <a:rPr lang="ru-RU" sz="1600" dirty="0"/>
              <a:t>Создание позитивного </a:t>
            </a:r>
            <a:r>
              <a:rPr lang="ru-RU" sz="1600" b="1" i="1" dirty="0"/>
              <a:t>психологического климата в группе </a:t>
            </a:r>
            <a:r>
              <a:rPr lang="ru-RU" sz="1600" dirty="0"/>
              <a:t>и условий для </a:t>
            </a:r>
            <a:r>
              <a:rPr lang="ru-RU" sz="1600" u="sng" dirty="0"/>
              <a:t>доброжелательных отношений между </a:t>
            </a:r>
            <a:r>
              <a:rPr lang="ru-RU" sz="1600" u="sng" dirty="0" smtClean="0"/>
              <a:t>детьми___________________________________</a:t>
            </a:r>
          </a:p>
          <a:p>
            <a:r>
              <a:rPr lang="ru-RU" sz="1600" b="1" i="1" dirty="0"/>
              <a:t>Организация видов деятельности</a:t>
            </a:r>
            <a:r>
              <a:rPr lang="ru-RU" sz="1600" dirty="0"/>
              <a:t>, осуществляемых в раннем и дошкольном </a:t>
            </a:r>
            <a:r>
              <a:rPr lang="ru-RU" sz="1600" dirty="0" smtClean="0"/>
              <a:t>возрасте</a:t>
            </a:r>
          </a:p>
          <a:p>
            <a:r>
              <a:rPr lang="ru-RU" sz="1600" dirty="0" smtClean="0"/>
              <a:t>Создание </a:t>
            </a:r>
            <a:r>
              <a:rPr lang="ru-RU" sz="1600" dirty="0"/>
              <a:t>условий для </a:t>
            </a:r>
            <a:r>
              <a:rPr lang="ru-RU" sz="1600" b="1" i="1" dirty="0"/>
              <a:t>свободного выбора детьми</a:t>
            </a:r>
            <a:r>
              <a:rPr lang="ru-RU" sz="1600" dirty="0"/>
              <a:t> деятельности, участников совместной</a:t>
            </a:r>
            <a:r>
              <a:rPr lang="ru-RU" sz="1600" b="1" i="1" dirty="0"/>
              <a:t> деятельности, </a:t>
            </a:r>
            <a:r>
              <a:rPr lang="ru-RU" sz="1600" b="1" i="1" dirty="0" smtClean="0"/>
              <a:t>материалов</a:t>
            </a:r>
          </a:p>
          <a:p>
            <a:r>
              <a:rPr lang="ru-RU" sz="1600" dirty="0"/>
              <a:t>Организация образовательного процесса на основе </a:t>
            </a:r>
            <a:r>
              <a:rPr lang="ru-RU" sz="1600" b="1" i="1" dirty="0"/>
              <a:t>непосредственного общения с каждым ребенком </a:t>
            </a:r>
          </a:p>
        </p:txBody>
      </p:sp>
    </p:spTree>
    <p:extLst>
      <p:ext uri="{BB962C8B-B14F-4D97-AF65-F5344CB8AC3E}">
        <p14:creationId xmlns:p14="http://schemas.microsoft.com/office/powerpoint/2010/main" val="1813377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r>
              <a:rPr lang="ru-RU" sz="3600" dirty="0" smtClean="0"/>
              <a:t>Изменения в формируемых компетенциях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552393"/>
              </p:ext>
            </p:extLst>
          </p:nvPr>
        </p:nvGraphicFramePr>
        <p:xfrm>
          <a:off x="539552" y="1340768"/>
          <a:ext cx="8136904" cy="532477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12368"/>
                <a:gridCol w="2520280"/>
                <a:gridCol w="2304256"/>
              </a:tblGrid>
              <a:tr h="290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ФГОС ВПО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ФГОС ВО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15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Общекультурные компетенции (ОК)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15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Общепрофессиональные компетенции (ОПК)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73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Профессиональные компетенции в области педагогической деятельности (ПК)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92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компетенции в области культурно-просветительской деятельности (ПК)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73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Профессиональные компетенции в проектной деятельности (ПК)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73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компетенции в исследовательской деятельности (ПК)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0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0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544616"/>
              </p:ext>
            </p:extLst>
          </p:nvPr>
        </p:nvGraphicFramePr>
        <p:xfrm>
          <a:off x="467544" y="332656"/>
          <a:ext cx="8208912" cy="604148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104026"/>
                <a:gridCol w="4104886"/>
              </a:tblGrid>
              <a:tr h="432048">
                <a:tc>
                  <a:txBody>
                    <a:bodyPr/>
                    <a:lstStyle/>
                    <a:p>
                      <a:pPr marL="36068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ФГОС ВПО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ФГОС ВО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</a:tr>
              <a:tr h="31184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1600" b="0" i="0" dirty="0">
                          <a:effectLst/>
                        </a:rPr>
                        <a:t>способность реализовывать</a:t>
                      </a:r>
                      <a:r>
                        <a:rPr lang="ru-RU" sz="1600" b="0" i="0" u="sng" dirty="0">
                          <a:effectLst/>
                        </a:rPr>
                        <a:t> учебные программы базовых и элективных курсов</a:t>
                      </a:r>
                      <a:r>
                        <a:rPr lang="ru-RU" sz="1600" b="0" i="0" dirty="0">
                          <a:effectLst/>
                        </a:rPr>
                        <a:t> в различных образовательных учреждениях (ПК-1</a:t>
                      </a:r>
                      <a:r>
                        <a:rPr lang="ru-RU" sz="1600" b="0" i="0" dirty="0" smtClean="0">
                          <a:effectLst/>
                        </a:rPr>
                        <a:t>);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630555" algn="l"/>
                        </a:tabLst>
                      </a:pPr>
                      <a:endParaRPr lang="ru-RU" sz="1100" b="0" i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dirty="0">
                          <a:effectLst/>
                        </a:rPr>
                        <a:t>готовность применять современные </a:t>
                      </a:r>
                      <a:r>
                        <a:rPr lang="ru-RU" sz="1600" b="0" i="0" u="sng" dirty="0">
                          <a:effectLst/>
                        </a:rPr>
                        <a:t>методики и технологии, в том числе и информационные</a:t>
                      </a:r>
                      <a:r>
                        <a:rPr lang="ru-RU" sz="1600" b="0" i="0" dirty="0">
                          <a:effectLst/>
                        </a:rPr>
                        <a:t>, для обеспечения качества обучения на конкретной образовательной ступени конкретного образовательного учреждения (ПК-2);</a:t>
                      </a:r>
                      <a:endParaRPr lang="ru-RU" sz="11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dirty="0">
                          <a:effectLst/>
                        </a:rPr>
                        <a:t>готовность реализовывать </a:t>
                      </a:r>
                      <a:r>
                        <a:rPr lang="ru-RU" sz="1600" b="0" i="0" u="sng" dirty="0">
                          <a:effectLst/>
                        </a:rPr>
                        <a:t>образовательные программы по предмету</a:t>
                      </a:r>
                      <a:r>
                        <a:rPr lang="ru-RU" sz="1600" b="0" i="0" dirty="0">
                          <a:effectLst/>
                        </a:rPr>
                        <a:t> в соответствии с требованиями образовательных стандартов (ПК-1</a:t>
                      </a:r>
                      <a:r>
                        <a:rPr lang="ru-RU" sz="1600" b="0" i="0" dirty="0" smtClean="0">
                          <a:effectLst/>
                        </a:rPr>
                        <a:t>);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b="0" i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dirty="0">
                          <a:effectLst/>
                        </a:rPr>
                        <a:t>способность использовать современные </a:t>
                      </a:r>
                      <a:r>
                        <a:rPr lang="ru-RU" sz="1600" b="0" i="0" u="sng" dirty="0">
                          <a:effectLst/>
                        </a:rPr>
                        <a:t>методы и технологии обучения и диагностики </a:t>
                      </a:r>
                      <a:r>
                        <a:rPr lang="ru-RU" sz="1600" b="0" i="0" dirty="0">
                          <a:effectLst/>
                        </a:rPr>
                        <a:t>(ПК-2);</a:t>
                      </a:r>
                      <a:endParaRPr lang="ru-RU" sz="1100" b="0" i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 </a:t>
                      </a:r>
                      <a:endParaRPr lang="ru-RU" sz="11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</a:tr>
              <a:tr h="24910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dirty="0">
                          <a:effectLst/>
                        </a:rPr>
                        <a:t>способность применять современные </a:t>
                      </a:r>
                      <a:r>
                        <a:rPr lang="ru-RU" sz="1600" b="0" i="0" u="sng" dirty="0">
                          <a:effectLst/>
                        </a:rPr>
                        <a:t>методы диагностирования достижений</a:t>
                      </a:r>
                      <a:r>
                        <a:rPr lang="ru-RU" sz="1600" b="0" i="0" dirty="0">
                          <a:effectLst/>
                        </a:rPr>
                        <a:t> обучаемых и воспитанников, осуществлять педагогическое </a:t>
                      </a:r>
                      <a:r>
                        <a:rPr lang="ru-RU" sz="1600" b="0" i="0" u="sng" dirty="0">
                          <a:effectLst/>
                        </a:rPr>
                        <a:t>сопровождение процессов социализации</a:t>
                      </a:r>
                      <a:r>
                        <a:rPr lang="ru-RU" sz="1600" b="0" i="0" dirty="0">
                          <a:effectLst/>
                        </a:rPr>
                        <a:t> и профессионального самоопределения обучающихся, подготовки их к сознательному выбору профессии (ПК-3);</a:t>
                      </a:r>
                      <a:endParaRPr lang="ru-RU" sz="11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dirty="0">
                          <a:effectLst/>
                        </a:rPr>
                        <a:t>способность решать</a:t>
                      </a:r>
                      <a:r>
                        <a:rPr lang="ru-RU" sz="1600" b="0" i="0" u="sng" dirty="0">
                          <a:effectLst/>
                        </a:rPr>
                        <a:t> задачи воспитания и духовно-нравственного развития</a:t>
                      </a:r>
                      <a:r>
                        <a:rPr lang="ru-RU" sz="1600" b="0" i="0" dirty="0">
                          <a:effectLst/>
                        </a:rPr>
                        <a:t> обучающихся в учебной и </a:t>
                      </a:r>
                      <a:r>
                        <a:rPr lang="ru-RU" sz="1600" b="0" i="0" dirty="0" err="1">
                          <a:effectLst/>
                        </a:rPr>
                        <a:t>внеучебной</a:t>
                      </a:r>
                      <a:r>
                        <a:rPr lang="ru-RU" sz="1600" b="0" i="0" dirty="0">
                          <a:effectLst/>
                        </a:rPr>
                        <a:t> деятельности (ПК-3);</a:t>
                      </a:r>
                      <a:endParaRPr lang="ru-RU" sz="11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7" marR="626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21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20849"/>
              </p:ext>
            </p:extLst>
          </p:nvPr>
        </p:nvGraphicFramePr>
        <p:xfrm>
          <a:off x="611560" y="260648"/>
          <a:ext cx="8208912" cy="616951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744416"/>
                <a:gridCol w="4464496"/>
              </a:tblGrid>
              <a:tr h="177006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способность использовать возможности образовательной среды, в том числе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</a:rPr>
                        <a:t>информационной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для обеспечения качества учебно-воспитательного процесса (ПК-4);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способность использования возможности образовательной среды для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</a:rPr>
                        <a:t>достижения личностных, </a:t>
                      </a:r>
                      <a:r>
                        <a:rPr lang="ru-RU" sz="1600" b="0" u="sng" dirty="0" err="1">
                          <a:solidFill>
                            <a:schemeClr val="tx1"/>
                          </a:solidFill>
                          <a:effectLst/>
                        </a:rPr>
                        <a:t>метапредметных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</a:rPr>
                        <a:t> и предметных результатов обучения и обеспечения качества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учебно-воспитательного процесса средствами преподаваемого учебного предмета (ПК-4);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</a:tr>
              <a:tr h="18452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 smtClean="0">
                          <a:effectLst/>
                        </a:rPr>
                        <a:t>готовность </a:t>
                      </a:r>
                      <a:r>
                        <a:rPr lang="ru-RU" sz="1600" b="0" dirty="0">
                          <a:effectLst/>
                        </a:rPr>
                        <a:t>включаться во </a:t>
                      </a:r>
                      <a:r>
                        <a:rPr lang="ru-RU" sz="1600" b="0" u="sng" dirty="0">
                          <a:effectLst/>
                        </a:rPr>
                        <a:t>взаимодействие с родителями, коллегами,</a:t>
                      </a:r>
                      <a:r>
                        <a:rPr lang="ru-RU" sz="1600" b="0" dirty="0">
                          <a:effectLst/>
                        </a:rPr>
                        <a:t> социальными партнерами, заинтересованными в обеспечении качества учебно-воспитательного процесса</a:t>
                      </a:r>
                      <a:r>
                        <a:rPr lang="ru-RU" sz="1100" b="0" dirty="0">
                          <a:effectLst/>
                        </a:rPr>
                        <a:t> </a:t>
                      </a:r>
                      <a:r>
                        <a:rPr lang="ru-RU" sz="1600" b="0" dirty="0">
                          <a:effectLst/>
                        </a:rPr>
                        <a:t>(ПК-5);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способность </a:t>
                      </a:r>
                      <a:r>
                        <a:rPr lang="ru-RU" sz="1600" b="0" u="sng" dirty="0">
                          <a:effectLst/>
                        </a:rPr>
                        <a:t>осуществлять педагогическое сопровождение</a:t>
                      </a:r>
                      <a:r>
                        <a:rPr lang="ru-RU" sz="1600" b="0" dirty="0">
                          <a:effectLst/>
                        </a:rPr>
                        <a:t> социализации и профессионального самоопределения обучающихся (ПК-5);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</a:tr>
              <a:tr h="7819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способность организовывать </a:t>
                      </a:r>
                      <a:r>
                        <a:rPr lang="ru-RU" sz="1600" b="0" u="sng" dirty="0">
                          <a:effectLst/>
                        </a:rPr>
                        <a:t>сотрудничество обучающихся</a:t>
                      </a:r>
                      <a:r>
                        <a:rPr lang="ru-RU" sz="1600" b="0" dirty="0">
                          <a:effectLst/>
                        </a:rPr>
                        <a:t> (ПК-6).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готовность к</a:t>
                      </a:r>
                      <a:r>
                        <a:rPr lang="ru-RU" sz="1600" b="0" u="sng" dirty="0">
                          <a:effectLst/>
                        </a:rPr>
                        <a:t> взаимодействию с участниками</a:t>
                      </a:r>
                      <a:r>
                        <a:rPr lang="ru-RU" sz="1600" b="0" dirty="0">
                          <a:effectLst/>
                        </a:rPr>
                        <a:t> образовательного процесса (ПК-6);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15794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готов к обеспечению</a:t>
                      </a:r>
                      <a:r>
                        <a:rPr lang="ru-RU" sz="1600" b="0" u="sng" dirty="0">
                          <a:effectLst/>
                        </a:rPr>
                        <a:t> охраны жизни и здоровья обучающихся</a:t>
                      </a:r>
                      <a:r>
                        <a:rPr lang="ru-RU" sz="1600" b="0" dirty="0">
                          <a:effectLst/>
                        </a:rPr>
                        <a:t> в учебно- воспитательном процессе и внеурочной деятельности (ПК-7);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способность организовывать </a:t>
                      </a:r>
                      <a:r>
                        <a:rPr lang="ru-RU" sz="1600" b="0" u="sng" dirty="0">
                          <a:effectLst/>
                        </a:rPr>
                        <a:t>сотрудничество обучающихся,</a:t>
                      </a:r>
                      <a:r>
                        <a:rPr lang="ru-RU" sz="1600" b="0" dirty="0">
                          <a:effectLst/>
                        </a:rPr>
                        <a:t> активность и инициативность, самостоятельность обучающихся, развивать их творческие способности (ПК-7)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0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Необходимые изменения в соответствии с ФГОС ВО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Педагогическая деятельность: </a:t>
            </a:r>
            <a:endParaRPr lang="ru-RU" sz="2400" dirty="0" smtClean="0"/>
          </a:p>
          <a:p>
            <a:r>
              <a:rPr lang="ru-RU" sz="2400" dirty="0" smtClean="0"/>
              <a:t>способность решать </a:t>
            </a:r>
            <a:r>
              <a:rPr lang="ru-RU" sz="2400" b="1" i="1" dirty="0" smtClean="0"/>
              <a:t>задачи воспитания и духовно-нравственного развития</a:t>
            </a:r>
            <a:r>
              <a:rPr lang="ru-RU" sz="2400" dirty="0" smtClean="0"/>
              <a:t> обучающихся в учебной и </a:t>
            </a:r>
            <a:r>
              <a:rPr lang="ru-RU" sz="2400" dirty="0" err="1" smtClean="0"/>
              <a:t>внеучебной</a:t>
            </a:r>
            <a:r>
              <a:rPr lang="ru-RU" sz="2400" dirty="0" smtClean="0"/>
              <a:t> деятельности (ПК-3);</a:t>
            </a:r>
          </a:p>
          <a:p>
            <a:endParaRPr lang="ru-RU" sz="2400" dirty="0" smtClean="0"/>
          </a:p>
          <a:p>
            <a:r>
              <a:rPr lang="ru-RU" sz="2400" dirty="0"/>
              <a:t>готовность к </a:t>
            </a:r>
            <a:r>
              <a:rPr lang="ru-RU" sz="2400" b="1" i="1" dirty="0"/>
              <a:t>взаимодействию с участниками</a:t>
            </a:r>
            <a:r>
              <a:rPr lang="ru-RU" sz="2400" dirty="0"/>
              <a:t> образовательного процесса (ПК-6);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способность </a:t>
            </a:r>
            <a:r>
              <a:rPr lang="ru-RU" sz="2400" b="1" i="1" dirty="0"/>
              <a:t>организовывать сотрудничество обучающихся,</a:t>
            </a:r>
            <a:r>
              <a:rPr lang="ru-RU" sz="2400" dirty="0"/>
              <a:t> активность и инициативность, самостоятельность обучающихся, развивать их творческие способности (ПК-7)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8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Необходимые изменения в соответствии с ФГОС 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Проектная деятельность:</a:t>
            </a:r>
          </a:p>
          <a:p>
            <a:r>
              <a:rPr lang="ru-RU" sz="2800" dirty="0" smtClean="0"/>
              <a:t>Способность проектировать образовательные программы (ПК-8)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40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Необходимые изменения в соответствии с ФГОС 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Исследовательская деятельность:</a:t>
            </a:r>
          </a:p>
          <a:p>
            <a:r>
              <a:rPr lang="ru-RU" sz="2400" dirty="0" smtClean="0"/>
              <a:t>Готовность использовать систематизированные теоретические и практические знания для постановки и решения исследовательских задач в области образования (ПК-11)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98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История создания профессиональных </a:t>
            </a:r>
            <a:r>
              <a:rPr lang="ru-RU" sz="2800" dirty="0" smtClean="0"/>
              <a:t>стандартов</a:t>
            </a:r>
            <a:br>
              <a:rPr lang="ru-RU" sz="2800" dirty="0" smtClean="0"/>
            </a:br>
            <a:r>
              <a:rPr lang="ru-RU" sz="2800" dirty="0" smtClean="0"/>
              <a:t>Российской Федерации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Программа </a:t>
            </a:r>
            <a:r>
              <a:rPr lang="ru-RU" sz="2000" b="1" dirty="0"/>
              <a:t>социальных реформ</a:t>
            </a:r>
            <a:r>
              <a:rPr lang="ru-RU" sz="2000" dirty="0"/>
              <a:t> в Российской Федерации на период 1996–2000 </a:t>
            </a:r>
            <a:r>
              <a:rPr lang="ru-RU" sz="2000" dirty="0" smtClean="0"/>
              <a:t>годов.</a:t>
            </a:r>
          </a:p>
          <a:p>
            <a:r>
              <a:rPr lang="ru-RU" sz="2000" dirty="0" smtClean="0"/>
              <a:t>Общероссийское </a:t>
            </a:r>
            <a:r>
              <a:rPr lang="ru-RU" sz="2000" dirty="0"/>
              <a:t>объединение </a:t>
            </a:r>
            <a:r>
              <a:rPr lang="ru-RU" sz="2000" dirty="0" smtClean="0"/>
              <a:t>работодателей – </a:t>
            </a:r>
            <a:r>
              <a:rPr lang="ru-RU" sz="2000" b="1" dirty="0" smtClean="0"/>
              <a:t>Российский </a:t>
            </a:r>
            <a:r>
              <a:rPr lang="ru-RU" sz="2000" b="1" dirty="0"/>
              <a:t>союз промышленников и предпринимателей</a:t>
            </a:r>
            <a:r>
              <a:rPr lang="ru-RU" sz="2000" dirty="0"/>
              <a:t> (РСПП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Национальное агентство развития </a:t>
            </a:r>
            <a:r>
              <a:rPr lang="ru-RU" sz="2000" b="1" dirty="0" smtClean="0"/>
              <a:t>квалификаций</a:t>
            </a:r>
            <a:r>
              <a:rPr lang="ru-RU" sz="2000" dirty="0" smtClean="0"/>
              <a:t> в </a:t>
            </a:r>
            <a:r>
              <a:rPr lang="ru-RU" sz="2000" dirty="0"/>
              <a:t>2007 г. разработало первый макет </a:t>
            </a:r>
            <a:r>
              <a:rPr lang="ru-RU" sz="2000" dirty="0" smtClean="0"/>
              <a:t>профессионального стандарта.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2011 г. </a:t>
            </a:r>
            <a:r>
              <a:rPr lang="ru-RU" sz="2000" dirty="0"/>
              <a:t>Правительством РФ было учреждено Агентство стратегических инициатив (АСИ), приступившее к разработке </a:t>
            </a:r>
            <a:r>
              <a:rPr lang="ru-RU" sz="2000" dirty="0" smtClean="0"/>
              <a:t>.</a:t>
            </a:r>
            <a:r>
              <a:rPr lang="ru-RU" sz="2000" b="1" dirty="0" smtClean="0"/>
              <a:t>дорожной </a:t>
            </a:r>
            <a:r>
              <a:rPr lang="ru-RU" sz="2000" b="1" dirty="0"/>
              <a:t>карты «Создание Национальной системы квалификаций и </a:t>
            </a:r>
            <a:r>
              <a:rPr lang="ru-RU" sz="2000" b="1" dirty="0" smtClean="0"/>
              <a:t>компетенций» </a:t>
            </a:r>
            <a:r>
              <a:rPr lang="ru-RU" sz="2000" dirty="0" smtClean="0"/>
              <a:t>- план </a:t>
            </a:r>
            <a:r>
              <a:rPr lang="ru-RU" sz="2000" dirty="0"/>
              <a:t>разработки профессиональных стандартов на 2012–2015 годы. 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2015 г</a:t>
            </a:r>
            <a:r>
              <a:rPr lang="ru-RU" sz="2000" dirty="0" smtClean="0"/>
              <a:t>. должны были быть разработаны и утверждены </a:t>
            </a:r>
            <a:r>
              <a:rPr lang="ru-RU" sz="2000" dirty="0"/>
              <a:t>не менее 800 профессиональных стандартов. 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376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ru-RU" b="1" i="1" dirty="0"/>
          </a:p>
        </p:txBody>
      </p:sp>
      <p:pic>
        <p:nvPicPr>
          <p:cNvPr id="7170" name="Picture 2" descr="C:\Users\Ирина\Downloads\1920x1280 заставка на экран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8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/>
              <a:t>ПРОФЕССИОНАЛЬНЫЙ </a:t>
            </a:r>
            <a:r>
              <a:rPr lang="x-none" smtClean="0"/>
              <a:t>СТАНДАРТ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x-none" sz="2400" smtClean="0"/>
              <a:t>УТВЕРЖДЕН</a:t>
            </a:r>
            <a:endParaRPr lang="ru-RU" sz="2400" dirty="0" smtClean="0"/>
          </a:p>
          <a:p>
            <a:pPr marL="0" indent="0" algn="r">
              <a:buNone/>
            </a:pPr>
            <a:r>
              <a:rPr lang="x-none" sz="2400" smtClean="0"/>
              <a:t>приказом Министерства труда </a:t>
            </a:r>
            <a:endParaRPr lang="ru-RU" sz="2400" dirty="0"/>
          </a:p>
          <a:p>
            <a:pPr marL="0" indent="0" algn="r">
              <a:buNone/>
            </a:pPr>
            <a:r>
              <a:rPr lang="x-none" sz="2400" smtClean="0"/>
              <a:t>и социальной защиты </a:t>
            </a:r>
            <a:endParaRPr lang="ru-RU" sz="2400" dirty="0"/>
          </a:p>
          <a:p>
            <a:pPr marL="0" indent="0" algn="r">
              <a:buNone/>
            </a:pPr>
            <a:r>
              <a:rPr lang="x-none" sz="2400" smtClean="0"/>
              <a:t>Российской Федерации </a:t>
            </a:r>
            <a:endParaRPr lang="ru-RU" sz="2400" dirty="0" smtClean="0"/>
          </a:p>
          <a:p>
            <a:pPr marL="0" indent="0" algn="r">
              <a:buNone/>
            </a:pPr>
            <a:r>
              <a:rPr lang="x-none" sz="2400" smtClean="0"/>
              <a:t>от «18» октября 2013 г. № 544н</a:t>
            </a:r>
            <a:endParaRPr lang="ru-RU" sz="2400" dirty="0" smtClean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r>
              <a:rPr lang="ru-RU" dirty="0" smtClean="0"/>
              <a:t>                                                </a:t>
            </a:r>
            <a:r>
              <a:rPr lang="x-none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Министр  – </a:t>
            </a:r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dirty="0" err="1" smtClean="0"/>
              <a:t>Топилин</a:t>
            </a:r>
            <a:r>
              <a:rPr lang="ru-RU" dirty="0" smtClean="0"/>
              <a:t> Максим Анатольевич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Ирин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2" y="1556792"/>
            <a:ext cx="23728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2" y="4077072"/>
            <a:ext cx="27857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22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Федеральный закон от 3 декабря 2012 г. № 236-ФЗ «О внесении изменений в Трудовой кодекс Российской Федерации»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внес </a:t>
            </a:r>
            <a:r>
              <a:rPr lang="ru-RU" sz="2400" dirty="0"/>
              <a:t>изменения в Трудовой кодекс </a:t>
            </a:r>
            <a:r>
              <a:rPr lang="ru-RU" sz="2400" dirty="0" smtClean="0"/>
              <a:t>РФ – введен профессиональный стандарт </a:t>
            </a:r>
          </a:p>
          <a:p>
            <a:r>
              <a:rPr lang="ru-RU" sz="2400" dirty="0" smtClean="0"/>
              <a:t>введена </a:t>
            </a:r>
            <a:r>
              <a:rPr lang="ru-RU" sz="2400" dirty="0"/>
              <a:t>новая статья </a:t>
            </a:r>
            <a:r>
              <a:rPr lang="ru-RU" sz="2400" dirty="0" smtClean="0"/>
              <a:t>195.1 </a:t>
            </a:r>
            <a:r>
              <a:rPr lang="ru-RU" sz="2400" dirty="0"/>
              <a:t>«Понятия квалификации работника, профессионального стандарта», в которой определяются два понятия:</a:t>
            </a:r>
            <a:endParaRPr lang="ru-RU" sz="2400" dirty="0" smtClean="0">
              <a:effectLst/>
            </a:endParaRPr>
          </a:p>
          <a:p>
            <a:pPr marL="0" indent="722313">
              <a:buNone/>
            </a:pPr>
            <a:r>
              <a:rPr lang="ru-RU" sz="2400" dirty="0"/>
              <a:t>- </a:t>
            </a:r>
            <a:r>
              <a:rPr lang="ru-RU" sz="2400" b="1" dirty="0"/>
              <a:t>квалификация работника </a:t>
            </a:r>
            <a:r>
              <a:rPr lang="ru-RU" sz="2400" dirty="0"/>
              <a:t>- уровень знаний, умений, профессиональных навыков и опыта работы работника;</a:t>
            </a:r>
            <a:endParaRPr lang="ru-RU" sz="2400" dirty="0" smtClean="0">
              <a:effectLst/>
            </a:endParaRPr>
          </a:p>
          <a:p>
            <a:pPr marL="0" indent="722313">
              <a:buNone/>
            </a:pPr>
            <a:r>
              <a:rPr lang="ru-RU" sz="2400" dirty="0"/>
              <a:t> - </a:t>
            </a:r>
            <a:r>
              <a:rPr lang="ru-RU" sz="2400" b="1" dirty="0"/>
              <a:t>профессиональный стандарт </a:t>
            </a:r>
            <a:r>
              <a:rPr lang="ru-RU" sz="2400" dirty="0"/>
              <a:t>- характеристика квалификации, необходимой работнику для осуществления определенного вида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3485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Содержание профессионального стандарта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ru-RU" sz="2800" dirty="0"/>
              <a:t>. Общие сведения</a:t>
            </a:r>
          </a:p>
          <a:p>
            <a:pPr marL="0" indent="0">
              <a:buNone/>
            </a:pPr>
            <a:r>
              <a:rPr lang="en-US" sz="2800" dirty="0"/>
              <a:t>II</a:t>
            </a:r>
            <a:r>
              <a:rPr lang="ru-RU" sz="2800" dirty="0"/>
              <a:t>. Описание трудовых функций,  входящих в профессиональный стандарт  (функциональная карта вида профессиональной деятельности</a:t>
            </a:r>
            <a:r>
              <a:rPr lang="ru-RU" sz="2800" dirty="0" smtClean="0"/>
              <a:t>): </a:t>
            </a:r>
          </a:p>
          <a:p>
            <a:pPr lvl="1"/>
            <a:r>
              <a:rPr lang="ru-RU" sz="2400" dirty="0" smtClean="0"/>
              <a:t>Обобщенные </a:t>
            </a:r>
            <a:r>
              <a:rPr lang="ru-RU" sz="2400" dirty="0"/>
              <a:t>трудовые функции</a:t>
            </a:r>
          </a:p>
          <a:p>
            <a:pPr lvl="1"/>
            <a:r>
              <a:rPr lang="ru-RU" sz="2400" dirty="0"/>
              <a:t>Трудовые функции</a:t>
            </a:r>
          </a:p>
          <a:p>
            <a:pPr marL="0" indent="0">
              <a:buNone/>
            </a:pPr>
            <a:r>
              <a:rPr lang="en-US" sz="2800" dirty="0"/>
              <a:t>III</a:t>
            </a:r>
            <a:r>
              <a:rPr lang="ru-RU" sz="2800" dirty="0"/>
              <a:t>. Характеристика обобщенных трудовых </a:t>
            </a:r>
            <a:r>
              <a:rPr lang="ru-RU" sz="2800" dirty="0" smtClean="0"/>
              <a:t>функций</a:t>
            </a:r>
          </a:p>
          <a:p>
            <a:pPr marL="0" indent="0">
              <a:buNone/>
            </a:pPr>
            <a:r>
              <a:rPr lang="en-US" sz="2800" dirty="0"/>
              <a:t>IV</a:t>
            </a:r>
            <a:r>
              <a:rPr lang="ru-RU" sz="2800" dirty="0"/>
              <a:t>. Сведения об организациях-разработчиках </a:t>
            </a:r>
          </a:p>
          <a:p>
            <a:pPr marL="0" indent="0">
              <a:buNone/>
            </a:pPr>
            <a:r>
              <a:rPr lang="ru-RU" sz="2800" dirty="0"/>
              <a:t>профессионального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346821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387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60627"/>
              </p:ext>
            </p:extLst>
          </p:nvPr>
        </p:nvGraphicFramePr>
        <p:xfrm>
          <a:off x="0" y="2"/>
          <a:ext cx="9144001" cy="674811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397564"/>
                <a:gridCol w="2623931"/>
                <a:gridCol w="636105"/>
                <a:gridCol w="3737113"/>
                <a:gridCol w="795131"/>
                <a:gridCol w="954157"/>
              </a:tblGrid>
              <a:tr h="1129676"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II</a:t>
                      </a:r>
                      <a:r>
                        <a:rPr lang="ru-RU" sz="1800" dirty="0">
                          <a:effectLst/>
                        </a:rPr>
                        <a:t>. Описание трудовых функций,  входящих в профессиональный стандарт  (функциональная карта вида профессиональной деятельности)</a:t>
                      </a:r>
                      <a:endParaRPr lang="ru-RU" sz="1600" dirty="0"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1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Обобщенные трудовые функции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Трудовые функции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квалиф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</a:t>
                      </a:r>
                      <a:r>
                        <a:rPr lang="ru-RU" sz="1200" dirty="0" err="1" smtClean="0">
                          <a:effectLst/>
                        </a:rPr>
                        <a:t>квалиф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 anchor="ctr"/>
                </a:tc>
              </a:tr>
              <a:tr h="55398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A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Педагогическая деятельность по проектированию и реализации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образовательного процесса </a:t>
                      </a:r>
                      <a:r>
                        <a:rPr lang="ru-RU" sz="1200" dirty="0">
                          <a:effectLst/>
                        </a:rPr>
                        <a:t>в образовательных организациях  дошкольного, начального общего, основного общего, среднего общего образования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Общепедагогическая функция. Обучение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01.</a:t>
                      </a: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5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13DE8"/>
                          </a:solidFill>
                          <a:effectLst/>
                        </a:rPr>
                        <a:t>Воспитательная деятельность </a:t>
                      </a:r>
                      <a:endParaRPr lang="ru-RU" sz="1400" b="1" dirty="0">
                        <a:solidFill>
                          <a:srgbClr val="F13DE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/02.6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42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90308B"/>
                          </a:solidFill>
                          <a:effectLst/>
                        </a:rPr>
                        <a:t>Развивающая деятельность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/03.6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666594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</a:t>
                      </a:r>
                      <a:r>
                        <a:rPr lang="en-US" sz="1200" dirty="0" smtClean="0">
                          <a:effectLst/>
                        </a:rPr>
                        <a:t>B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Педагогическая деятельность по проектированию и реализации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основных общеобразовательных программ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Педагогическая деятельность по реализации программ дошкольного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B/01.</a:t>
                      </a: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666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Педагогическая деятельность по реализации программ начального общего образования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666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Педагогическая деятельность по реализации программ основного и среднего общего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375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Модуль «Предметное обучение. Математика»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4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  <a:tr h="5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Модуль «Предметное обучение. Русский язык»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5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20" marR="182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25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Трудовые функции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7224639"/>
              </p:ext>
            </p:extLst>
          </p:nvPr>
        </p:nvGraphicFramePr>
        <p:xfrm>
          <a:off x="457200" y="1340768"/>
          <a:ext cx="4762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065964"/>
              </p:ext>
            </p:extLst>
          </p:nvPr>
        </p:nvGraphicFramePr>
        <p:xfrm>
          <a:off x="4932040" y="1412775"/>
          <a:ext cx="3754760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4171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/>
              <a:t>3.1.1. Трудовая </a:t>
            </a:r>
            <a:r>
              <a:rPr lang="ru-RU" sz="2800" b="1" dirty="0" smtClean="0"/>
              <a:t>функция.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Общепедагогическая функция. Обучение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51802"/>
              </p:ext>
            </p:extLst>
          </p:nvPr>
        </p:nvGraphicFramePr>
        <p:xfrm>
          <a:off x="323528" y="1196753"/>
          <a:ext cx="8640960" cy="5548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640960"/>
              </a:tblGrid>
              <a:tr h="4320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                                                                                </a:t>
                      </a:r>
                      <a:r>
                        <a:rPr lang="ru-RU" sz="1800" dirty="0" smtClean="0">
                          <a:effectLst/>
                        </a:rPr>
                        <a:t>Трудовые действия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315745">
                <a:tc>
                  <a:txBody>
                    <a:bodyPr/>
                    <a:lstStyle/>
                    <a:p>
                      <a:pPr marL="2413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Разработка и реализация </a:t>
                      </a:r>
                      <a:r>
                        <a:rPr lang="ru-RU" sz="2000" b="1" dirty="0">
                          <a:effectLst/>
                        </a:rPr>
                        <a:t>программ учебных </a:t>
                      </a:r>
                      <a:r>
                        <a:rPr lang="ru-RU" sz="2000" b="1" dirty="0" smtClean="0">
                          <a:effectLst/>
                        </a:rPr>
                        <a:t>дисциплин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655372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Осуществление профессиональной деятельности в соответствии с </a:t>
                      </a:r>
                      <a:r>
                        <a:rPr lang="ru-RU" sz="2000" b="1" dirty="0">
                          <a:effectLst/>
                        </a:rPr>
                        <a:t>требованиями </a:t>
                      </a:r>
                      <a:r>
                        <a:rPr lang="ru-RU" sz="2000" b="1" dirty="0" smtClean="0">
                          <a:effectLst/>
                        </a:rPr>
                        <a:t>ФГОС </a:t>
                      </a:r>
                      <a:r>
                        <a:rPr lang="ru-RU" sz="2000" b="0" dirty="0" smtClean="0">
                          <a:effectLst/>
                        </a:rPr>
                        <a:t>ДО, НО, ОО,</a:t>
                      </a:r>
                      <a:r>
                        <a:rPr lang="ru-RU" sz="2000" b="0" baseline="0" dirty="0" smtClean="0"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effectLst/>
                        </a:rPr>
                        <a:t>среднего </a:t>
                      </a:r>
                      <a:r>
                        <a:rPr lang="ru-RU" sz="2000" b="0" dirty="0">
                          <a:effectLst/>
                        </a:rPr>
                        <a:t>общего образования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693006">
                <a:tc>
                  <a:txBody>
                    <a:bodyPr/>
                    <a:lstStyle/>
                    <a:p>
                      <a:pPr marL="2413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Участие в разработке и реализации программы развития </a:t>
                      </a:r>
                      <a:r>
                        <a:rPr lang="ru-RU" sz="2000" b="0" dirty="0" smtClean="0">
                          <a:effectLst/>
                        </a:rPr>
                        <a:t>организации для создания </a:t>
                      </a:r>
                      <a:r>
                        <a:rPr lang="ru-RU" sz="2000" b="1" dirty="0">
                          <a:effectLst/>
                        </a:rPr>
                        <a:t>безопасной и комфортной образовательной среды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298781">
                <a:tc>
                  <a:txBody>
                    <a:bodyPr/>
                    <a:lstStyle/>
                    <a:p>
                      <a:pPr marL="2413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Планирование и проведение учебных занятий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597563">
                <a:tc>
                  <a:txBody>
                    <a:bodyPr/>
                    <a:lstStyle/>
                    <a:p>
                      <a:pPr marL="2413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Систематический </a:t>
                      </a:r>
                      <a:r>
                        <a:rPr lang="ru-RU" sz="2000" b="1" dirty="0">
                          <a:effectLst/>
                        </a:rPr>
                        <a:t>анализ эффективности </a:t>
                      </a:r>
                      <a:r>
                        <a:rPr lang="ru-RU" sz="2000" b="0" dirty="0">
                          <a:effectLst/>
                        </a:rPr>
                        <a:t>учебных занятий и подходов к обучению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644593">
                <a:tc>
                  <a:txBody>
                    <a:bodyPr/>
                    <a:lstStyle/>
                    <a:p>
                      <a:pPr marL="24130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Организация, </a:t>
                      </a:r>
                      <a:r>
                        <a:rPr lang="ru-RU" sz="2000" b="1" dirty="0" smtClean="0">
                          <a:effectLst/>
                        </a:rPr>
                        <a:t>контроль </a:t>
                      </a:r>
                      <a:r>
                        <a:rPr lang="ru-RU" sz="2000" b="1" dirty="0">
                          <a:effectLst/>
                        </a:rPr>
                        <a:t>и </a:t>
                      </a:r>
                      <a:r>
                        <a:rPr lang="ru-RU" sz="2000" b="1" dirty="0" smtClean="0">
                          <a:effectLst/>
                        </a:rPr>
                        <a:t>оценка </a:t>
                      </a:r>
                      <a:r>
                        <a:rPr lang="ru-RU" sz="2000" b="1" dirty="0">
                          <a:effectLst/>
                        </a:rPr>
                        <a:t>учебных достижений</a:t>
                      </a:r>
                      <a:r>
                        <a:rPr lang="ru-RU" sz="2000" b="0" dirty="0">
                          <a:effectLst/>
                        </a:rPr>
                        <a:t>, текущих и итоговых результатов освоения основной образовательной программы обучающимися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29878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Формирование </a:t>
                      </a:r>
                      <a:r>
                        <a:rPr lang="ru-RU" sz="2000" b="1" dirty="0">
                          <a:effectLst/>
                        </a:rPr>
                        <a:t>универсальных учебных действий 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330365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Формирование навыков, связанных с </a:t>
                      </a:r>
                      <a:r>
                        <a:rPr lang="ru-RU" sz="2000" b="1" dirty="0" smtClean="0">
                          <a:effectLst/>
                        </a:rPr>
                        <a:t>ИКТ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29878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Формирование </a:t>
                      </a:r>
                      <a:r>
                        <a:rPr lang="ru-RU" sz="2000" b="1" dirty="0">
                          <a:effectLst/>
                        </a:rPr>
                        <a:t>мотивации</a:t>
                      </a:r>
                      <a:r>
                        <a:rPr lang="ru-RU" sz="2000" b="0" dirty="0">
                          <a:effectLst/>
                        </a:rPr>
                        <a:t> к обучению 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  <a:tr h="775855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Оценка </a:t>
                      </a:r>
                      <a:r>
                        <a:rPr lang="ru-RU" sz="2000" b="1" dirty="0">
                          <a:effectLst/>
                        </a:rPr>
                        <a:t>знаний </a:t>
                      </a:r>
                      <a:r>
                        <a:rPr lang="ru-RU" sz="2000" b="0" dirty="0">
                          <a:effectLst/>
                        </a:rPr>
                        <a:t>обучающихся на основе </a:t>
                      </a:r>
                      <a:r>
                        <a:rPr lang="ru-RU" sz="2000" b="1" dirty="0">
                          <a:effectLst/>
                        </a:rPr>
                        <a:t>тестирования</a:t>
                      </a:r>
                      <a:r>
                        <a:rPr lang="ru-RU" sz="2000" b="0" dirty="0">
                          <a:effectLst/>
                        </a:rPr>
                        <a:t> и других методов контроля в соответствии с реальными учебными возможностями детей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66" marR="227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Соответствие профессионального стандарта и ФГОС 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ru-RU" sz="2800" dirty="0"/>
              <a:t>. Общие сведения</a:t>
            </a:r>
          </a:p>
          <a:p>
            <a:pPr marL="0" indent="0">
              <a:buNone/>
            </a:pPr>
            <a:r>
              <a:rPr lang="en-US" sz="2800" dirty="0"/>
              <a:t>II</a:t>
            </a:r>
            <a:r>
              <a:rPr lang="ru-RU" sz="2800" dirty="0"/>
              <a:t>. Описание трудовых функций,  входящих в профессиональный стандарт  (функциональная карта вида профессиональной деятельности</a:t>
            </a:r>
            <a:r>
              <a:rPr lang="ru-RU" sz="2800" dirty="0" smtClean="0"/>
              <a:t>): </a:t>
            </a:r>
          </a:p>
          <a:p>
            <a:pPr lvl="1"/>
            <a:r>
              <a:rPr lang="ru-RU" sz="2400" dirty="0" smtClean="0"/>
              <a:t>Обобщенные </a:t>
            </a:r>
            <a:r>
              <a:rPr lang="ru-RU" sz="2400" dirty="0"/>
              <a:t>трудовые функции</a:t>
            </a:r>
          </a:p>
          <a:p>
            <a:pPr lvl="1"/>
            <a:r>
              <a:rPr lang="ru-RU" sz="2400" dirty="0"/>
              <a:t>Трудовые функции</a:t>
            </a:r>
          </a:p>
          <a:p>
            <a:pPr marL="0" indent="0">
              <a:buNone/>
            </a:pPr>
            <a:r>
              <a:rPr lang="en-US" sz="2800" dirty="0"/>
              <a:t>III</a:t>
            </a:r>
            <a:r>
              <a:rPr lang="ru-RU" sz="2800" dirty="0"/>
              <a:t>. Характеристика обобщенных трудовых </a:t>
            </a:r>
            <a:r>
              <a:rPr lang="ru-RU" sz="2800" dirty="0" smtClean="0"/>
              <a:t>функций</a:t>
            </a:r>
          </a:p>
          <a:p>
            <a:pPr marL="0" indent="0">
              <a:buNone/>
            </a:pPr>
            <a:r>
              <a:rPr lang="en-US" sz="2800" dirty="0"/>
              <a:t>IV</a:t>
            </a:r>
            <a:r>
              <a:rPr lang="ru-RU" sz="2800" dirty="0"/>
              <a:t>. Сведения об организациях-разработчиках </a:t>
            </a:r>
          </a:p>
          <a:p>
            <a:pPr marL="0" indent="0">
              <a:buNone/>
            </a:pPr>
            <a:r>
              <a:rPr lang="ru-RU" sz="2800" dirty="0"/>
              <a:t>профессионального стандарта</a:t>
            </a: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628800"/>
            <a:ext cx="8208912" cy="4608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644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411</TotalTime>
  <Words>1397</Words>
  <Application>Microsoft Office PowerPoint</Application>
  <PresentationFormat>Экран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История создания профессиональных стандартов Российской Федерации</vt:lpstr>
      <vt:lpstr>ПРОФЕССИОНАЛЬНЫЙ СТАНДАРТ</vt:lpstr>
      <vt:lpstr>Федеральный закон от 3 декабря 2012 г. № 236-ФЗ «О внесении изменений в Трудовой кодекс Российской Федерации»</vt:lpstr>
      <vt:lpstr>Содержание профессионального стандарта</vt:lpstr>
      <vt:lpstr>Презентация PowerPoint</vt:lpstr>
      <vt:lpstr>Трудовые функции</vt:lpstr>
      <vt:lpstr>3.1.1. Трудовая функция.  Общепедагогическая функция. Обучение</vt:lpstr>
      <vt:lpstr>Соответствие профессионального стандарта и ФГОС ВО</vt:lpstr>
      <vt:lpstr>3.1.1. Трудовая функция – Обучение</vt:lpstr>
      <vt:lpstr>3.1.1. Трудовая функция – Обучение</vt:lpstr>
      <vt:lpstr>3.2. Обобщенная трудовая функция - Педагогическая деятельность по проектированию и реализации  Основных общеобразовательных программ</vt:lpstr>
      <vt:lpstr>3.2.1. Трудовая функция Педагогическая деятельность по реализации программ дошкольного образования – Трудовые действия</vt:lpstr>
      <vt:lpstr>Изменения в формируемых компетенциях</vt:lpstr>
      <vt:lpstr>Презентация PowerPoint</vt:lpstr>
      <vt:lpstr>Презентация PowerPoint</vt:lpstr>
      <vt:lpstr>Необходимые изменения в соответствии с ФГОС ВО</vt:lpstr>
      <vt:lpstr>Необходимые изменения в соответствии с ФГОС ВО</vt:lpstr>
      <vt:lpstr>Необходимые изменения в соответствии с ФГОС ВО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19</cp:revision>
  <dcterms:created xsi:type="dcterms:W3CDTF">2016-03-21T13:16:34Z</dcterms:created>
  <dcterms:modified xsi:type="dcterms:W3CDTF">2016-03-22T21:35:38Z</dcterms:modified>
</cp:coreProperties>
</file>