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6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F7256CA-02A0-4D82-97C2-CD37437F1FCD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9BBF32A-F6FB-427C-9799-F87E03270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56CA-02A0-4D82-97C2-CD37437F1FCD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F32A-F6FB-427C-9799-F87E03270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56CA-02A0-4D82-97C2-CD37437F1FCD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F32A-F6FB-427C-9799-F87E03270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56CA-02A0-4D82-97C2-CD37437F1FCD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F32A-F6FB-427C-9799-F87E03270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F7256CA-02A0-4D82-97C2-CD37437F1FCD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9BBF32A-F6FB-427C-9799-F87E03270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56CA-02A0-4D82-97C2-CD37437F1FCD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F32A-F6FB-427C-9799-F87E03270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56CA-02A0-4D82-97C2-CD37437F1FCD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F32A-F6FB-427C-9799-F87E03270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56CA-02A0-4D82-97C2-CD37437F1FCD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F32A-F6FB-427C-9799-F87E03270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56CA-02A0-4D82-97C2-CD37437F1FCD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F32A-F6FB-427C-9799-F87E03270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56CA-02A0-4D82-97C2-CD37437F1FCD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F32A-F6FB-427C-9799-F87E03270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56CA-02A0-4D82-97C2-CD37437F1FCD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F32A-F6FB-427C-9799-F87E03270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7256CA-02A0-4D82-97C2-CD37437F1FCD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BBF32A-F6FB-427C-9799-F87E03270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3571876"/>
            <a:ext cx="7072362" cy="130492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Федеральный</a:t>
            </a:r>
            <a:b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государственный образовательный </a:t>
            </a:r>
            <a:b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стандарт  дошкольного образования</a:t>
            </a:r>
            <a:endParaRPr lang="ru-RU" dirty="0"/>
          </a:p>
        </p:txBody>
      </p:sp>
      <p:pic>
        <p:nvPicPr>
          <p:cNvPr id="1026" name="Picture 2" descr="C:\Documents and Settings\User\Рабочий стол\материал для род.собрания\эмбл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0689" y="142852"/>
            <a:ext cx="318814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514353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all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Стандарт включает в себя требования: </a:t>
            </a:r>
            <a:r>
              <a:rPr lang="ru-RU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pic>
        <p:nvPicPr>
          <p:cNvPr id="4" name="Picture 2" descr="C:\Documents and Settings\User\Рабочий стол\материал для род.собрания\эмбл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42852"/>
            <a:ext cx="3188142" cy="128588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28926" y="2071678"/>
            <a:ext cx="3071834" cy="642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к программе</a:t>
            </a:r>
            <a:endParaRPr lang="ru-RU" sz="3200" b="1" dirty="0">
              <a:solidFill>
                <a:srgbClr val="02269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357686" y="2714620"/>
            <a:ext cx="214314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285852" y="3143248"/>
            <a:ext cx="635798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трелка вниз 15"/>
          <p:cNvSpPr/>
          <p:nvPr/>
        </p:nvSpPr>
        <p:spPr>
          <a:xfrm>
            <a:off x="7500958" y="3143248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1214414" y="3143248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286512" y="3571876"/>
            <a:ext cx="2571800" cy="17859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результатам освоения</a:t>
            </a:r>
            <a:endParaRPr lang="ru-RU" sz="2800" b="1" dirty="0">
              <a:solidFill>
                <a:srgbClr val="02269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928926" y="3571876"/>
            <a:ext cx="3071834" cy="17859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условиям реализации</a:t>
            </a:r>
            <a:endParaRPr lang="ru-RU" sz="2800" b="1" dirty="0">
              <a:solidFill>
                <a:srgbClr val="02269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2844" y="3571876"/>
            <a:ext cx="2428892" cy="17859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структуре и ее объему</a:t>
            </a:r>
            <a:endParaRPr lang="ru-RU" sz="2800" b="1" dirty="0">
              <a:solidFill>
                <a:srgbClr val="02269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5824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all" dirty="0" smtClean="0">
                <a:solidFill>
                  <a:srgbClr val="022698"/>
                </a:solidFill>
              </a:rPr>
              <a:t>Основная образовательная программа дошкольного образования</a:t>
            </a:r>
            <a:endParaRPr lang="ru-RU" b="1" cap="all" dirty="0">
              <a:solidFill>
                <a:srgbClr val="022698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разрабатывается и утверждается Организацией самостоятельно в соответствии с настоящим Стандартом и с учетом Примерных программ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должна обеспечивать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: </a:t>
            </a:r>
          </a:p>
          <a:p>
            <a:pPr marL="273050" indent="-3175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развитие; </a:t>
            </a:r>
          </a:p>
          <a:p>
            <a:pPr marL="273050" indent="-3175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познавательное развитие; </a:t>
            </a:r>
          </a:p>
          <a:p>
            <a:pPr marL="273050" indent="-3175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речевое развитие; </a:t>
            </a:r>
          </a:p>
          <a:p>
            <a:pPr marL="273050" indent="-3175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развитие; </a:t>
            </a:r>
          </a:p>
          <a:p>
            <a:pPr marL="273050" indent="-3175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физическое развитие. </a:t>
            </a:r>
          </a:p>
          <a:p>
            <a:endParaRPr lang="ru-RU" dirty="0"/>
          </a:p>
        </p:txBody>
      </p:sp>
      <p:pic>
        <p:nvPicPr>
          <p:cNvPr id="4" name="Picture 2" descr="C:\Documents and Settings\User\Рабочий стол\материал для род.собрания\эмбл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5858" y="5214950"/>
            <a:ext cx="318814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all" dirty="0" smtClean="0">
                <a:solidFill>
                  <a:srgbClr val="022698"/>
                </a:solidFill>
              </a:rPr>
              <a:t>Основная образовательная программа дошкольного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58534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Конкретное содержание указанных образовательных областей зависит от возрастных и индивидуальных особенностей детей, определяется целями и задачами Программы и может реализовываться в различных видах деятельности (общении, игре, познавательно-исследовательской деятельности - как сквозных механизмах развития ребенка) </a:t>
            </a:r>
          </a:p>
        </p:txBody>
      </p:sp>
      <p:pic>
        <p:nvPicPr>
          <p:cNvPr id="4" name="Picture 2" descr="C:\Documents and Settings\User\Рабочий стол\материал для род.собрания\эмбл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5143512"/>
            <a:ext cx="318814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429684" cy="13477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cap="all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Требования к условиям реализации Программы включают требования к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442472"/>
          </a:xfrm>
        </p:spPr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психолого-педагогическим,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кадровым,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материально-техническим,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финансовым,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развивающей предметно-пространственной среде. </a:t>
            </a:r>
          </a:p>
          <a:p>
            <a:endParaRPr lang="ru-RU" sz="3200" dirty="0"/>
          </a:p>
        </p:txBody>
      </p:sp>
      <p:pic>
        <p:nvPicPr>
          <p:cNvPr id="4" name="Picture 2" descr="C:\Documents and Settings\User\Рабочий стол\материал для род.собрания\эмбл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214950"/>
            <a:ext cx="318814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1537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cap="all" dirty="0" smtClean="0">
                <a:solidFill>
                  <a:srgbClr val="022698"/>
                </a:solidFill>
              </a:rPr>
              <a:t>Требования Стандарта к результатам освоения Программы представлены в виде целевых ориентиров</a:t>
            </a:r>
            <a:endParaRPr lang="ru-RU" sz="3100" cap="all" dirty="0">
              <a:solidFill>
                <a:srgbClr val="022698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928802"/>
            <a:ext cx="8372476" cy="3500462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Целевые ориентиры - социально-нормативные возрастные характеристики возможных достижений ребенка на этапе завершения уровня дошкольного образования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Целевые ориентиры не подлежат непосредственной оценке, в том числе в виде педагогической диагностики (мониторинга), и не являются основанием для их формального сравнения с реальными достижениями детей.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User\Рабочий стол\материал для род.собрания\эмбл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357826"/>
            <a:ext cx="318814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5114932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cap="all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образования: </a:t>
            </a:r>
            <a:endParaRPr lang="ru-RU" sz="2700" cap="all" dirty="0">
              <a:solidFill>
                <a:srgbClr val="02269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928802"/>
            <a:ext cx="8229600" cy="458057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User\Рабочий стол\материал для род.собрания\эмбл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42852"/>
            <a:ext cx="318814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5114932" cy="990600"/>
          </a:xfrm>
        </p:spPr>
        <p:txBody>
          <a:bodyPr/>
          <a:lstStyle/>
          <a:p>
            <a:r>
              <a:rPr lang="ru-RU" b="1" cap="all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Целевые ориентиры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Documents and Settings\User\Рабочий стол\материал для род.собрания\эмбл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42852"/>
            <a:ext cx="318814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4972056" cy="9906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Целевые ориентиры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10196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 </a:t>
            </a:r>
          </a:p>
          <a:p>
            <a:pPr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 </a:t>
            </a: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User\Рабочий стол\материал для род.собрания\эмбл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42852"/>
            <a:ext cx="318814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043494" cy="9906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Целевые ориентиры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/>
          <a:lstStyle/>
          <a:p>
            <a:endParaRPr lang="ru-RU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Целевые ориентиры Программы выступают основаниями преемственности дошкольного и начального общего образования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Таким образом, Стандарт ориентирован на становление личностных характеристик ребенка к окончанию дошкольного периода детства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User\Рабочий стол\материал для род.собрания\эмбл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42852"/>
            <a:ext cx="318814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4400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b="1" dirty="0">
              <a:solidFill>
                <a:srgbClr val="02269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User\Рабочий стол\материал для род.собрания\эмбл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42852"/>
            <a:ext cx="318814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6567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   «Работать по-старому нельзя, поэтому мы начинаем новое дело, которое принесет пользу детям и позволит нам самим работать творчески, делать открытия, а значит - расти в личностном и профессиональном планах!» </a:t>
            </a:r>
            <a:r>
              <a:rPr lang="ru-RU" sz="3600" b="1" dirty="0" smtClean="0">
                <a:solidFill>
                  <a:srgbClr val="022698"/>
                </a:solidFill>
              </a:rPr>
              <a:t/>
            </a:r>
            <a:br>
              <a:rPr lang="ru-RU" sz="3600" b="1" dirty="0" smtClean="0">
                <a:solidFill>
                  <a:srgbClr val="022698"/>
                </a:solidFill>
              </a:rPr>
            </a:br>
            <a:endParaRPr lang="ru-RU" sz="3600" dirty="0">
              <a:solidFill>
                <a:srgbClr val="022698"/>
              </a:solidFill>
            </a:endParaRPr>
          </a:p>
        </p:txBody>
      </p:sp>
      <p:pic>
        <p:nvPicPr>
          <p:cNvPr id="4" name="Picture 2" descr="C:\Documents and Settings\User\Рабочий стол\материал для род.собрания\эмбл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42852"/>
            <a:ext cx="318814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5114932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ЧТО ТАКОЕ «СТАНДАРТ»?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5138758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комплекс норм, правил, требований, которые устанавливаются на основе достижений науки, техники и передового опыта</a:t>
            </a:r>
          </a:p>
          <a:p>
            <a:pPr>
              <a:buNone/>
            </a:pPr>
            <a:endParaRPr lang="ru-RU" dirty="0" smtClean="0"/>
          </a:p>
          <a:p>
            <a:r>
              <a:rPr lang="ru-RU" sz="3000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представляет собой совокупность требований, обязательных при реализации основной образовательной программы дошкольного образования образовательными учреждениями любой формы собственности и ведомственной принадлежности.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User\Рабочий стол\материал для род.собрания\эмбл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42852"/>
            <a:ext cx="318814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4757742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Правовое поле стандартов</a:t>
            </a:r>
            <a:r>
              <a:rPr lang="ru-RU" sz="3600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2269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58204" cy="478634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ФГОС ДО вводится в соответствии с требованиями Федерального закона № 273 «Об образовании в Российской Федерации» вступающего в силу 1 сентября 2013 года (Ст. 14, п. 5)</a:t>
            </a:r>
          </a:p>
          <a:p>
            <a:pPr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ФГОС дошкольного образования разработан на основе:</a:t>
            </a:r>
          </a:p>
          <a:p>
            <a:pPr marL="273050" indent="-3175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Конвенции ООН о правах ребенка</a:t>
            </a:r>
          </a:p>
          <a:p>
            <a:pPr marL="273050" indent="-3175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Конституции РФ</a:t>
            </a:r>
          </a:p>
          <a:p>
            <a:pPr marL="273050" indent="-3175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Законодательства РФ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User\Рабочий стол\материал для род.собрания\эмбл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14290"/>
            <a:ext cx="318814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5043494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Причины введения </a:t>
            </a:r>
            <a:br>
              <a:rPr lang="ru-RU" b="1" cap="all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ФГОС ДО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User\Рабочий стол\материал для род.собрания\эмбл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14290"/>
            <a:ext cx="3188142" cy="1285884"/>
          </a:xfrm>
          <a:prstGeom prst="rect">
            <a:avLst/>
          </a:prstGeom>
          <a:noFill/>
        </p:spPr>
      </p:pic>
      <p:sp>
        <p:nvSpPr>
          <p:cNvPr id="11" name="Блок-схема: типовой процесс 10"/>
          <p:cNvSpPr/>
          <p:nvPr/>
        </p:nvSpPr>
        <p:spPr>
          <a:xfrm>
            <a:off x="428596" y="2143116"/>
            <a:ext cx="2500330" cy="4071966"/>
          </a:xfrm>
          <a:prstGeom prst="flowChartPredefined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Реализация государственной политики в сфере образования, на право граждан Российской Федерации на получение качественного дошкольного образования.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214414" y="1428736"/>
            <a:ext cx="857256" cy="85725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Блок-схема: типовой процесс 13"/>
          <p:cNvSpPr/>
          <p:nvPr/>
        </p:nvSpPr>
        <p:spPr>
          <a:xfrm>
            <a:off x="3143240" y="2143116"/>
            <a:ext cx="2714644" cy="4071966"/>
          </a:xfrm>
          <a:prstGeom prst="flowChartPredefined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Отставание дошкольного образования в ряду других образовательных систем общей системы непрерывного образования Российской Федерации.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Блок-схема: типовой процесс 14"/>
          <p:cNvSpPr/>
          <p:nvPr/>
        </p:nvSpPr>
        <p:spPr>
          <a:xfrm>
            <a:off x="6143636" y="2143116"/>
            <a:ext cx="2500330" cy="4071966"/>
          </a:xfrm>
          <a:prstGeom prst="flowChartPredefined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Обеспечение преемственности между дошкольным и начальным общим образованием.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000496" y="1428736"/>
            <a:ext cx="857256" cy="85725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929454" y="1428736"/>
            <a:ext cx="857256" cy="85725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3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043494" cy="1562088"/>
          </a:xfrm>
        </p:spPr>
        <p:txBody>
          <a:bodyPr>
            <a:normAutofit/>
          </a:bodyPr>
          <a:lstStyle/>
          <a:p>
            <a:pPr algn="ctr"/>
            <a:r>
              <a:rPr lang="ru-RU" sz="2400" b="1" cap="all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Отличия дошкольного образования </a:t>
            </a:r>
            <a:br>
              <a:rPr lang="ru-RU" sz="2400" b="1" cap="all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cap="all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от общего образования</a:t>
            </a:r>
            <a:endParaRPr lang="ru-RU" sz="2400" cap="all" dirty="0">
              <a:solidFill>
                <a:srgbClr val="02269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785938"/>
          <a:ext cx="8229600" cy="43891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Дошкольное образование</a:t>
                      </a:r>
                      <a:endParaRPr kumimoji="0" lang="ru-RU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rgbClr val="022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22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Школьное образование</a:t>
                      </a:r>
                      <a:endParaRPr kumimoji="0" lang="ru-RU" sz="2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22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22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Специфика ребенка дошкольного возраста такова, что его достижения определяются не столько суммой ЗУН (знания, умения, навыки), а личностными качествами, которые обеспечивают ему психологическую готовность к школе</a:t>
                      </a:r>
                    </a:p>
                  </a:txBody>
                  <a:tcPr horzOverflow="overflow">
                    <a:lnR w="12700" cap="flat" cmpd="sng" algn="ctr">
                      <a:solidFill>
                        <a:srgbClr val="022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2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2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Каждый ребенок в школе должен достичь результатов: знать, уметь, владеть навыками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22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22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2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Отсутствует жесткая предметность</a:t>
                      </a:r>
                    </a:p>
                  </a:txBody>
                  <a:tcPr horzOverflow="overflow">
                    <a:lnR w="12700" cap="flat" cmpd="sng" algn="ctr">
                      <a:solidFill>
                        <a:srgbClr val="022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2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2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Присутствует жесткая предметность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22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22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2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Ведущий вид деятельности –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</a:t>
                      </a:r>
                    </a:p>
                  </a:txBody>
                  <a:tcPr horzOverflow="overflow">
                    <a:lnR w="12700" cap="flat" cmpd="sng" algn="ctr">
                      <a:solidFill>
                        <a:srgbClr val="022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2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Ведущий вид деятельности – учебная деятельность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22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22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4" name="Picture 2" descr="C:\Documents and Settings\User\Рабочий стол\материал для род.собрания\эмбл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42852"/>
            <a:ext cx="318814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5572164" cy="120491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22698"/>
                </a:solidFill>
              </a:rPr>
              <a:t/>
            </a:r>
            <a:br>
              <a:rPr lang="ru-RU" b="1" i="1" dirty="0" smtClean="0">
                <a:solidFill>
                  <a:srgbClr val="022698"/>
                </a:solidFill>
              </a:rPr>
            </a:br>
            <a:r>
              <a:rPr lang="ru-RU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ФГОС НАПРАВЛЕН НА ДОСТИЖЕНИЕ ЦЕЛЕЙ: </a:t>
            </a:r>
            <a:br>
              <a:rPr lang="ru-RU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2269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8229600" cy="493776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социального статуса дошкольного образования;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государством равенства возможностей для каждого ребенка в получении качественного дошкольного образования;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сохранение единства образовательного пространства Российской Федерации относительно уровня дошкольного образования </a:t>
            </a:r>
          </a:p>
          <a:p>
            <a:endParaRPr lang="ru-RU" dirty="0"/>
          </a:p>
        </p:txBody>
      </p:sp>
      <p:pic>
        <p:nvPicPr>
          <p:cNvPr id="4" name="Picture 2" descr="C:\Documents and Settings\User\Рабочий стол\материал для род.собрания\эмбл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42852"/>
            <a:ext cx="318814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554356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all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Ключевая установка стандарта</a:t>
            </a:r>
            <a:endParaRPr lang="ru-RU" cap="all" dirty="0">
              <a:solidFill>
                <a:srgbClr val="02269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85778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Поддержка разнообразия и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самоценности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детства, приобщение к ценностям культуры, социализация ребенка в обществе, а не обучение его письму, счету и чтению. И это приобщение происходит через </a:t>
            </a:r>
            <a:r>
              <a:rPr lang="ru-RU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ведущий вид детской деятельности — игру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Наложено табу на любые формы и методы школьной модели обучения.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Принятие стандарта приведет к росту социального статуса детства, их семей, дошкольных учреждений, а также воспитателей.</a:t>
            </a:r>
          </a:p>
          <a:p>
            <a:endParaRPr lang="ru-RU" dirty="0"/>
          </a:p>
        </p:txBody>
      </p:sp>
      <p:pic>
        <p:nvPicPr>
          <p:cNvPr id="4" name="Picture 2" descr="C:\Documents and Settings\User\Рабочий стол\материал для род.собрания\эмбл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42852"/>
            <a:ext cx="3143272" cy="1267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518637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  <a:t>СТАНДАРТОМ УЧИТЫВАЮТСЯ: </a:t>
            </a:r>
            <a:br>
              <a:rPr lang="ru-RU" b="1" dirty="0" smtClean="0">
                <a:solidFill>
                  <a:srgbClr val="022698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2269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479966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индивидуальные потребности ребенка, связанные с его жизненной ситуацией и состоянием здоровья, определяющие особые условия получения им образования, индивидуальные потребности отдельных категорий детей, в том числе с ограниченными возможностями здоровья;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возможности освоения ребенком Программы на разных этапах ее реализации. </a:t>
            </a:r>
          </a:p>
          <a:p>
            <a:endParaRPr lang="ru-RU" dirty="0"/>
          </a:p>
        </p:txBody>
      </p:sp>
      <p:pic>
        <p:nvPicPr>
          <p:cNvPr id="4" name="Picture 2" descr="C:\Documents and Settings\User\Рабочий стол\материал для род.собрания\эмбл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42852"/>
            <a:ext cx="318814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563</TotalTime>
  <Words>920</Words>
  <Application>Microsoft Office PowerPoint</Application>
  <PresentationFormat>Экран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Начальная</vt:lpstr>
      <vt:lpstr>Федеральный  государственный образовательный  стандарт  дошкольного образования</vt:lpstr>
      <vt:lpstr>Презентация PowerPoint</vt:lpstr>
      <vt:lpstr>ЧТО ТАКОЕ «СТАНДАРТ»?  </vt:lpstr>
      <vt:lpstr>   Правовое поле стандартов </vt:lpstr>
      <vt:lpstr>  Причины введения  ФГОС ДО </vt:lpstr>
      <vt:lpstr>Отличия дошкольного образования  от общего образования</vt:lpstr>
      <vt:lpstr> ФГОС НАПРАВЛЕН НА ДОСТИЖЕНИЕ ЦЕЛЕЙ:  </vt:lpstr>
      <vt:lpstr>Ключевая установка стандарта</vt:lpstr>
      <vt:lpstr>СТАНДАРТОМ УЧИТЫВАЮТСЯ:  </vt:lpstr>
      <vt:lpstr>Стандарт включает в себя требования:   </vt:lpstr>
      <vt:lpstr>Основная образовательная программа дошкольного образования</vt:lpstr>
      <vt:lpstr>Основная образовательная программа дошкольного образования</vt:lpstr>
      <vt:lpstr> Требования к условиям реализации Программы включают требования к  </vt:lpstr>
      <vt:lpstr> Требования Стандарта к результатам освоения Программы представлены в виде целевых ориентиров</vt:lpstr>
      <vt:lpstr> Целевые ориентиры на этапе завершения дошкольного образования: </vt:lpstr>
      <vt:lpstr>Целевые ориентиры</vt:lpstr>
      <vt:lpstr>Целевые ориентиры</vt:lpstr>
      <vt:lpstr>Целевые ориентиры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 государственный образовательный  стандарт  дошкольного образования</dc:title>
  <dc:creator>User</dc:creator>
  <cp:lastModifiedBy>Admin</cp:lastModifiedBy>
  <cp:revision>57</cp:revision>
  <dcterms:created xsi:type="dcterms:W3CDTF">2014-09-08T07:25:19Z</dcterms:created>
  <dcterms:modified xsi:type="dcterms:W3CDTF">2016-11-17T02:33:37Z</dcterms:modified>
</cp:coreProperties>
</file>