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61" r:id="rId1"/>
  </p:sldMasterIdLst>
  <p:notesMasterIdLst>
    <p:notesMasterId r:id="rId42"/>
  </p:notesMasterIdLst>
  <p:sldIdLst>
    <p:sldId id="335" r:id="rId2"/>
    <p:sldId id="334" r:id="rId3"/>
    <p:sldId id="290" r:id="rId4"/>
    <p:sldId id="323" r:id="rId5"/>
    <p:sldId id="288" r:id="rId6"/>
    <p:sldId id="284" r:id="rId7"/>
    <p:sldId id="327" r:id="rId8"/>
    <p:sldId id="358" r:id="rId9"/>
    <p:sldId id="291" r:id="rId10"/>
    <p:sldId id="319" r:id="rId11"/>
    <p:sldId id="321" r:id="rId12"/>
    <p:sldId id="285" r:id="rId13"/>
    <p:sldId id="348" r:id="rId14"/>
    <p:sldId id="364" r:id="rId15"/>
    <p:sldId id="353" r:id="rId16"/>
    <p:sldId id="362" r:id="rId17"/>
    <p:sldId id="351" r:id="rId18"/>
    <p:sldId id="359" r:id="rId19"/>
    <p:sldId id="287" r:id="rId20"/>
    <p:sldId id="354" r:id="rId21"/>
    <p:sldId id="356" r:id="rId22"/>
    <p:sldId id="355" r:id="rId23"/>
    <p:sldId id="289" r:id="rId24"/>
    <p:sldId id="300" r:id="rId25"/>
    <p:sldId id="330" r:id="rId26"/>
    <p:sldId id="336" r:id="rId27"/>
    <p:sldId id="337" r:id="rId28"/>
    <p:sldId id="341" r:id="rId29"/>
    <p:sldId id="345" r:id="rId30"/>
    <p:sldId id="346" r:id="rId31"/>
    <p:sldId id="360" r:id="rId32"/>
    <p:sldId id="343" r:id="rId33"/>
    <p:sldId id="342" r:id="rId34"/>
    <p:sldId id="338" r:id="rId35"/>
    <p:sldId id="357" r:id="rId36"/>
    <p:sldId id="361" r:id="rId37"/>
    <p:sldId id="347" r:id="rId38"/>
    <p:sldId id="328" r:id="rId39"/>
    <p:sldId id="315" r:id="rId40"/>
    <p:sldId id="325" r:id="rId41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ndara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ndara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ndara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ndara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ndara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ndara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ndara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ndara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ndara" pitchFamily="34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8" autoAdjust="0"/>
    <p:restoredTop sz="94671" autoAdjust="0"/>
  </p:normalViewPr>
  <p:slideViewPr>
    <p:cSldViewPr>
      <p:cViewPr varScale="1">
        <p:scale>
          <a:sx n="70" d="100"/>
          <a:sy n="70" d="100"/>
        </p:scale>
        <p:origin x="-1368" y="-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.xlsx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"/>
          <c:y val="0.18211033004399316"/>
          <c:w val="0.67262212015164768"/>
          <c:h val="0.72643656167759219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ИТОГИ МОНИТОРИНГОВ </c:v>
                </c:pt>
              </c:strCache>
            </c:strRef>
          </c:tx>
          <c:dPt>
            <c:idx val="0"/>
            <c:bubble3D val="0"/>
            <c:spPr>
              <a:solidFill>
                <a:srgbClr val="FFFF00"/>
              </a:solidFill>
            </c:spPr>
          </c:dPt>
          <c:dPt>
            <c:idx val="1"/>
            <c:bubble3D val="0"/>
            <c:spPr>
              <a:solidFill>
                <a:srgbClr val="FF3399"/>
              </a:solidFill>
              <a:ln w="38100"/>
            </c:spPr>
          </c:dPt>
          <c:dPt>
            <c:idx val="2"/>
            <c:bubble3D val="0"/>
            <c:spPr>
              <a:solidFill>
                <a:srgbClr val="00B050"/>
              </a:solidFill>
            </c:spPr>
          </c:dPt>
          <c:dPt>
            <c:idx val="3"/>
            <c:bubble3D val="0"/>
            <c:spPr>
              <a:ln w="57150">
                <a:solidFill>
                  <a:srgbClr val="7030A0"/>
                </a:solidFill>
              </a:ln>
            </c:spPr>
          </c:dPt>
          <c:dLbls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Лист1!$A$2:$A$5</c:f>
              <c:strCache>
                <c:ptCount val="4"/>
                <c:pt idx="0">
                  <c:v> 2014 ГОД. </c:v>
                </c:pt>
                <c:pt idx="1">
                  <c:v>2015 ГОД.</c:v>
                </c:pt>
                <c:pt idx="2">
                  <c:v> 2016 ГОД. </c:v>
                </c:pt>
                <c:pt idx="3">
                  <c:v> 2017 ГОД. </c:v>
                </c:pt>
              </c:strCache>
            </c:strRef>
          </c:cat>
          <c:val>
            <c:numRef>
              <c:f>Лист1!$B$2:$B$5</c:f>
              <c:numCache>
                <c:formatCode>0%</c:formatCode>
                <c:ptCount val="4"/>
                <c:pt idx="0">
                  <c:v>0.3600000000000001</c:v>
                </c:pt>
                <c:pt idx="1">
                  <c:v>0.47000000000000008</c:v>
                </c:pt>
                <c:pt idx="2">
                  <c:v>0.55000000000000004</c:v>
                </c:pt>
                <c:pt idx="3">
                  <c:v>0.71000000000000019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0.69200236809436633"/>
          <c:y val="0"/>
          <c:w val="0.30470979705871026"/>
          <c:h val="1"/>
        </c:manualLayout>
      </c:layout>
      <c:overlay val="0"/>
    </c:legend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2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97222B55-D584-4F1A-BBD0-3C5A9F7F3C87}" type="datetimeFigureOut">
              <a:rPr lang="ru-RU"/>
              <a:pPr>
                <a:defRPr/>
              </a:pPr>
              <a:t>08.10.2017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5D059001-32AF-40A6-985F-1CAC5104037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593271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D059001-32AF-40A6-985F-1CAC51040374}" type="slidenum">
              <a:rPr lang="ru-RU" smtClean="0"/>
              <a:pPr>
                <a:defRPr/>
              </a:pPr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80969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вал 3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sp>
        <p:nvSpPr>
          <p:cNvPr id="5" name="Овал 4"/>
          <p:cNvSpPr/>
          <p:nvPr/>
        </p:nvSpPr>
        <p:spPr>
          <a:xfrm>
            <a:off x="1157288" y="1344613"/>
            <a:ext cx="63500" cy="65087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sp>
        <p:nvSpPr>
          <p:cNvPr id="14" name="Заголовок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2" name="Подзаголовок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6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9466B98A-5489-447E-BEED-44D3C93CDEB8}" type="datetimeFigureOut">
              <a:rPr lang="ru-RU"/>
              <a:pPr>
                <a:defRPr/>
              </a:pPr>
              <a:t>08.10.2017</a:t>
            </a:fld>
            <a:endParaRPr lang="ru-RU"/>
          </a:p>
        </p:txBody>
      </p:sp>
      <p:sp>
        <p:nvSpPr>
          <p:cNvPr id="7" name="Нижний колонтитул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1AB63D35-42E0-4D63-A53B-4CBAB57D05B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cover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35DFBC-93A3-4754-9CE6-867635CE1703}" type="datetimeFigureOut">
              <a:rPr lang="ru-RU"/>
              <a:pPr>
                <a:defRPr/>
              </a:pPr>
              <a:t>08.10.2017</a:t>
            </a:fld>
            <a:endParaRPr lang="ru-RU"/>
          </a:p>
        </p:txBody>
      </p:sp>
      <p:sp>
        <p:nvSpPr>
          <p:cNvPr id="5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FFA47C-7F01-4534-9072-F184B3F1418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cover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07851D-E70C-44AB-BA2B-695916970BD3}" type="datetimeFigureOut">
              <a:rPr lang="ru-RU"/>
              <a:pPr>
                <a:defRPr/>
              </a:pPr>
              <a:t>08.10.2017</a:t>
            </a:fld>
            <a:endParaRPr lang="ru-RU"/>
          </a:p>
        </p:txBody>
      </p:sp>
      <p:sp>
        <p:nvSpPr>
          <p:cNvPr id="5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F81EB8-B6D0-49CD-AA9C-29E5F432312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cover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94989B-44D0-495C-A45E-A7AB0C45909E}" type="datetimeFigureOut">
              <a:rPr lang="ru-RU"/>
              <a:pPr>
                <a:defRPr/>
              </a:pPr>
              <a:t>08.10.2017</a:t>
            </a:fld>
            <a:endParaRPr lang="ru-RU"/>
          </a:p>
        </p:txBody>
      </p:sp>
      <p:sp>
        <p:nvSpPr>
          <p:cNvPr id="5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1CAC67-2068-49EA-8F65-DCF9459B315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cover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282825" y="0"/>
            <a:ext cx="6858000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sp>
        <p:nvSpPr>
          <p:cNvPr id="5" name="Прямоугольник 4"/>
          <p:cNvSpPr/>
          <p:nvPr/>
        </p:nvSpPr>
        <p:spPr bwMode="invGray">
          <a:xfrm>
            <a:off x="2286000" y="0"/>
            <a:ext cx="76200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sp>
        <p:nvSpPr>
          <p:cNvPr id="6" name="Овал 5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sp>
        <p:nvSpPr>
          <p:cNvPr id="7" name="Овал 6"/>
          <p:cNvSpPr/>
          <p:nvPr/>
        </p:nvSpPr>
        <p:spPr>
          <a:xfrm>
            <a:off x="2408238" y="2746375"/>
            <a:ext cx="63500" cy="63500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D0744205-D0F0-44B4-9C34-1827A252C3DF}" type="datetimeFigureOut">
              <a:rPr lang="ru-RU"/>
              <a:pPr>
                <a:defRPr/>
              </a:pPr>
              <a:t>08.10.2017</a:t>
            </a:fld>
            <a:endParaRPr lang="ru-RU"/>
          </a:p>
        </p:txBody>
      </p:sp>
      <p:sp>
        <p:nvSpPr>
          <p:cNvPr id="9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10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A2A0E407-E950-4851-9488-4D1DCC86F4E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cover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7C8BFE-B9C5-4D89-ABF5-64A62A4C151E}" type="datetimeFigureOut">
              <a:rPr lang="ru-RU"/>
              <a:pPr>
                <a:defRPr/>
              </a:pPr>
              <a:t>08.10.2017</a:t>
            </a:fld>
            <a:endParaRPr lang="ru-RU"/>
          </a:p>
        </p:txBody>
      </p:sp>
      <p:sp>
        <p:nvSpPr>
          <p:cNvPr id="6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B45BDB-63BF-4C69-A412-FAAC361DC75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cover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/>
          <a:lstStyle>
            <a:lvl1pPr algn="ctr">
              <a:defRPr sz="4500" b="1" cap="none" baseline="0"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A206F776-E833-4C72-9C6B-1694AB8C200D}" type="datetimeFigureOut">
              <a:rPr lang="ru-RU"/>
              <a:pPr>
                <a:defRPr/>
              </a:pPr>
              <a:t>08.10.2017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7DAAB17F-A674-440B-BABA-403D60020F4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cover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2C6455-BCFA-43B3-A89B-7F293C6822D4}" type="datetimeFigureOut">
              <a:rPr lang="ru-RU"/>
              <a:pPr>
                <a:defRPr/>
              </a:pPr>
              <a:t>08.10.2017</a:t>
            </a:fld>
            <a:endParaRPr lang="ru-RU"/>
          </a:p>
        </p:txBody>
      </p:sp>
      <p:sp>
        <p:nvSpPr>
          <p:cNvPr id="4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9BD17F-B672-4DA4-ABA0-58E1C419F17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cover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14413" y="0"/>
            <a:ext cx="8129587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sp>
        <p:nvSpPr>
          <p:cNvPr id="3" name="Прямоугольник 2"/>
          <p:cNvSpPr/>
          <p:nvPr/>
        </p:nvSpPr>
        <p:spPr bwMode="invGray">
          <a:xfrm>
            <a:off x="1014413" y="0"/>
            <a:ext cx="73025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sp>
        <p:nvSpPr>
          <p:cNvPr id="4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F22C2B6F-A22F-4A89-A9BC-FD3A101BCFC0}" type="datetimeFigureOut">
              <a:rPr lang="ru-RU"/>
              <a:pPr>
                <a:defRPr/>
              </a:pPr>
              <a:t>08.10.2017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00C7A336-3A2C-49D8-9DD0-DA519ADB64F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cover dir="u"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46B7CA7A-9571-4827-9C2F-5BD173F19794}" type="datetimeFigureOut">
              <a:rPr lang="ru-RU"/>
              <a:pPr>
                <a:defRPr/>
              </a:pPr>
              <a:t>08.10.2017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045626B5-2FBF-4434-B93F-BABBD3C596A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cover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tIns="274320">
            <a:normAutofit/>
          </a:bodyPr>
          <a:lstStyle>
            <a:extLst/>
          </a:lstStyle>
          <a:p>
            <a:pPr indent="-283464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  <a:defRPr/>
            </a:pPr>
            <a:endParaRPr lang="en-US" sz="3200">
              <a:latin typeface="+mn-lt"/>
              <a:cs typeface="+mn-cs"/>
            </a:endParaRPr>
          </a:p>
        </p:txBody>
      </p:sp>
      <p:sp>
        <p:nvSpPr>
          <p:cNvPr id="6" name="Блок-схема: процесс 5"/>
          <p:cNvSpPr/>
          <p:nvPr/>
        </p:nvSpPr>
        <p:spPr>
          <a:xfrm rot="19468671">
            <a:off x="396875" y="954088"/>
            <a:ext cx="685800" cy="204787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sp>
        <p:nvSpPr>
          <p:cNvPr id="7" name="Блок-схема: процесс 6"/>
          <p:cNvSpPr/>
          <p:nvPr/>
        </p:nvSpPr>
        <p:spPr>
          <a:xfrm rot="2103354" flipH="1">
            <a:off x="5003800" y="936625"/>
            <a:ext cx="649288" cy="204788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tIns="274320">
            <a:normAutofit/>
          </a:bodyPr>
          <a:lstStyle>
            <a:lvl1pPr indent="0">
              <a:buNone/>
              <a:defRPr sz="3200"/>
            </a:lvl1pPr>
            <a:extLst/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6C401C9B-CFC0-44FC-B71E-D59F401A4037}" type="datetimeFigureOut">
              <a:rPr lang="ru-RU"/>
              <a:pPr>
                <a:defRPr/>
              </a:pPr>
              <a:t>08.10.2017</a:t>
            </a:fld>
            <a:endParaRPr lang="ru-RU"/>
          </a:p>
        </p:txBody>
      </p:sp>
      <p:sp>
        <p:nvSpPr>
          <p:cNvPr id="9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10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1A10D2FF-2AAE-40A1-A83B-0C23A94B2ED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cover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ирог 6"/>
          <p:cNvSpPr/>
          <p:nvPr/>
        </p:nvSpPr>
        <p:spPr>
          <a:xfrm>
            <a:off x="-815975" y="-815975"/>
            <a:ext cx="1638300" cy="1638300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sp>
        <p:nvSpPr>
          <p:cNvPr id="8" name="Овал 7"/>
          <p:cNvSpPr/>
          <p:nvPr/>
        </p:nvSpPr>
        <p:spPr>
          <a:xfrm>
            <a:off x="168275" y="20638"/>
            <a:ext cx="1703388" cy="1703387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sp>
        <p:nvSpPr>
          <p:cNvPr id="11" name="Кольцо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1012825" y="0"/>
            <a:ext cx="8131175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35100" y="274638"/>
            <a:ext cx="749935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33" name="Текст 8"/>
          <p:cNvSpPr>
            <a:spLocks noGrp="1"/>
          </p:cNvSpPr>
          <p:nvPr>
            <p:ph type="body" idx="1"/>
          </p:nvPr>
        </p:nvSpPr>
        <p:spPr bwMode="auto">
          <a:xfrm>
            <a:off x="1435100" y="1447800"/>
            <a:ext cx="749935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cs typeface="Arial" charset="0"/>
              </a:defRPr>
            </a:lvl1pPr>
            <a:extLst/>
          </a:lstStyle>
          <a:p>
            <a:pPr>
              <a:defRPr/>
            </a:pPr>
            <a:fld id="{C066463E-CDB8-4938-AD79-B31DE38B5F34}" type="datetimeFigureOut">
              <a:rPr lang="ru-RU"/>
              <a:pPr>
                <a:defRPr/>
              </a:pPr>
              <a:t>08.10.2017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  <a:cs typeface="Arial" charset="0"/>
              </a:defRPr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613775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  <a:cs typeface="Arial" charset="0"/>
              </a:defRPr>
            </a:lvl1pPr>
            <a:extLst/>
          </a:lstStyle>
          <a:p>
            <a:pPr>
              <a:defRPr/>
            </a:pPr>
            <a:fld id="{66A03F96-A527-478C-99CE-9A7E948E747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15" name="Прямоугольник 14"/>
          <p:cNvSpPr/>
          <p:nvPr/>
        </p:nvSpPr>
        <p:spPr bwMode="invGray">
          <a:xfrm>
            <a:off x="1014413" y="0"/>
            <a:ext cx="73025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24" r:id="rId1"/>
    <p:sldLayoutId id="2147484219" r:id="rId2"/>
    <p:sldLayoutId id="2147484225" r:id="rId3"/>
    <p:sldLayoutId id="2147484220" r:id="rId4"/>
    <p:sldLayoutId id="2147484226" r:id="rId5"/>
    <p:sldLayoutId id="2147484221" r:id="rId6"/>
    <p:sldLayoutId id="2147484227" r:id="rId7"/>
    <p:sldLayoutId id="2147484228" r:id="rId8"/>
    <p:sldLayoutId id="2147484229" r:id="rId9"/>
    <p:sldLayoutId id="2147484222" r:id="rId10"/>
    <p:sldLayoutId id="2147484223" r:id="rId11"/>
  </p:sldLayoutIdLst>
  <p:transition spd="med">
    <p:cover dir="u"/>
  </p:transition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4300" kern="1200">
          <a:solidFill>
            <a:srgbClr val="572314"/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Corbe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Corbe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Corbe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Corbe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Corbe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Corbe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Corbe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Corbel" pitchFamily="34" charset="0"/>
        </a:defRPr>
      </a:lvl9pPr>
      <a:extLst/>
    </p:titleStyle>
    <p:bodyStyle>
      <a:lvl1pPr marL="365125" indent="-282575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SzPct val="80000"/>
        <a:buFont typeface="Wingdings 2" pitchFamily="18" charset="2"/>
        <a:buChar char="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36538" algn="l" rtl="0" eaLnBrk="0" fontAlgn="base" hangingPunct="0">
        <a:spcBef>
          <a:spcPts val="550"/>
        </a:spcBef>
        <a:spcAft>
          <a:spcPct val="0"/>
        </a:spcAft>
        <a:buClr>
          <a:schemeClr val="accent1"/>
        </a:buClr>
        <a:buFont typeface="Verdana" pitchFamily="34" charset="0"/>
        <a:buChar char="◦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5825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6963" indent="-173038" algn="l" rtl="0" eaLnBrk="0" fontAlgn="base" hangingPunct="0">
        <a:spcBef>
          <a:spcPct val="20000"/>
        </a:spcBef>
        <a:spcAft>
          <a:spcPct val="0"/>
        </a:spcAft>
        <a:buClr>
          <a:srgbClr val="C32D2E"/>
        </a:buClr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6988" indent="-182563" algn="l" rtl="0" eaLnBrk="0" fontAlgn="base" hangingPunct="0">
        <a:spcBef>
          <a:spcPct val="20000"/>
        </a:spcBef>
        <a:spcAft>
          <a:spcPct val="0"/>
        </a:spcAft>
        <a:buClr>
          <a:srgbClr val="84AA33"/>
        </a:buClr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24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12.jpeg"/><Relationship Id="rId4" Type="http://schemas.openxmlformats.org/officeDocument/2006/relationships/image" Target="../media/image2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3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w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jpeg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293" y="-1154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355976" y="112474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544555" y="167892"/>
            <a:ext cx="813229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cap="all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Муниципальное дошкольное образовательное учреждение </a:t>
            </a:r>
          </a:p>
          <a:p>
            <a:pPr algn="ctr"/>
            <a:r>
              <a:rPr lang="ru-RU" sz="2000" b="1" cap="all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детский сад «Колокольчик»</a:t>
            </a:r>
            <a:endParaRPr lang="ru-RU" sz="2000" b="1" cap="all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Прямоугольник 3"/>
          <p:cNvSpPr>
            <a:spLocks noChangeArrowheads="1"/>
          </p:cNvSpPr>
          <p:nvPr/>
        </p:nvSpPr>
        <p:spPr bwMode="auto">
          <a:xfrm>
            <a:off x="1187624" y="1916832"/>
            <a:ext cx="7129462" cy="2369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altLang="ru-RU" sz="32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«Познавательно </a:t>
            </a:r>
            <a:r>
              <a:rPr lang="ru-RU" altLang="ru-RU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– исследовательская деятельность детей </a:t>
            </a:r>
            <a:r>
              <a:rPr lang="ru-RU" altLang="ru-RU" sz="32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старшего дошкольного возраста»</a:t>
            </a:r>
          </a:p>
          <a:p>
            <a:pPr algn="ctr"/>
            <a:endParaRPr lang="ru-RU" sz="2000" dirty="0">
              <a:solidFill>
                <a:srgbClr val="002060"/>
              </a:solidFill>
              <a:latin typeface="Arial Black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610700" y="4365104"/>
            <a:ext cx="399374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воспитатель </a:t>
            </a:r>
          </a:p>
          <a:p>
            <a:pPr algn="r"/>
            <a:r>
              <a:rPr lang="ru-RU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высшей квалификационной категории</a:t>
            </a:r>
          </a:p>
          <a:p>
            <a:pPr algn="r"/>
            <a:r>
              <a:rPr lang="ru-RU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Ариськина </a:t>
            </a:r>
          </a:p>
          <a:p>
            <a:pPr algn="r"/>
            <a:r>
              <a:rPr lang="ru-RU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Людмила Анатольевна</a:t>
            </a:r>
          </a:p>
          <a:p>
            <a:pPr algn="r"/>
            <a:r>
              <a:rPr lang="ru-RU" sz="2800" dirty="0" smtClean="0">
                <a:solidFill>
                  <a:srgbClr val="7030A0"/>
                </a:solidFill>
              </a:rPr>
              <a:t> </a:t>
            </a:r>
            <a:endParaRPr lang="ru-RU" sz="2800" dirty="0">
              <a:solidFill>
                <a:srgbClr val="7030A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275856" y="6237312"/>
            <a:ext cx="26180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</a:rPr>
              <a:t>с</a:t>
            </a:r>
            <a:r>
              <a:rPr lang="ru-RU" b="1" dirty="0" smtClean="0">
                <a:solidFill>
                  <a:srgbClr val="002060"/>
                </a:solidFill>
              </a:rPr>
              <a:t>.Новоегорьевское,2017</a:t>
            </a:r>
            <a:endParaRPr lang="ru-RU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2339925"/>
      </p:ext>
    </p:extLst>
  </p:cSld>
  <p:clrMapOvr>
    <a:masterClrMapping/>
  </p:clrMapOvr>
  <p:transition spd="med">
    <p:cover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3" descr="i (15)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Горизонтальный свиток 2"/>
          <p:cNvSpPr/>
          <p:nvPr/>
        </p:nvSpPr>
        <p:spPr>
          <a:xfrm>
            <a:off x="467544" y="766038"/>
            <a:ext cx="8136904" cy="6091962"/>
          </a:xfrm>
          <a:prstGeom prst="horizontalScroll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0" indent="-342900">
              <a:buAutoNum type="arabicPeriod"/>
            </a:pPr>
            <a:r>
              <a:rPr lang="ru-RU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Различные емкости.</a:t>
            </a:r>
          </a:p>
          <a:p>
            <a:pPr marL="342900" lvl="0" indent="-342900"/>
            <a:r>
              <a:rPr lang="ru-RU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2.   Мерные ложки, ситечки, воронки разного  размера, перчатки.</a:t>
            </a:r>
          </a:p>
          <a:p>
            <a:pPr marL="342900" lvl="0" indent="-342900"/>
            <a:r>
              <a:rPr lang="ru-RU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3.   Пипетки, шприцы пластиковые (без игл).</a:t>
            </a:r>
          </a:p>
          <a:p>
            <a:pPr marL="342900" lvl="0" indent="-342900"/>
            <a:r>
              <a:rPr lang="ru-RU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4.   Резиновые груши разного размера.</a:t>
            </a:r>
          </a:p>
          <a:p>
            <a:pPr marL="342900" lvl="0" indent="-342900"/>
            <a:r>
              <a:rPr lang="ru-RU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5.   Пластиковые, резиновые трубочки.</a:t>
            </a:r>
          </a:p>
          <a:p>
            <a:pPr marL="342900" lvl="0" indent="-342900"/>
            <a:r>
              <a:rPr lang="ru-RU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6.   Деревянные палочки, лопаточки, шпатели.</a:t>
            </a:r>
          </a:p>
          <a:p>
            <a:pPr marL="342900" lvl="0" indent="-342900">
              <a:buAutoNum type="arabicPeriod" startAt="7"/>
            </a:pPr>
            <a:r>
              <a:rPr lang="ru-RU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Пластиковые контейнеры</a:t>
            </a:r>
          </a:p>
          <a:p>
            <a:pPr marL="342900" lvl="0" indent="-342900"/>
            <a:r>
              <a:rPr lang="ru-RU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8.   Рулетка</a:t>
            </a:r>
          </a:p>
          <a:p>
            <a:pPr marL="342900" lvl="0" indent="-342900"/>
            <a:r>
              <a:rPr lang="ru-RU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9.   Весы, компас, песочные часы, фонарик, свечи, термометр.</a:t>
            </a:r>
          </a:p>
          <a:p>
            <a:pPr marL="342900" lvl="0" indent="-342900"/>
            <a:r>
              <a:rPr lang="ru-RU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10. Цветные прозрачные стеклышки.</a:t>
            </a:r>
          </a:p>
          <a:p>
            <a:pPr marL="342900" lvl="0" indent="-342900"/>
            <a:r>
              <a:rPr lang="ru-RU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11. Лупы, зеркала, магниты.</a:t>
            </a:r>
          </a:p>
          <a:p>
            <a:pPr marL="342900" lvl="0" indent="-342900"/>
            <a:r>
              <a:rPr lang="ru-RU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12. Схемы этапов работы, заранее приготовленные карточки для самостоятельной исследовательской деятельности. </a:t>
            </a:r>
            <a:endParaRPr lang="ru-RU" b="1" dirty="0" smtClean="0">
              <a:solidFill>
                <a:schemeClr val="accent3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lvl="0" eaLnBrk="0" hangingPunct="0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Пищевые материалы: </a:t>
            </a:r>
            <a:r>
              <a:rPr lang="ru-RU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сахар, соль, мука, кофе, чай, шоколад. 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Растворимые ароматические вещества </a:t>
            </a:r>
            <a:r>
              <a:rPr lang="ru-RU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(соли для ванн, детские    шампуни, пенка для ванн). </a:t>
            </a:r>
            <a:endParaRPr lang="ru-RU" sz="2400" b="1" dirty="0" smtClean="0">
              <a:solidFill>
                <a:schemeClr val="accent3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403648" y="42763"/>
            <a:ext cx="648072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Оборудование</a:t>
            </a:r>
          </a:p>
          <a:p>
            <a:pPr algn="ctr"/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для исследовательской деятельности</a:t>
            </a:r>
          </a:p>
        </p:txBody>
      </p:sp>
    </p:spTree>
  </p:cSld>
  <p:clrMapOvr>
    <a:masterClrMapping/>
  </p:clrMapOvr>
  <p:transition spd="med">
    <p:cover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3" descr="i (15)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Горизонтальный свиток 3"/>
          <p:cNvSpPr/>
          <p:nvPr/>
        </p:nvSpPr>
        <p:spPr>
          <a:xfrm>
            <a:off x="580951" y="1412776"/>
            <a:ext cx="7982098" cy="4941168"/>
          </a:xfrm>
          <a:prstGeom prst="horizontalScroll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eaLnBrk="0" hangingPunct="0"/>
            <a:r>
              <a:rPr lang="ru-RU" sz="2800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1. Работа под наблюдением взрослого.</a:t>
            </a:r>
            <a:endParaRPr lang="ru-RU" sz="2800" b="1" dirty="0" smtClean="0">
              <a:solidFill>
                <a:schemeClr val="accent3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lvl="0" eaLnBrk="0" hangingPunct="0"/>
            <a:r>
              <a:rPr lang="ru-RU" sz="2800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2. Сначала спроси – потом экспериментируй.</a:t>
            </a:r>
            <a:endParaRPr lang="ru-RU" sz="2800" b="1" dirty="0" smtClean="0">
              <a:solidFill>
                <a:schemeClr val="accent3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lvl="0" eaLnBrk="0" hangingPunct="0"/>
            <a:r>
              <a:rPr lang="ru-RU" sz="2800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3. Все вещества эксперимента брать только ложечкой.</a:t>
            </a:r>
            <a:endParaRPr lang="ru-RU" sz="2800" b="1" dirty="0" smtClean="0">
              <a:solidFill>
                <a:schemeClr val="accent3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lvl="0" eaLnBrk="0" hangingPunct="0"/>
            <a:r>
              <a:rPr lang="ru-RU" sz="2800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4. Грязными руками не трогать глаза.</a:t>
            </a:r>
            <a:endParaRPr lang="ru-RU" sz="2800" b="1" dirty="0" smtClean="0">
              <a:solidFill>
                <a:schemeClr val="accent3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lvl="0" eaLnBrk="0" hangingPunct="0"/>
            <a:r>
              <a:rPr lang="ru-RU" sz="2800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5. Не брать ничего в рот. </a:t>
            </a:r>
            <a:endParaRPr lang="ru-RU" sz="2800" b="1" dirty="0" smtClean="0">
              <a:solidFill>
                <a:schemeClr val="accent3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15616" y="116632"/>
            <a:ext cx="676875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Calibri" pitchFamily="34" charset="0"/>
                <a:cs typeface="Times New Roman" pitchFamily="18" charset="0"/>
              </a:rPr>
              <a:t>Правила </a:t>
            </a:r>
            <a:r>
              <a:rPr lang="ru-RU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Calibri" pitchFamily="34" charset="0"/>
                <a:cs typeface="Times New Roman" pitchFamily="18" charset="0"/>
              </a:rPr>
              <a:t>безопасности</a:t>
            </a:r>
          </a:p>
          <a:p>
            <a:pPr lvl="0" algn="ctr"/>
            <a:r>
              <a:rPr lang="ru-RU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Calibri" pitchFamily="34" charset="0"/>
                <a:cs typeface="Times New Roman" pitchFamily="18" charset="0"/>
              </a:rPr>
              <a:t> во время проведения </a:t>
            </a:r>
          </a:p>
          <a:p>
            <a:pPr lvl="0" algn="ctr"/>
            <a:r>
              <a:rPr lang="ru-RU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Calibri" pitchFamily="34" charset="0"/>
                <a:cs typeface="Times New Roman" pitchFamily="18" charset="0"/>
              </a:rPr>
              <a:t>опытов и экспериментов </a:t>
            </a:r>
            <a:endParaRPr lang="ru-RU" sz="32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>
    <p:cover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Рисунок 1" descr="i (15)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Горизонтальный свиток 2"/>
          <p:cNvSpPr/>
          <p:nvPr/>
        </p:nvSpPr>
        <p:spPr>
          <a:xfrm>
            <a:off x="574914" y="-5680"/>
            <a:ext cx="7994171" cy="1800200"/>
          </a:xfrm>
          <a:prstGeom prst="horizontalScroll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lnSpc>
                <a:spcPct val="80000"/>
              </a:lnSpc>
              <a:spcAft>
                <a:spcPts val="0"/>
              </a:spcAft>
              <a:buFont typeface="Wingdings 2"/>
              <a:buNone/>
              <a:defRPr/>
            </a:pPr>
            <a:r>
              <a:rPr lang="ru-RU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Знакомство со свойствами глины, песка, и камня </a:t>
            </a:r>
            <a:endParaRPr lang="ru-RU" altLang="ru-RU" sz="32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pic>
        <p:nvPicPr>
          <p:cNvPr id="14340" name="Рисунок 5" descr="i (17)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6260" y="5445124"/>
            <a:ext cx="9144000" cy="141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 descr="G:\1\DSCN4703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3" t="843" b="7063"/>
          <a:stretch/>
        </p:blipFill>
        <p:spPr bwMode="auto">
          <a:xfrm>
            <a:off x="539552" y="1916832"/>
            <a:ext cx="3736753" cy="44638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Рисунок 9"/>
          <p:cNvPicPr/>
          <p:nvPr/>
        </p:nvPicPr>
        <p:blipFill rotWithShape="1">
          <a:blip r:embed="rId5" cstate="print"/>
          <a:srcRect l="14482" t="7500" r="6207" b="12589"/>
          <a:stretch/>
        </p:blipFill>
        <p:spPr bwMode="auto">
          <a:xfrm>
            <a:off x="5076056" y="1916832"/>
            <a:ext cx="3456383" cy="44638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</p:cSld>
  <p:clrMapOvr>
    <a:masterClrMapping/>
  </p:clrMapOvr>
  <p:transition spd="med">
    <p:cover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Рисунок 1" descr="i (15)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7" name="Рисунок 2" descr="i (17)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445125"/>
            <a:ext cx="9144000" cy="141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Горизонтальный свиток 3"/>
          <p:cNvSpPr/>
          <p:nvPr/>
        </p:nvSpPr>
        <p:spPr>
          <a:xfrm>
            <a:off x="395536" y="-171400"/>
            <a:ext cx="8424936" cy="2016223"/>
          </a:xfrm>
          <a:prstGeom prst="horizontalScroll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lnSpc>
                <a:spcPct val="80000"/>
              </a:lnSpc>
              <a:spcAft>
                <a:spcPts val="0"/>
              </a:spcAft>
              <a:buFont typeface="Wingdings 2"/>
              <a:buNone/>
              <a:defRPr/>
            </a:pPr>
            <a:r>
              <a:rPr lang="ru-RU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Наблюдение за набуханием почек и появлением первых комнатных огурчиков </a:t>
            </a:r>
            <a:endParaRPr lang="ru-RU" altLang="ru-RU" sz="32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pic>
        <p:nvPicPr>
          <p:cNvPr id="7" name="Picture 5" descr="foto 71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69814" y="4136130"/>
            <a:ext cx="3595878" cy="26805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42" name="Picture 2" descr="http://www.maam.ru/upload/blogs/detsad-328349-142933929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289185"/>
            <a:ext cx="4925187" cy="36938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0244" name="Picture 4" descr="https://im0-tub-ru.yandex.net/i?id=2d348b543fdef0af265d182461f28762-l&amp;n=1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8092" y="1617453"/>
            <a:ext cx="3657600" cy="24307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</p:cSld>
  <p:clrMapOvr>
    <a:masterClrMapping/>
  </p:clrMapOvr>
  <p:transition spd="med">
    <p:cover dir="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Рисунок 1" descr="i (15)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6915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1" name="Рисунок 2" descr="i (17)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445125"/>
            <a:ext cx="9144000" cy="141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Горизонтальный свиток 5"/>
          <p:cNvSpPr/>
          <p:nvPr/>
        </p:nvSpPr>
        <p:spPr>
          <a:xfrm>
            <a:off x="2483768" y="0"/>
            <a:ext cx="4320480" cy="1008112"/>
          </a:xfrm>
          <a:prstGeom prst="horizontalScroll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lnSpc>
                <a:spcPct val="80000"/>
              </a:lnSpc>
              <a:spcAft>
                <a:spcPts val="0"/>
              </a:spcAft>
              <a:buFont typeface="Wingdings 2"/>
              <a:buNone/>
              <a:defRPr/>
            </a:pPr>
            <a:r>
              <a:rPr lang="ru-RU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С</a:t>
            </a:r>
            <a:r>
              <a:rPr lang="ru-RU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бор урожая </a:t>
            </a:r>
            <a:endParaRPr lang="ru-RU" altLang="ru-RU" sz="32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pic>
        <p:nvPicPr>
          <p:cNvPr id="6146" name="Picture 2" descr="H:\катя садик\20160926_115634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22" b="20961"/>
          <a:stretch/>
        </p:blipFill>
        <p:spPr bwMode="auto">
          <a:xfrm>
            <a:off x="5508104" y="1700808"/>
            <a:ext cx="3512188" cy="374431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6147" name="Picture 3" descr="H:\катя садик\20160926_11260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196752"/>
            <a:ext cx="4602304" cy="255505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6148" name="Picture 4" descr="H:\катя садик\20160926_11455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940956"/>
            <a:ext cx="4602304" cy="25887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2475987299"/>
      </p:ext>
    </p:extLst>
  </p:cSld>
  <p:clrMapOvr>
    <a:masterClrMapping/>
  </p:clrMapOvr>
  <p:transition spd="med">
    <p:cover dir="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Рисунок 1" descr="i (15)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Горизонтальный свиток 2"/>
          <p:cNvSpPr/>
          <p:nvPr/>
        </p:nvSpPr>
        <p:spPr>
          <a:xfrm>
            <a:off x="1331641" y="118046"/>
            <a:ext cx="6696744" cy="1582738"/>
          </a:xfrm>
          <a:prstGeom prst="horizontalScroll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lnSpc>
                <a:spcPct val="80000"/>
              </a:lnSpc>
              <a:spcAft>
                <a:spcPts val="0"/>
              </a:spcAft>
              <a:buFont typeface="Wingdings 2"/>
              <a:buNone/>
              <a:defRPr/>
            </a:pPr>
            <a:r>
              <a:rPr lang="ru-RU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Уход за комнатными растениями</a:t>
            </a:r>
            <a:endParaRPr lang="ru-RU" altLang="ru-RU" sz="32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pic>
        <p:nvPicPr>
          <p:cNvPr id="19460" name="Picture 2" descr="C:\Users\Juicy\Downloads\8098554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516563"/>
            <a:ext cx="9144000" cy="1341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1" name="Рисунок 4" descr="80862715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732463"/>
            <a:ext cx="9144000" cy="1125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2" name="Рисунок 5" descr="i (17)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445125"/>
            <a:ext cx="9144000" cy="141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4" name="Picture 2" descr="E:\Media\Фото\ДЕТИ В ИГРЕ\100_2134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474"/>
          <a:stretch/>
        </p:blipFill>
        <p:spPr bwMode="auto">
          <a:xfrm>
            <a:off x="102339" y="2907692"/>
            <a:ext cx="4403750" cy="282477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8195" name="Picture 3" descr="E:\Media\Фото\ДЕТИ В ИГРЕ\100_2135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16646"/>
          <a:stretch/>
        </p:blipFill>
        <p:spPr bwMode="auto">
          <a:xfrm>
            <a:off x="4524148" y="1914543"/>
            <a:ext cx="4403750" cy="275299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</p:cSld>
  <p:clrMapOvr>
    <a:masterClrMapping/>
  </p:clrMapOvr>
  <p:transition spd="med">
    <p:cover dir="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 (15)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2" name="Picture 2" descr="C:\Documents and Settings\Admin\Рабочий стол\край\100_213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" t="-146" r="12438" b="146"/>
          <a:stretch/>
        </p:blipFill>
        <p:spPr bwMode="auto">
          <a:xfrm>
            <a:off x="179512" y="188641"/>
            <a:ext cx="4092237" cy="35103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5123" name="Picture 3" descr="C:\Documents and Settings\Admin\Рабочий стол\край\100_2137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369"/>
          <a:stretch/>
        </p:blipFill>
        <p:spPr bwMode="auto">
          <a:xfrm>
            <a:off x="4572000" y="3077445"/>
            <a:ext cx="4258619" cy="368686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2979588977"/>
      </p:ext>
    </p:extLst>
  </p:cSld>
  <p:clrMapOvr>
    <a:masterClrMapping/>
  </p:clrMapOvr>
  <p:transition spd="med">
    <p:cover dir="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Рисунок 1" descr="i (15)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Горизонтальный свиток 2"/>
          <p:cNvSpPr/>
          <p:nvPr/>
        </p:nvSpPr>
        <p:spPr>
          <a:xfrm>
            <a:off x="1691679" y="0"/>
            <a:ext cx="6120681" cy="2088232"/>
          </a:xfrm>
          <a:prstGeom prst="horizontalScroll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lnSpc>
                <a:spcPct val="80000"/>
              </a:lnSpc>
              <a:spcAft>
                <a:spcPts val="0"/>
              </a:spcAft>
              <a:buFont typeface="Wingdings 2"/>
              <a:buNone/>
              <a:defRPr/>
            </a:pPr>
            <a:r>
              <a:rPr lang="ru-RU" altLang="ru-RU" sz="4000" b="1" dirty="0" smtClean="0">
                <a:solidFill>
                  <a:srgbClr val="002060"/>
                </a:solidFill>
                <a:latin typeface="Arial Black" pitchFamily="34" charset="0"/>
              </a:rPr>
              <a:t> </a:t>
            </a:r>
            <a:r>
              <a:rPr lang="ru-RU" altLang="ru-RU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Эксперименты  и наблюдения продолжаются…</a:t>
            </a:r>
          </a:p>
        </p:txBody>
      </p:sp>
      <p:pic>
        <p:nvPicPr>
          <p:cNvPr id="17412" name="Рисунок 5" descr="i (17)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445125"/>
            <a:ext cx="9144000" cy="141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6" name="Picture 2" descr="E:\Media\работа\фото июль 2016\20160711_12171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094" y="2554605"/>
            <a:ext cx="3108960" cy="17487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6147" name="Picture 3" descr="E:\Media\работа\фото июль 2016\20160629_11422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2107148"/>
            <a:ext cx="2564892" cy="45598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6148" name="Picture 4" descr="E:\Media\Фото\фотографии для Л.А. от Кати\20160622_10521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2135122"/>
            <a:ext cx="2564892" cy="45598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6149" name="Picture 5" descr="E:\Media\Фото\фото садик\лес и купала\20160711_160207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094" y="4570730"/>
            <a:ext cx="3108960" cy="17487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</p:cSld>
  <p:clrMapOvr>
    <a:masterClrMapping/>
  </p:clrMapOvr>
  <p:transition spd="med">
    <p:cover dir="u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 (15)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 descr="C:\Documents and Settings\Admin\Рабочий стол\край\Изображение 15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678" y="1336642"/>
            <a:ext cx="7160643" cy="537048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5" name="Горизонтальный свиток 4"/>
          <p:cNvSpPr/>
          <p:nvPr/>
        </p:nvSpPr>
        <p:spPr>
          <a:xfrm>
            <a:off x="1511659" y="0"/>
            <a:ext cx="6120681" cy="1196752"/>
          </a:xfrm>
          <a:prstGeom prst="horizontalScroll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lnSpc>
                <a:spcPct val="80000"/>
              </a:lnSpc>
              <a:spcAft>
                <a:spcPts val="0"/>
              </a:spcAft>
              <a:buFont typeface="Wingdings 2"/>
              <a:buNone/>
              <a:defRPr/>
            </a:pPr>
            <a:r>
              <a:rPr lang="ru-RU" altLang="ru-RU" sz="4000" b="1" dirty="0" smtClean="0">
                <a:solidFill>
                  <a:srgbClr val="002060"/>
                </a:solidFill>
                <a:latin typeface="Arial Black" pitchFamily="34" charset="0"/>
              </a:rPr>
              <a:t> </a:t>
            </a:r>
            <a:r>
              <a:rPr lang="ru-RU" altLang="ru-RU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Эксперименты с водой</a:t>
            </a:r>
          </a:p>
        </p:txBody>
      </p:sp>
    </p:spTree>
    <p:extLst>
      <p:ext uri="{BB962C8B-B14F-4D97-AF65-F5344CB8AC3E}">
        <p14:creationId xmlns:p14="http://schemas.microsoft.com/office/powerpoint/2010/main" val="2057420461"/>
      </p:ext>
    </p:extLst>
  </p:cSld>
  <p:clrMapOvr>
    <a:masterClrMapping/>
  </p:clrMapOvr>
  <p:transition spd="med">
    <p:cover dir="u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Рисунок 1" descr="i (15)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Горизонтальный свиток 2"/>
          <p:cNvSpPr/>
          <p:nvPr/>
        </p:nvSpPr>
        <p:spPr>
          <a:xfrm>
            <a:off x="1907703" y="1"/>
            <a:ext cx="6120681" cy="1412775"/>
          </a:xfrm>
          <a:prstGeom prst="horizontalScroll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lnSpc>
                <a:spcPct val="80000"/>
              </a:lnSpc>
              <a:spcAft>
                <a:spcPts val="0"/>
              </a:spcAft>
              <a:buFont typeface="Wingdings 2"/>
              <a:buNone/>
              <a:defRPr/>
            </a:pPr>
            <a:r>
              <a:rPr lang="ru-RU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Эксперименты </a:t>
            </a:r>
          </a:p>
          <a:p>
            <a:pPr algn="ctr" fontAlgn="auto">
              <a:lnSpc>
                <a:spcPct val="80000"/>
              </a:lnSpc>
              <a:spcAft>
                <a:spcPts val="0"/>
              </a:spcAft>
              <a:buFont typeface="Wingdings 2"/>
              <a:buNone/>
              <a:defRPr/>
            </a:pPr>
            <a:r>
              <a:rPr lang="ru-RU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с мыльной водой</a:t>
            </a:r>
            <a:endParaRPr lang="ru-RU" altLang="ru-RU" sz="32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pic>
        <p:nvPicPr>
          <p:cNvPr id="15364" name="Рисунок 5" descr="i (17)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445125"/>
            <a:ext cx="9144000" cy="141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G:\1\DSCN4695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95" r="14653"/>
          <a:stretch/>
        </p:blipFill>
        <p:spPr bwMode="auto">
          <a:xfrm>
            <a:off x="2415906" y="1700808"/>
            <a:ext cx="5108421" cy="48948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</p:cSld>
  <p:clrMapOvr>
    <a:masterClrMapping/>
  </p:clrMapOvr>
  <p:transition spd="med">
    <p:cover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293" y="-1154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355976" y="112474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12" name="Горизонтальный свиток 11"/>
          <p:cNvSpPr/>
          <p:nvPr/>
        </p:nvSpPr>
        <p:spPr>
          <a:xfrm>
            <a:off x="953889" y="335276"/>
            <a:ext cx="7416824" cy="5184576"/>
          </a:xfrm>
          <a:prstGeom prst="horizontalScroll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/>
            <a:r>
              <a:rPr lang="ru-RU" sz="4000" b="1" i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  <a:cs typeface="Arial" charset="0"/>
              </a:rPr>
              <a:t>«Не преподноси ребёнку истину, </a:t>
            </a:r>
          </a:p>
          <a:p>
            <a:pPr lvl="0" algn="ctr"/>
            <a:r>
              <a:rPr lang="ru-RU" sz="4000" b="1" i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  <a:cs typeface="Arial" charset="0"/>
              </a:rPr>
              <a:t>а  научи его её находить» </a:t>
            </a:r>
          </a:p>
          <a:p>
            <a:pPr lvl="0" algn="ctr"/>
            <a:r>
              <a:rPr lang="ru-RU" sz="4000" b="1" i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  <a:cs typeface="Arial" charset="0"/>
              </a:rPr>
              <a:t>(А. </a:t>
            </a:r>
            <a:r>
              <a:rPr lang="ru-RU" sz="4000" b="1" i="1" dirty="0" err="1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  <a:cs typeface="Arial" charset="0"/>
              </a:rPr>
              <a:t>Диственгер</a:t>
            </a:r>
            <a:r>
              <a:rPr lang="ru-RU" sz="4000" b="1" i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  <a:cs typeface="Arial" charset="0"/>
              </a:rPr>
              <a:t>)</a:t>
            </a: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76256" y="3789040"/>
            <a:ext cx="2051943" cy="20050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65279154"/>
      </p:ext>
    </p:extLst>
  </p:cSld>
  <p:clrMapOvr>
    <a:masterClrMapping/>
  </p:clrMapOvr>
  <p:transition spd="med">
    <p:cover dir="u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Рисунок 1" descr="i (15)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79" name="Рисунок 2" descr="i (17)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445125"/>
            <a:ext cx="9144000" cy="141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Горизонтальный свиток 3"/>
          <p:cNvSpPr/>
          <p:nvPr/>
        </p:nvSpPr>
        <p:spPr>
          <a:xfrm>
            <a:off x="900112" y="6539"/>
            <a:ext cx="7272337" cy="1296988"/>
          </a:xfrm>
          <a:prstGeom prst="horizontalScroll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lnSpc>
                <a:spcPct val="80000"/>
              </a:lnSpc>
              <a:spcAft>
                <a:spcPts val="0"/>
              </a:spcAft>
              <a:buFont typeface="Wingdings 2"/>
              <a:buNone/>
              <a:defRPr/>
            </a:pPr>
            <a:r>
              <a:rPr lang="ru-RU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Наблюдение за снежинками </a:t>
            </a:r>
          </a:p>
          <a:p>
            <a:pPr algn="ctr" fontAlgn="auto">
              <a:lnSpc>
                <a:spcPct val="80000"/>
              </a:lnSpc>
              <a:spcAft>
                <a:spcPts val="0"/>
              </a:spcAft>
              <a:buFont typeface="Wingdings 2"/>
              <a:buNone/>
              <a:defRPr/>
            </a:pPr>
            <a:r>
              <a:rPr lang="ru-RU" altLang="ru-RU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и игры со снегом в лесу</a:t>
            </a:r>
          </a:p>
        </p:txBody>
      </p:sp>
      <p:pic>
        <p:nvPicPr>
          <p:cNvPr id="5122" name="Picture 2" descr="H:\катя садик\20170130_11363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9498" y="1303527"/>
            <a:ext cx="4886280" cy="261835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5123" name="Picture 3" descr="H:\катя садик\20170130_11371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4005064"/>
            <a:ext cx="4886280" cy="269149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8" name="Рисунок 7" descr="G:\1\IMG-20170302-WA0005.jpg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62" r="17922"/>
          <a:stretch/>
        </p:blipFill>
        <p:spPr bwMode="auto">
          <a:xfrm>
            <a:off x="179512" y="1736812"/>
            <a:ext cx="3657600" cy="45365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</p:cSld>
  <p:clrMapOvr>
    <a:masterClrMapping/>
  </p:clrMapOvr>
  <p:transition spd="med">
    <p:cover dir="u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Рисунок 1" descr="i (15)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3" name="Рисунок 2" descr="i (17)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445125"/>
            <a:ext cx="9144000" cy="141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Горизонтальный свиток 3"/>
          <p:cNvSpPr/>
          <p:nvPr/>
        </p:nvSpPr>
        <p:spPr>
          <a:xfrm>
            <a:off x="467544" y="188640"/>
            <a:ext cx="8208912" cy="1837892"/>
          </a:xfrm>
          <a:prstGeom prst="horizontalScroll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lnSpc>
                <a:spcPct val="80000"/>
              </a:lnSpc>
              <a:spcAft>
                <a:spcPts val="0"/>
              </a:spcAft>
              <a:buFont typeface="Wingdings 2"/>
              <a:buNone/>
              <a:defRPr/>
            </a:pPr>
            <a:r>
              <a:rPr lang="ru-RU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Заботимся о наших маленьких друзьях, </a:t>
            </a:r>
          </a:p>
          <a:p>
            <a:pPr algn="ctr" fontAlgn="auto">
              <a:lnSpc>
                <a:spcPct val="80000"/>
              </a:lnSpc>
              <a:spcAft>
                <a:spcPts val="0"/>
              </a:spcAft>
              <a:buFont typeface="Wingdings 2"/>
              <a:buNone/>
              <a:defRPr/>
            </a:pPr>
            <a:r>
              <a:rPr lang="ru-RU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подкармливаем птиц зимой</a:t>
            </a:r>
            <a:endParaRPr lang="ru-RU" altLang="ru-RU" sz="32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pic>
        <p:nvPicPr>
          <p:cNvPr id="5" name="Рисунок 4" descr="G:\1\IMG-20170302-WA0001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27" r="21141" b="2449"/>
          <a:stretch/>
        </p:blipFill>
        <p:spPr bwMode="auto">
          <a:xfrm>
            <a:off x="1824440" y="2204864"/>
            <a:ext cx="5771895" cy="408710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</p:cSld>
  <p:clrMapOvr>
    <a:masterClrMapping/>
  </p:clrMapOvr>
  <p:transition spd="med">
    <p:cover dir="u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Рисунок 1" descr="i (15)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1" name="Рисунок 2" descr="i (17)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445125"/>
            <a:ext cx="9144000" cy="141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Горизонтальный свиток 5"/>
          <p:cNvSpPr/>
          <p:nvPr/>
        </p:nvSpPr>
        <p:spPr>
          <a:xfrm>
            <a:off x="848543" y="26296"/>
            <a:ext cx="8066087" cy="1151855"/>
          </a:xfrm>
          <a:prstGeom prst="horizontalScroll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lnSpc>
                <a:spcPct val="80000"/>
              </a:lnSpc>
              <a:spcAft>
                <a:spcPts val="0"/>
              </a:spcAft>
              <a:buFont typeface="Wingdings 2"/>
              <a:buNone/>
              <a:defRPr/>
            </a:pPr>
            <a:r>
              <a:rPr lang="ru-RU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Труд  на клумбах и в огороде </a:t>
            </a:r>
            <a:endParaRPr lang="ru-RU" altLang="ru-RU" sz="32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pic>
        <p:nvPicPr>
          <p:cNvPr id="5122" name="Picture 2" descr="E:\Media\работа\фото июль 2016\20160629_11032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592432"/>
            <a:ext cx="2744529" cy="45598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5123" name="Picture 3" descr="E:\Media\работа\фото июль 2016\20160629_11065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1567870"/>
            <a:ext cx="2803632" cy="45598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7170" name="Picture 2" descr="H:\катя садик\20160905_10480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1555589"/>
            <a:ext cx="2860740" cy="458437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</p:cSld>
  <p:clrMapOvr>
    <a:masterClrMapping/>
  </p:clrMapOvr>
  <p:transition spd="med">
    <p:cover dir="u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Рисунок 1" descr="i (15)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Горизонтальный свиток 2"/>
          <p:cNvSpPr/>
          <p:nvPr/>
        </p:nvSpPr>
        <p:spPr>
          <a:xfrm>
            <a:off x="899592" y="0"/>
            <a:ext cx="7705451" cy="1196752"/>
          </a:xfrm>
          <a:prstGeom prst="horizontalScroll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lnSpc>
                <a:spcPct val="80000"/>
              </a:lnSpc>
              <a:spcAft>
                <a:spcPts val="0"/>
              </a:spcAft>
              <a:buFont typeface="Wingdings 2"/>
              <a:buNone/>
              <a:defRPr/>
            </a:pPr>
            <a:r>
              <a:rPr lang="ru-RU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Определяем возраст сосны…</a:t>
            </a:r>
            <a:endParaRPr lang="ru-RU" altLang="ru-RU" sz="32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pic>
        <p:nvPicPr>
          <p:cNvPr id="16388" name="Рисунок 5" descr="i (17)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445125"/>
            <a:ext cx="9144000" cy="141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G:\1\DSCN4707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77" t="4893" r="3909" b="7760"/>
          <a:stretch/>
        </p:blipFill>
        <p:spPr bwMode="auto">
          <a:xfrm>
            <a:off x="1331640" y="1484312"/>
            <a:ext cx="6840760" cy="50410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</p:cSld>
  <p:clrMapOvr>
    <a:masterClrMapping/>
  </p:clrMapOvr>
  <p:transition spd="med">
    <p:cover dir="u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Рисунок 1" descr="i (15)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5" name="Рисунок 2" descr="i (17)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445125"/>
            <a:ext cx="9144000" cy="141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Горизонтальный свиток 3"/>
          <p:cNvSpPr/>
          <p:nvPr/>
        </p:nvSpPr>
        <p:spPr>
          <a:xfrm>
            <a:off x="539552" y="26814"/>
            <a:ext cx="7936670" cy="1541534"/>
          </a:xfrm>
          <a:prstGeom prst="horizontalScroll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lnSpc>
                <a:spcPct val="80000"/>
              </a:lnSpc>
              <a:spcAft>
                <a:spcPts val="0"/>
              </a:spcAft>
              <a:buFont typeface="Wingdings 2"/>
              <a:buNone/>
              <a:defRPr/>
            </a:pPr>
            <a:r>
              <a:rPr lang="ru-RU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Экскурсии в осенний и зимний парк, на берег озера…</a:t>
            </a:r>
            <a:endParaRPr lang="ru-RU" altLang="ru-RU" sz="32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pic>
        <p:nvPicPr>
          <p:cNvPr id="3074" name="Picture 2" descr="E:\Media\Фото\фотографии для Л.А. от Кати\20160421_11372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907780"/>
            <a:ext cx="3312368" cy="460851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3075" name="Picture 3" descr="E:\Media\Фото\фото садик\лес и купала\20160713_11484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1727228"/>
            <a:ext cx="4045136" cy="227538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3076" name="Picture 4" descr="E:\Media\Фото\фото садик\SAM_495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4128389"/>
            <a:ext cx="4104456" cy="26334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</p:cSld>
  <p:clrMapOvr>
    <a:masterClrMapping/>
  </p:clrMapOvr>
  <p:transition spd="med">
    <p:cover dir="u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Рисунок 1" descr="i (15)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5" name="Рисунок 2" descr="i (17)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445125"/>
            <a:ext cx="9144000" cy="141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Горизонтальный свиток 3"/>
          <p:cNvSpPr/>
          <p:nvPr/>
        </p:nvSpPr>
        <p:spPr>
          <a:xfrm>
            <a:off x="1259632" y="27725"/>
            <a:ext cx="6480720" cy="1325509"/>
          </a:xfrm>
          <a:prstGeom prst="horizontalScroll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lnSpc>
                <a:spcPct val="80000"/>
              </a:lnSpc>
              <a:spcAft>
                <a:spcPts val="0"/>
              </a:spcAft>
              <a:buFont typeface="Wingdings 2"/>
              <a:buNone/>
              <a:defRPr/>
            </a:pPr>
            <a:r>
              <a:rPr lang="ru-RU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Экскурсии в осенний </a:t>
            </a:r>
          </a:p>
          <a:p>
            <a:pPr algn="ctr" fontAlgn="auto">
              <a:lnSpc>
                <a:spcPct val="80000"/>
              </a:lnSpc>
              <a:spcAft>
                <a:spcPts val="0"/>
              </a:spcAft>
              <a:buFont typeface="Wingdings 2"/>
              <a:buNone/>
              <a:defRPr/>
            </a:pPr>
            <a:r>
              <a:rPr lang="ru-RU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и зимний лес</a:t>
            </a:r>
            <a:endParaRPr lang="ru-RU" altLang="ru-RU" sz="32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pic>
        <p:nvPicPr>
          <p:cNvPr id="4098" name="Picture 2" descr="H:\катя садик\20160927_11085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3" y="1584642"/>
            <a:ext cx="4320481" cy="263644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4099" name="Picture 3" descr="H:\катя садик\20170130_11341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1" y="3645024"/>
            <a:ext cx="4464496" cy="289311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4152656312"/>
      </p:ext>
    </p:extLst>
  </p:cSld>
  <p:clrMapOvr>
    <a:masterClrMapping/>
  </p:clrMapOvr>
  <p:transition spd="med">
    <p:cover dir="u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Рисунок 1" descr="i (15)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4976" y="-32333"/>
            <a:ext cx="91689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3" name="Рисунок 2" descr="i (17)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445125"/>
            <a:ext cx="9144000" cy="141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Горизонтальный свиток 3"/>
          <p:cNvSpPr/>
          <p:nvPr/>
        </p:nvSpPr>
        <p:spPr>
          <a:xfrm>
            <a:off x="293610" y="980728"/>
            <a:ext cx="8352928" cy="5400600"/>
          </a:xfrm>
          <a:prstGeom prst="horizontalScroll">
            <a:avLst>
              <a:gd name="adj" fmla="val 10803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lnSpc>
                <a:spcPct val="80000"/>
              </a:lnSpc>
              <a:spcAft>
                <a:spcPts val="0"/>
              </a:spcAft>
              <a:buFont typeface="Wingdings 2"/>
              <a:buNone/>
              <a:defRPr/>
            </a:pPr>
            <a:endParaRPr lang="ru-RU" sz="3200" dirty="0" smtClean="0">
              <a:solidFill>
                <a:srgbClr val="002060"/>
              </a:solidFill>
              <a:latin typeface="Arial Black" pitchFamily="34" charset="0"/>
            </a:endParaRPr>
          </a:p>
          <a:p>
            <a:pPr algn="ctr" fontAlgn="auto">
              <a:lnSpc>
                <a:spcPct val="80000"/>
              </a:lnSpc>
              <a:spcAft>
                <a:spcPts val="0"/>
              </a:spcAft>
              <a:buFont typeface="Wingdings 2"/>
              <a:buNone/>
              <a:defRPr/>
            </a:pPr>
            <a:endParaRPr lang="ru-RU" altLang="ru-RU" sz="32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05467" y="270672"/>
            <a:ext cx="8729214" cy="8898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fontAlgn="auto">
              <a:lnSpc>
                <a:spcPct val="80000"/>
              </a:lnSpc>
              <a:spcAft>
                <a:spcPts val="0"/>
              </a:spcAft>
              <a:defRPr/>
            </a:pPr>
            <a:r>
              <a:rPr lang="ru-RU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Тематика </a:t>
            </a:r>
            <a:r>
              <a:rPr lang="ru-RU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проведенных</a:t>
            </a:r>
          </a:p>
          <a:p>
            <a:pPr lvl="0" algn="ctr" fontAlgn="auto">
              <a:lnSpc>
                <a:spcPct val="80000"/>
              </a:lnSpc>
              <a:spcAft>
                <a:spcPts val="0"/>
              </a:spcAft>
              <a:defRPr/>
            </a:pPr>
            <a:r>
              <a:rPr lang="ru-RU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проектов</a:t>
            </a:r>
            <a:r>
              <a:rPr lang="ru-RU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:</a:t>
            </a:r>
            <a:endParaRPr lang="ru-RU" altLang="ru-RU" sz="32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97372" y="1603536"/>
            <a:ext cx="536064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ru-RU" sz="2400" b="1" dirty="0" smtClean="0">
                <a:solidFill>
                  <a:schemeClr val="accent3">
                    <a:lumMod val="75000"/>
                  </a:schemeClr>
                </a:solidFill>
                <a:latin typeface="+mn-lt"/>
              </a:rPr>
              <a:t>«Покормите птиц зимой»</a:t>
            </a:r>
          </a:p>
          <a:p>
            <a:pPr marL="285750" indent="-285750">
              <a:buFontTx/>
              <a:buChar char="-"/>
            </a:pPr>
            <a:r>
              <a:rPr lang="ru-RU" sz="2400" b="1" dirty="0" smtClean="0">
                <a:solidFill>
                  <a:schemeClr val="accent3">
                    <a:lumMod val="75000"/>
                  </a:schemeClr>
                </a:solidFill>
                <a:latin typeface="+mn-lt"/>
              </a:rPr>
              <a:t>«Волшебница-вода»</a:t>
            </a:r>
          </a:p>
          <a:p>
            <a:pPr marL="285750" indent="-285750">
              <a:buFontTx/>
              <a:buChar char="-"/>
            </a:pPr>
            <a:r>
              <a:rPr lang="ru-RU" sz="2400" b="1" dirty="0" smtClean="0">
                <a:solidFill>
                  <a:schemeClr val="accent3">
                    <a:lumMod val="75000"/>
                  </a:schemeClr>
                </a:solidFill>
                <a:latin typeface="+mn-lt"/>
              </a:rPr>
              <a:t>«Моя семья»</a:t>
            </a:r>
          </a:p>
          <a:p>
            <a:pPr marL="285750" indent="-285750">
              <a:buFontTx/>
              <a:buChar char="-"/>
            </a:pPr>
            <a:r>
              <a:rPr lang="ru-RU" sz="2400" b="1" dirty="0" smtClean="0">
                <a:solidFill>
                  <a:schemeClr val="accent3">
                    <a:lumMod val="75000"/>
                  </a:schemeClr>
                </a:solidFill>
                <a:latin typeface="+mn-lt"/>
              </a:rPr>
              <a:t>«Ёлочка – зелёная иголочка»</a:t>
            </a:r>
          </a:p>
          <a:p>
            <a:pPr marL="285750" indent="-285750">
              <a:buFontTx/>
              <a:buChar char="-"/>
            </a:pPr>
            <a:r>
              <a:rPr lang="ru-RU" sz="2400" b="1" dirty="0" smtClean="0">
                <a:solidFill>
                  <a:schemeClr val="accent3">
                    <a:lumMod val="75000"/>
                  </a:schemeClr>
                </a:solidFill>
                <a:latin typeface="+mn-lt"/>
              </a:rPr>
              <a:t>«Огород на окне»</a:t>
            </a:r>
          </a:p>
          <a:p>
            <a:pPr marL="285750" indent="-285750">
              <a:buFontTx/>
              <a:buChar char="-"/>
            </a:pPr>
            <a:r>
              <a:rPr lang="ru-RU" sz="2400" b="1" dirty="0" smtClean="0">
                <a:solidFill>
                  <a:schemeClr val="accent3">
                    <a:lumMod val="75000"/>
                  </a:schemeClr>
                </a:solidFill>
                <a:latin typeface="+mn-lt"/>
              </a:rPr>
              <a:t>«Золотая осень»</a:t>
            </a:r>
          </a:p>
          <a:p>
            <a:pPr marL="285750" indent="-285750">
              <a:buFontTx/>
              <a:buChar char="-"/>
            </a:pPr>
            <a:r>
              <a:rPr lang="ru-RU" sz="2400" b="1" dirty="0" smtClean="0">
                <a:solidFill>
                  <a:schemeClr val="accent3">
                    <a:lumMod val="75000"/>
                  </a:schemeClr>
                </a:solidFill>
                <a:latin typeface="+mn-lt"/>
              </a:rPr>
              <a:t>«Воздух – невидимка»</a:t>
            </a:r>
          </a:p>
          <a:p>
            <a:pPr marL="285750" indent="-285750">
              <a:buFontTx/>
              <a:buChar char="-"/>
            </a:pPr>
            <a:r>
              <a:rPr lang="ru-RU" sz="2400" b="1" dirty="0">
                <a:solidFill>
                  <a:schemeClr val="accent3">
                    <a:lumMod val="75000"/>
                  </a:schemeClr>
                </a:solidFill>
                <a:latin typeface="+mn-lt"/>
              </a:rPr>
              <a:t> </a:t>
            </a:r>
            <a:r>
              <a:rPr lang="ru-RU" sz="2400" b="1" dirty="0" smtClean="0">
                <a:solidFill>
                  <a:schemeClr val="accent3">
                    <a:lumMod val="75000"/>
                  </a:schemeClr>
                </a:solidFill>
                <a:latin typeface="+mn-lt"/>
              </a:rPr>
              <a:t>«Озеленим участок»</a:t>
            </a:r>
          </a:p>
          <a:p>
            <a:pPr marL="285750" indent="-285750">
              <a:buFontTx/>
              <a:buChar char="-"/>
            </a:pPr>
            <a:r>
              <a:rPr lang="ru-RU" sz="2400" b="1" dirty="0" smtClean="0">
                <a:solidFill>
                  <a:schemeClr val="accent3">
                    <a:lumMod val="75000"/>
                  </a:schemeClr>
                </a:solidFill>
                <a:latin typeface="+mn-lt"/>
              </a:rPr>
              <a:t>«А что у вас?»  </a:t>
            </a:r>
          </a:p>
          <a:p>
            <a:pPr marL="285750" indent="-285750">
              <a:buFontTx/>
              <a:buChar char="-"/>
            </a:pPr>
            <a:r>
              <a:rPr lang="ru-RU" sz="2400" b="1" dirty="0" smtClean="0">
                <a:solidFill>
                  <a:schemeClr val="accent3">
                    <a:lumMod val="75000"/>
                  </a:schemeClr>
                </a:solidFill>
                <a:latin typeface="+mn-lt"/>
              </a:rPr>
              <a:t>Семейное сочинение сказок на экологическую тематику  </a:t>
            </a:r>
            <a:endParaRPr lang="ru-RU" sz="2400" b="1" dirty="0">
              <a:solidFill>
                <a:schemeClr val="accent3">
                  <a:lumMod val="75000"/>
                </a:schemeClr>
              </a:solidFill>
              <a:latin typeface="+mn-lt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42194" y="4765081"/>
            <a:ext cx="2051943" cy="20050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35278403"/>
      </p:ext>
    </p:extLst>
  </p:cSld>
  <p:clrMapOvr>
    <a:masterClrMapping/>
  </p:clrMapOvr>
  <p:transition spd="med">
    <p:cover dir="u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 (15)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4976" y="-32333"/>
            <a:ext cx="91689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F:\ВСЕ ФОТО ДЕТ. САД\фото старшая группа 2015 декабрь\20151223_11031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519" y="560971"/>
            <a:ext cx="9183519" cy="626469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:\ВСЕ ФОТО ДЕТ. САД\фото старшая группа 2015 декабрь\20151225_10582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3335563"/>
            <a:ext cx="2099536" cy="34901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F:\ВСЕ ФОТО ДЕТ. САД\фото старшая группа 2015 декабрь\20151225_11204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332656"/>
            <a:ext cx="2088232" cy="347130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Горизонтальный свиток 6"/>
          <p:cNvSpPr/>
          <p:nvPr/>
        </p:nvSpPr>
        <p:spPr>
          <a:xfrm>
            <a:off x="0" y="-68870"/>
            <a:ext cx="9036496" cy="801669"/>
          </a:xfrm>
          <a:prstGeom prst="horizontalScroll">
            <a:avLst>
              <a:gd name="adj" fmla="val 10803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lnSpc>
                <a:spcPct val="80000"/>
              </a:lnSpc>
              <a:spcAft>
                <a:spcPts val="0"/>
              </a:spcAft>
              <a:buFont typeface="Wingdings 2"/>
              <a:buNone/>
              <a:defRPr/>
            </a:pPr>
            <a:endParaRPr lang="ru-RU" sz="3200" dirty="0" smtClean="0">
              <a:solidFill>
                <a:srgbClr val="002060"/>
              </a:solidFill>
              <a:latin typeface="Arial Black" pitchFamily="34" charset="0"/>
            </a:endParaRPr>
          </a:p>
          <a:p>
            <a:pPr algn="ctr" fontAlgn="auto">
              <a:lnSpc>
                <a:spcPct val="80000"/>
              </a:lnSpc>
              <a:spcAft>
                <a:spcPts val="0"/>
              </a:spcAft>
              <a:buFont typeface="Wingdings 2"/>
              <a:buNone/>
              <a:defRPr/>
            </a:pPr>
            <a:endParaRPr lang="ru-RU" altLang="ru-RU" sz="32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9512" y="0"/>
            <a:ext cx="93473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Проект «Ёлочка – зелёная иголочка»</a:t>
            </a:r>
          </a:p>
        </p:txBody>
      </p:sp>
    </p:spTree>
    <p:extLst>
      <p:ext uri="{BB962C8B-B14F-4D97-AF65-F5344CB8AC3E}">
        <p14:creationId xmlns:p14="http://schemas.microsoft.com/office/powerpoint/2010/main" val="292490350"/>
      </p:ext>
    </p:extLst>
  </p:cSld>
  <p:clrMapOvr>
    <a:masterClrMapping/>
  </p:clrMapOvr>
  <p:transition spd="med">
    <p:cover dir="u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 (15)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4976" y="-32333"/>
            <a:ext cx="91689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2" name="Picture 2" descr="F:\ВСЕ ФОТО ДЕТ. САД\катя садик\20161207_10320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78" y="805172"/>
            <a:ext cx="3600400" cy="58237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" r="1" b="22965"/>
          <a:stretch/>
        </p:blipFill>
        <p:spPr>
          <a:xfrm>
            <a:off x="4126367" y="805172"/>
            <a:ext cx="4662461" cy="270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20478"/>
          <a:stretch/>
        </p:blipFill>
        <p:spPr>
          <a:xfrm>
            <a:off x="4093604" y="3784892"/>
            <a:ext cx="4768437" cy="2844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Горизонтальный свиток 5"/>
          <p:cNvSpPr/>
          <p:nvPr/>
        </p:nvSpPr>
        <p:spPr>
          <a:xfrm>
            <a:off x="467544" y="-107711"/>
            <a:ext cx="7992888" cy="936104"/>
          </a:xfrm>
          <a:prstGeom prst="horizontalScroll">
            <a:avLst>
              <a:gd name="adj" fmla="val 10803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lnSpc>
                <a:spcPct val="80000"/>
              </a:lnSpc>
              <a:spcAft>
                <a:spcPts val="0"/>
              </a:spcAft>
              <a:buFont typeface="Wingdings 2"/>
              <a:buNone/>
              <a:defRPr/>
            </a:pPr>
            <a:endParaRPr lang="ru-RU" sz="3200" dirty="0" smtClean="0">
              <a:solidFill>
                <a:srgbClr val="002060"/>
              </a:solidFill>
              <a:latin typeface="Arial Black" pitchFamily="34" charset="0"/>
            </a:endParaRPr>
          </a:p>
          <a:p>
            <a:pPr algn="ctr" fontAlgn="auto">
              <a:lnSpc>
                <a:spcPct val="80000"/>
              </a:lnSpc>
              <a:spcAft>
                <a:spcPts val="0"/>
              </a:spcAft>
              <a:buFont typeface="Wingdings 2"/>
              <a:buNone/>
              <a:defRPr/>
            </a:pPr>
            <a:endParaRPr lang="ru-RU" altLang="ru-RU" sz="32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91059" y="67953"/>
            <a:ext cx="81369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Проект «Птицы – наши друзья»</a:t>
            </a:r>
            <a:endParaRPr lang="ru-RU" sz="32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1352992"/>
      </p:ext>
    </p:extLst>
  </p:cSld>
  <p:clrMapOvr>
    <a:masterClrMapping/>
  </p:clrMapOvr>
  <p:transition spd="med">
    <p:cover dir="u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 (15)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4976" y="-32333"/>
            <a:ext cx="91689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 descr="F:\ВСЕ ФОТО ДЕТ. САД\катя садик\20161206_16523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939" y="248670"/>
            <a:ext cx="3747006" cy="639677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F:\ВСЕ ФОТО ДЕТ. САД\катя садик\20161213_16191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48670"/>
            <a:ext cx="3888432" cy="639827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0563989"/>
      </p:ext>
    </p:extLst>
  </p:cSld>
  <p:clrMapOvr>
    <a:masterClrMapping/>
  </p:clrMapOvr>
  <p:transition spd="med">
    <p:cover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Рисунок 1" descr="i (15)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Горизонтальный свиток 2"/>
          <p:cNvSpPr/>
          <p:nvPr/>
        </p:nvSpPr>
        <p:spPr>
          <a:xfrm>
            <a:off x="377534" y="1061829"/>
            <a:ext cx="8388932" cy="5796171"/>
          </a:xfrm>
          <a:prstGeom prst="horizontalScroll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defRPr/>
            </a:pPr>
            <a:r>
              <a:rPr lang="ru-RU" altLang="ru-RU" sz="2400" b="1" dirty="0" smtClean="0">
                <a:solidFill>
                  <a:schemeClr val="accent3">
                    <a:lumMod val="75000"/>
                  </a:schemeClr>
                </a:solidFill>
                <a:latin typeface="Arial Black" pitchFamily="34" charset="0"/>
                <a:cs typeface="Arial" charset="0"/>
              </a:rPr>
              <a:t>является </a:t>
            </a:r>
            <a:r>
              <a:rPr lang="ru-RU" altLang="ru-RU" sz="2400" b="1" dirty="0">
                <a:solidFill>
                  <a:schemeClr val="accent3">
                    <a:lumMod val="75000"/>
                  </a:schemeClr>
                </a:solidFill>
                <a:latin typeface="Arial Black" pitchFamily="34" charset="0"/>
                <a:cs typeface="Arial" charset="0"/>
              </a:rPr>
              <a:t>одним из </a:t>
            </a:r>
            <a:r>
              <a:rPr lang="ru-RU" altLang="ru-RU" sz="2400" b="1" dirty="0" smtClean="0">
                <a:solidFill>
                  <a:schemeClr val="accent3">
                    <a:lumMod val="75000"/>
                  </a:schemeClr>
                </a:solidFill>
                <a:latin typeface="Arial Black" pitchFamily="34" charset="0"/>
                <a:cs typeface="Arial" charset="0"/>
              </a:rPr>
              <a:t>методов развивающего обучения;</a:t>
            </a:r>
            <a:endParaRPr lang="ru-RU" altLang="ru-RU" sz="2800" dirty="0" smtClean="0">
              <a:solidFill>
                <a:schemeClr val="accent3">
                  <a:lumMod val="75000"/>
                </a:schemeClr>
              </a:solidFill>
              <a:latin typeface="Arial Black" pitchFamily="34" charset="0"/>
              <a:cs typeface="Arial" charset="0"/>
            </a:endParaRPr>
          </a:p>
          <a:p>
            <a:pPr algn="just">
              <a:defRPr/>
            </a:pPr>
            <a:r>
              <a:rPr lang="ru-RU" altLang="ru-RU" sz="2400" dirty="0" smtClean="0">
                <a:solidFill>
                  <a:schemeClr val="accent3">
                    <a:lumMod val="75000"/>
                  </a:schemeClr>
                </a:solidFill>
                <a:latin typeface="Arial Black" pitchFamily="34" charset="0"/>
              </a:rPr>
              <a:t>- </a:t>
            </a:r>
            <a:r>
              <a:rPr lang="ru-RU" altLang="ru-RU" sz="2400" dirty="0">
                <a:solidFill>
                  <a:schemeClr val="accent3">
                    <a:lumMod val="75000"/>
                  </a:schemeClr>
                </a:solidFill>
                <a:latin typeface="Arial Black" pitchFamily="34" charset="0"/>
              </a:rPr>
              <a:t>н</a:t>
            </a:r>
            <a:r>
              <a:rPr lang="ru-RU" altLang="ru-RU" sz="2400" dirty="0" smtClean="0">
                <a:solidFill>
                  <a:schemeClr val="accent3">
                    <a:lumMod val="75000"/>
                  </a:schemeClr>
                </a:solidFill>
                <a:latin typeface="Arial Black" pitchFamily="34" charset="0"/>
              </a:rPr>
              <a:t>аправлена на выработку самостоятельных познавательно-исследовательских умений; </a:t>
            </a:r>
          </a:p>
          <a:p>
            <a:pPr algn="just">
              <a:defRPr/>
            </a:pPr>
            <a:r>
              <a:rPr lang="ru-RU" altLang="ru-RU" sz="2400" dirty="0" smtClean="0">
                <a:solidFill>
                  <a:schemeClr val="accent3">
                    <a:lumMod val="75000"/>
                  </a:schemeClr>
                </a:solidFill>
                <a:latin typeface="Arial Black" pitchFamily="34" charset="0"/>
              </a:rPr>
              <a:t>-способствует развитию творческих способностей и логического мышления;</a:t>
            </a:r>
          </a:p>
          <a:p>
            <a:pPr algn="just">
              <a:defRPr/>
            </a:pPr>
            <a:r>
              <a:rPr lang="ru-RU" altLang="ru-RU" sz="2400" dirty="0" smtClean="0">
                <a:solidFill>
                  <a:schemeClr val="accent3">
                    <a:lumMod val="75000"/>
                  </a:schemeClr>
                </a:solidFill>
                <a:latin typeface="Arial Black" pitchFamily="34" charset="0"/>
              </a:rPr>
              <a:t>-объединяет знания, полученные в ходе учебного процесса и приобщает к конкретным жизненно важным проблемам.</a:t>
            </a:r>
          </a:p>
        </p:txBody>
      </p:sp>
      <p:sp>
        <p:nvSpPr>
          <p:cNvPr id="9220" name="Прямоугольник 3"/>
          <p:cNvSpPr>
            <a:spLocks noChangeArrowheads="1"/>
          </p:cNvSpPr>
          <p:nvPr/>
        </p:nvSpPr>
        <p:spPr bwMode="auto">
          <a:xfrm>
            <a:off x="0" y="0"/>
            <a:ext cx="9144000" cy="1877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altLang="ru-RU" sz="32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Познавательно </a:t>
            </a:r>
            <a:r>
              <a:rPr lang="ru-RU" altLang="ru-RU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– исследовательская деятельность детей </a:t>
            </a:r>
            <a:r>
              <a:rPr lang="ru-RU" altLang="ru-RU" sz="32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старшего дошкольного возраста:</a:t>
            </a:r>
          </a:p>
          <a:p>
            <a:pPr algn="ctr"/>
            <a:endParaRPr lang="ru-RU" sz="2000" dirty="0">
              <a:solidFill>
                <a:srgbClr val="002060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ransition spd="med">
    <p:cover dir="u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i (15)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4976" y="-32333"/>
            <a:ext cx="91689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8" name="Picture 2" descr="F:\ВСЕ ФОТО ДЕТ. САД\катя садик\20161214_10215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95257"/>
            <a:ext cx="3600400" cy="60894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F:\ВСЕ ФОТО ДЕТ. САД\катя садик\20161214_10224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95256"/>
            <a:ext cx="3569337" cy="60894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8475612"/>
      </p:ext>
    </p:extLst>
  </p:cSld>
  <p:clrMapOvr>
    <a:masterClrMapping/>
  </p:clrMapOvr>
  <p:transition spd="med">
    <p:cover dir="u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 (15)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4977" y="-32333"/>
            <a:ext cx="91689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 descr="C:\Documents and Settings\Admin\Рабочий стол\край\20160126_09511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048183"/>
            <a:ext cx="5534327" cy="33292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5" name="Горизонтальный свиток 4"/>
          <p:cNvSpPr/>
          <p:nvPr/>
        </p:nvSpPr>
        <p:spPr>
          <a:xfrm>
            <a:off x="2424090" y="-36584"/>
            <a:ext cx="4248472" cy="1075764"/>
          </a:xfrm>
          <a:prstGeom prst="horizontalScroll">
            <a:avLst>
              <a:gd name="adj" fmla="val 10803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lnSpc>
                <a:spcPct val="80000"/>
              </a:lnSpc>
              <a:spcAft>
                <a:spcPts val="0"/>
              </a:spcAft>
              <a:buFont typeface="Wingdings 2"/>
              <a:buNone/>
              <a:defRPr/>
            </a:pPr>
            <a:endParaRPr lang="ru-RU" sz="3200" dirty="0" smtClean="0">
              <a:solidFill>
                <a:srgbClr val="002060"/>
              </a:solidFill>
              <a:latin typeface="Arial Black" pitchFamily="34" charset="0"/>
            </a:endParaRPr>
          </a:p>
          <a:p>
            <a:pPr algn="ctr" fontAlgn="auto">
              <a:lnSpc>
                <a:spcPct val="80000"/>
              </a:lnSpc>
              <a:spcAft>
                <a:spcPts val="0"/>
              </a:spcAft>
              <a:buFont typeface="Wingdings 2"/>
              <a:buNone/>
              <a:defRPr/>
            </a:pPr>
            <a:endParaRPr lang="ru-RU" altLang="ru-RU" sz="32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699792" y="152649"/>
            <a:ext cx="37444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32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Кляксография</a:t>
            </a:r>
            <a:endParaRPr lang="ru-RU" sz="32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3075" name="Picture 3" descr="F:\Media\Фото\РИСУНКИ ДЕТЕЙ\Ф Л.А\Изображение 00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3257443"/>
            <a:ext cx="4574603" cy="343095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1098405431"/>
      </p:ext>
    </p:extLst>
  </p:cSld>
  <p:clrMapOvr>
    <a:masterClrMapping/>
  </p:clrMapOvr>
  <p:transition spd="med">
    <p:cover dir="u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 (15)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4976" y="-32333"/>
            <a:ext cx="91689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E:\выставка осень\DSCN563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67"/>
          <a:stretch/>
        </p:blipFill>
        <p:spPr bwMode="auto">
          <a:xfrm>
            <a:off x="4716016" y="3993364"/>
            <a:ext cx="4260149" cy="26373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027" name="Picture 3" descr="E:\выставка осень\DSCN5629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25"/>
          <a:stretch/>
        </p:blipFill>
        <p:spPr bwMode="auto">
          <a:xfrm>
            <a:off x="-24977" y="2420888"/>
            <a:ext cx="4584487" cy="375515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7170" name="Picture 2" descr="F:\ВСЕ ФОТО ДЕТ. САД\катя садик\20161014_150504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32"/>
          <a:stretch/>
        </p:blipFill>
        <p:spPr bwMode="auto">
          <a:xfrm>
            <a:off x="4204282" y="476672"/>
            <a:ext cx="4921120" cy="31683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Горизонтальный свиток 5"/>
          <p:cNvSpPr/>
          <p:nvPr/>
        </p:nvSpPr>
        <p:spPr>
          <a:xfrm>
            <a:off x="251519" y="-171400"/>
            <a:ext cx="3848111" cy="2592288"/>
          </a:xfrm>
          <a:prstGeom prst="horizontalScroll">
            <a:avLst>
              <a:gd name="adj" fmla="val 10803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lnSpc>
                <a:spcPct val="80000"/>
              </a:lnSpc>
              <a:spcAft>
                <a:spcPts val="0"/>
              </a:spcAft>
              <a:buFont typeface="Wingdings 2"/>
              <a:buNone/>
              <a:defRPr/>
            </a:pPr>
            <a:endParaRPr lang="ru-RU" sz="3200" dirty="0" smtClean="0">
              <a:solidFill>
                <a:srgbClr val="002060"/>
              </a:solidFill>
              <a:latin typeface="Arial Black" pitchFamily="34" charset="0"/>
            </a:endParaRPr>
          </a:p>
          <a:p>
            <a:pPr algn="ctr" fontAlgn="auto">
              <a:lnSpc>
                <a:spcPct val="80000"/>
              </a:lnSpc>
              <a:spcAft>
                <a:spcPts val="0"/>
              </a:spcAft>
              <a:buFont typeface="Wingdings 2"/>
              <a:buNone/>
              <a:defRPr/>
            </a:pPr>
            <a:endParaRPr lang="ru-RU" altLang="ru-RU" sz="32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34901" y="216803"/>
            <a:ext cx="366473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Композиции и поделки  к проекту</a:t>
            </a:r>
          </a:p>
          <a:p>
            <a:pPr lvl="0" algn="ctr"/>
            <a:r>
              <a:rPr lang="ru-RU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«Золотая </a:t>
            </a:r>
            <a:r>
              <a:rPr lang="ru-RU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осень»</a:t>
            </a:r>
          </a:p>
        </p:txBody>
      </p:sp>
    </p:spTree>
    <p:extLst>
      <p:ext uri="{BB962C8B-B14F-4D97-AF65-F5344CB8AC3E}">
        <p14:creationId xmlns:p14="http://schemas.microsoft.com/office/powerpoint/2010/main" val="4083778892"/>
      </p:ext>
    </p:extLst>
  </p:cSld>
  <p:clrMapOvr>
    <a:masterClrMapping/>
  </p:clrMapOvr>
  <p:transition spd="med">
    <p:cover dir="u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 (15)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4976" y="-32333"/>
            <a:ext cx="91689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6" name="Picture 2" descr="F:\ВСЕ ФОТО ДЕТ. САД\катя садик\20161014_16193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44590"/>
            <a:ext cx="5751712" cy="323533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F:\ВСЕ ФОТО ДЕТ. САД\катя садик\20161025_11280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271998"/>
            <a:ext cx="3496421" cy="62158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F:\ВСЕ ФОТО ДЕТ. САД\катя садик\20161003_11280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2511" y="4568049"/>
            <a:ext cx="3762311" cy="21163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F:\ВСЕ ФОТО ДЕТ. САД\катя садик\20161014_16350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680" y="3181161"/>
            <a:ext cx="1970543" cy="35031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0898882"/>
      </p:ext>
    </p:extLst>
  </p:cSld>
  <p:clrMapOvr>
    <a:masterClrMapping/>
  </p:clrMapOvr>
  <p:transition spd="med">
    <p:cover dir="u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 (15)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4976" y="-32333"/>
            <a:ext cx="91689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3" descr="F:\ВСЕ ФОТО ДЕТ. САД\фото старшая группа 2015 декабрь\20151222_10234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6378" y="23956"/>
            <a:ext cx="4942791" cy="297339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F:\ВСЕ ФОТО ДЕТ. САД\катя садик\20160926_09361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3" y="188640"/>
            <a:ext cx="3611815" cy="642100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F:\ВСЕ ФОТО ДЕТ. САД\катя садик\20160818_094956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910"/>
          <a:stretch/>
        </p:blipFill>
        <p:spPr bwMode="auto">
          <a:xfrm>
            <a:off x="4788024" y="3050369"/>
            <a:ext cx="3160582" cy="355927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7387020"/>
      </p:ext>
    </p:extLst>
  </p:cSld>
  <p:clrMapOvr>
    <a:masterClrMapping/>
  </p:clrMapOvr>
  <p:transition spd="med">
    <p:cover dir="u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Рисунок 1" descr="i (15)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3" name="Рисунок 2" descr="i (17)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445125"/>
            <a:ext cx="9144000" cy="141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Горизонтальный свиток 3"/>
          <p:cNvSpPr/>
          <p:nvPr/>
        </p:nvSpPr>
        <p:spPr>
          <a:xfrm>
            <a:off x="1190751" y="116632"/>
            <a:ext cx="7034086" cy="1340768"/>
          </a:xfrm>
          <a:prstGeom prst="horizontalScroll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lnSpc>
                <a:spcPct val="80000"/>
              </a:lnSpc>
              <a:spcAft>
                <a:spcPts val="0"/>
              </a:spcAft>
              <a:buFont typeface="Wingdings 2"/>
              <a:buNone/>
              <a:defRPr/>
            </a:pPr>
            <a:r>
              <a:rPr lang="ru-RU" altLang="ru-RU" sz="32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Проект «Огород на окне»</a:t>
            </a:r>
            <a:endParaRPr lang="ru-RU" altLang="ru-RU" sz="32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pic>
        <p:nvPicPr>
          <p:cNvPr id="5" name="Picture 3" descr="E:\Media\Фото\фото садик\100_227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844824"/>
            <a:ext cx="3466326" cy="46163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9218" name="Picture 2" descr="DSC0516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5710" y="1744964"/>
            <a:ext cx="3556000" cy="19875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Рисунок 1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805"/>
          <a:stretch/>
        </p:blipFill>
        <p:spPr bwMode="auto">
          <a:xfrm>
            <a:off x="4261663" y="3861048"/>
            <a:ext cx="4340225" cy="243057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cover dir="u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 (15)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8" name="Picture 2" descr="C:\Documents and Settings\Admin\Рабочий стол\край\100_213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59" y="3310742"/>
            <a:ext cx="4752529" cy="342938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4099" name="Picture 3" descr="F:\Media\Фото\ОЛЫТЫ С ВОЗДУХОМ\фото занятие январь2016\Изображение 155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8" b="12884"/>
          <a:stretch/>
        </p:blipFill>
        <p:spPr bwMode="auto">
          <a:xfrm>
            <a:off x="4211959" y="128100"/>
            <a:ext cx="4752529" cy="312006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4100" name="Picture 4" descr="F:\Media\Фото\ОЛЫТЫ С ВОЗДУХОМ\фото занятие январь2016\Изображение 156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52" r="19755" b="3208"/>
          <a:stretch/>
        </p:blipFill>
        <p:spPr bwMode="auto">
          <a:xfrm>
            <a:off x="323526" y="1869652"/>
            <a:ext cx="3676369" cy="483540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6" name="Горизонтальный свиток 5"/>
          <p:cNvSpPr/>
          <p:nvPr/>
        </p:nvSpPr>
        <p:spPr>
          <a:xfrm>
            <a:off x="171123" y="0"/>
            <a:ext cx="3838133" cy="1688133"/>
          </a:xfrm>
          <a:prstGeom prst="horizontalScroll">
            <a:avLst>
              <a:gd name="adj" fmla="val 8464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lnSpc>
                <a:spcPct val="80000"/>
              </a:lnSpc>
              <a:spcAft>
                <a:spcPts val="0"/>
              </a:spcAft>
              <a:buFont typeface="Wingdings 2"/>
              <a:buNone/>
              <a:defRPr/>
            </a:pPr>
            <a:r>
              <a:rPr lang="ru-RU" altLang="ru-RU" sz="32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Проект «Воздух – невидимка»</a:t>
            </a:r>
            <a:endParaRPr lang="ru-RU" altLang="ru-RU" sz="32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1811797"/>
      </p:ext>
    </p:extLst>
  </p:cSld>
  <p:clrMapOvr>
    <a:masterClrMapping/>
  </p:clrMapOvr>
  <p:transition spd="med">
    <p:cover dir="u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 (15)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4976" y="-32334"/>
            <a:ext cx="9168975" cy="6890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 descr="E:\выставка осень\DSCN587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213446"/>
            <a:ext cx="3653780" cy="26334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2051" name="Picture 3" descr="E:\выставка осень\DSCN587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277" y="3970207"/>
            <a:ext cx="3653780" cy="274033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2052" name="Picture 4" descr="E:\выставка осень\DSCN587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9511" y="1213446"/>
            <a:ext cx="3962015" cy="26334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2053" name="Picture 5" descr="E:\выставка осень\DSCN587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9511" y="3970209"/>
            <a:ext cx="3972929" cy="274033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7" name="Горизонтальный свиток 6"/>
          <p:cNvSpPr/>
          <p:nvPr/>
        </p:nvSpPr>
        <p:spPr>
          <a:xfrm>
            <a:off x="683568" y="-82698"/>
            <a:ext cx="7525758" cy="1296144"/>
          </a:xfrm>
          <a:prstGeom prst="horizontalScroll">
            <a:avLst>
              <a:gd name="adj" fmla="val 10803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lnSpc>
                <a:spcPct val="80000"/>
              </a:lnSpc>
              <a:spcAft>
                <a:spcPts val="0"/>
              </a:spcAft>
              <a:buFont typeface="Wingdings 2"/>
              <a:buNone/>
              <a:defRPr/>
            </a:pPr>
            <a:endParaRPr lang="ru-RU" sz="3200" dirty="0" smtClean="0">
              <a:solidFill>
                <a:srgbClr val="002060"/>
              </a:solidFill>
              <a:latin typeface="Arial Black" pitchFamily="34" charset="0"/>
            </a:endParaRPr>
          </a:p>
          <a:p>
            <a:pPr algn="ctr" fontAlgn="auto">
              <a:lnSpc>
                <a:spcPct val="80000"/>
              </a:lnSpc>
              <a:spcAft>
                <a:spcPts val="0"/>
              </a:spcAft>
              <a:buFont typeface="Wingdings 2"/>
              <a:buNone/>
              <a:defRPr/>
            </a:pPr>
            <a:endParaRPr lang="ru-RU" altLang="ru-RU" sz="32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92501" y="26765"/>
            <a:ext cx="74168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Семейное сочинение сказок </a:t>
            </a:r>
            <a:endParaRPr lang="ru-RU" sz="32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  <a:p>
            <a:pPr lvl="0" algn="ctr"/>
            <a:r>
              <a:rPr lang="ru-RU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на </a:t>
            </a:r>
            <a:r>
              <a:rPr lang="ru-RU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экологическую тематику  </a:t>
            </a:r>
          </a:p>
        </p:txBody>
      </p:sp>
    </p:spTree>
    <p:extLst>
      <p:ext uri="{BB962C8B-B14F-4D97-AF65-F5344CB8AC3E}">
        <p14:creationId xmlns:p14="http://schemas.microsoft.com/office/powerpoint/2010/main" val="1547396913"/>
      </p:ext>
    </p:extLst>
  </p:cSld>
  <p:clrMapOvr>
    <a:masterClrMapping/>
  </p:clrMapOvr>
  <p:transition spd="med">
    <p:cover dir="u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948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457200" y="121196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200" b="1" dirty="0" smtClean="0">
                <a:ln>
                  <a:solidFill>
                    <a:srgbClr val="1F497D">
                      <a:lumMod val="75000"/>
                    </a:srgbClr>
                  </a:solidFill>
                </a:ln>
                <a:solidFill>
                  <a:srgbClr val="002060"/>
                </a:solidFill>
                <a:effectLst>
                  <a:glow rad="101600">
                    <a:srgbClr val="4F81BD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Результаты</a:t>
            </a:r>
            <a:r>
              <a:rPr kumimoji="0" lang="ru-RU" sz="3200" b="1" i="0" u="none" strike="noStrike" kern="1200" cap="none" spc="0" normalizeH="0" baseline="0" noProof="0" dirty="0" smtClean="0">
                <a:ln>
                  <a:solidFill>
                    <a:srgbClr val="1F497D">
                      <a:lumMod val="75000"/>
                    </a:srgbClr>
                  </a:solidFill>
                </a:ln>
                <a:solidFill>
                  <a:srgbClr val="002060"/>
                </a:solidFill>
                <a:effectLst>
                  <a:glow rad="101600">
                    <a:srgbClr val="4F81BD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</a:rPr>
              <a:t> познавательно-исследовательской деятельности воспитанников</a:t>
            </a:r>
            <a:endParaRPr kumimoji="0" lang="ru-RU" sz="3200" b="0" i="0" u="none" strike="noStrike" kern="1200" cap="none" spc="0" normalizeH="0" baseline="0" noProof="0" dirty="0">
              <a:ln>
                <a:solidFill>
                  <a:srgbClr val="1F497D">
                    <a:lumMod val="75000"/>
                  </a:srgbClr>
                </a:solidFill>
              </a:ln>
              <a:solidFill>
                <a:srgbClr val="002060"/>
              </a:solidFill>
              <a:effectLst>
                <a:glow rad="101600">
                  <a:srgbClr val="4F81BD">
                    <a:satMod val="175000"/>
                    <a:alpha val="4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Black" panose="020B0A04020102020204" pitchFamily="34" charset="0"/>
            </a:endParaRPr>
          </a:p>
        </p:txBody>
      </p:sp>
      <p:sp>
        <p:nvSpPr>
          <p:cNvPr id="5" name="Горизонтальный свиток 4"/>
          <p:cNvSpPr/>
          <p:nvPr/>
        </p:nvSpPr>
        <p:spPr>
          <a:xfrm>
            <a:off x="107504" y="908720"/>
            <a:ext cx="8712968" cy="6165304"/>
          </a:xfrm>
          <a:prstGeom prst="horizontalScroll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 altLang="ru-RU" sz="2800" dirty="0" smtClean="0">
              <a:solidFill>
                <a:schemeClr val="accent3">
                  <a:lumMod val="75000"/>
                </a:schemeClr>
              </a:solidFill>
              <a:latin typeface="Arial Black" pitchFamily="34" charset="0"/>
            </a:endParaRPr>
          </a:p>
        </p:txBody>
      </p:sp>
      <p:graphicFrame>
        <p:nvGraphicFramePr>
          <p:cNvPr id="6" name="Объект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94777649"/>
              </p:ext>
            </p:extLst>
          </p:nvPr>
        </p:nvGraphicFramePr>
        <p:xfrm>
          <a:off x="1563910" y="1628800"/>
          <a:ext cx="7122890" cy="42770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827584" y="6273225"/>
            <a:ext cx="79928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Итог сводных мониторингов</a:t>
            </a:r>
            <a:endParaRPr lang="ru-RU" sz="32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511766"/>
      </p:ext>
    </p:extLst>
  </p:cSld>
  <p:clrMapOvr>
    <a:masterClrMapping/>
  </p:clrMapOvr>
  <p:transition spd="med">
    <p:cover dir="u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Рисунок 1" descr="i (15)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648" y="-30904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7" name="Рисунок 2" descr="i (17)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445125"/>
            <a:ext cx="9144000" cy="141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Горизонтальный свиток 3"/>
          <p:cNvSpPr/>
          <p:nvPr/>
        </p:nvSpPr>
        <p:spPr>
          <a:xfrm>
            <a:off x="251520" y="764704"/>
            <a:ext cx="8568952" cy="5680497"/>
          </a:xfrm>
          <a:prstGeom prst="horizontalScroll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lnSpc>
                <a:spcPct val="80000"/>
              </a:lnSpc>
              <a:spcAft>
                <a:spcPts val="0"/>
              </a:spcAft>
              <a:buFont typeface="Wingdings 2"/>
              <a:buNone/>
              <a:defRPr/>
            </a:pPr>
            <a:endParaRPr lang="ru-RU" altLang="ru-RU" sz="4000" b="1" dirty="0" smtClean="0">
              <a:solidFill>
                <a:schemeClr val="accent3">
                  <a:lumMod val="75000"/>
                </a:schemeClr>
              </a:solidFill>
              <a:latin typeface="Arial Black" pitchFamily="34" charset="0"/>
            </a:endParaRPr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332735" y="228923"/>
            <a:ext cx="8505825" cy="1071562"/>
          </a:xfrm>
        </p:spPr>
        <p:txBody>
          <a:bodyPr/>
          <a:lstStyle/>
          <a:p>
            <a:pPr>
              <a:defRPr/>
            </a:pP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</a:t>
            </a:r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Итог :</a:t>
            </a:r>
            <a:endParaRPr lang="ru-RU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26630" name="Содержимое 5"/>
          <p:cNvSpPr>
            <a:spLocks noGrp="1"/>
          </p:cNvSpPr>
          <p:nvPr>
            <p:ph idx="1"/>
          </p:nvPr>
        </p:nvSpPr>
        <p:spPr>
          <a:xfrm>
            <a:off x="395537" y="980729"/>
            <a:ext cx="8352928" cy="4680520"/>
          </a:xfrm>
        </p:spPr>
        <p:txBody>
          <a:bodyPr/>
          <a:lstStyle/>
          <a:p>
            <a:pPr>
              <a:buFont typeface="Wingdings 2" pitchFamily="18" charset="2"/>
              <a:buNone/>
            </a:pPr>
            <a:r>
              <a:rPr lang="ru-RU" sz="2800" dirty="0" smtClean="0"/>
              <a:t>    </a:t>
            </a:r>
          </a:p>
          <a:p>
            <a:pPr algn="just">
              <a:buFont typeface="Wingdings 2" pitchFamily="18" charset="2"/>
              <a:buNone/>
            </a:pPr>
            <a:r>
              <a:rPr lang="ru-RU" sz="2800" b="1" dirty="0"/>
              <a:t> </a:t>
            </a:r>
            <a:r>
              <a:rPr lang="ru-RU" sz="2800" b="1" dirty="0" smtClean="0"/>
              <a:t>       </a:t>
            </a:r>
            <a:r>
              <a:rPr lang="ru-RU" sz="2400" b="1" dirty="0">
                <a:solidFill>
                  <a:schemeClr val="accent3">
                    <a:lumMod val="75000"/>
                  </a:schemeClr>
                </a:solidFill>
              </a:rPr>
              <a:t>Э</a:t>
            </a:r>
            <a:r>
              <a:rPr lang="ru-RU" sz="2400" b="1" dirty="0" smtClean="0">
                <a:solidFill>
                  <a:schemeClr val="accent3">
                    <a:lumMod val="75000"/>
                  </a:schemeClr>
                </a:solidFill>
              </a:rPr>
              <a:t>кспериментальная деятельность    вызывает огромный интерес у детей и является средством, помогающим ребёнку самостоятельно освоить исследовательскую деятельность, а так же   выстроить отношения между воспитателем и детьми на основе партнерства, повышает уровень  экологической культуры у детей, формирует осознанно  правильное отношение к объектам и явлениям природы,  экологическое мышление.</a:t>
            </a:r>
          </a:p>
          <a:p>
            <a:pPr marL="82550" indent="0" algn="just">
              <a:buNone/>
            </a:pPr>
            <a:r>
              <a:rPr lang="ru-RU" sz="2400" b="1" dirty="0" smtClean="0">
                <a:solidFill>
                  <a:schemeClr val="accent3">
                    <a:lumMod val="75000"/>
                  </a:schemeClr>
                </a:solidFill>
              </a:rPr>
              <a:t>         Все, что ребенок слышит, видит и делает  сам,                                  усваивается прочно и надолго.</a:t>
            </a:r>
          </a:p>
          <a:p>
            <a:pPr algn="just"/>
            <a:endParaRPr lang="ru-RU" dirty="0" smtClean="0"/>
          </a:p>
        </p:txBody>
      </p:sp>
    </p:spTree>
  </p:cSld>
  <p:clrMapOvr>
    <a:masterClrMapping/>
  </p:clrMapOvr>
  <p:transition spd="med">
    <p:cover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Рисунок 1" descr="i (15)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Горизонтальный свиток 3"/>
          <p:cNvSpPr/>
          <p:nvPr/>
        </p:nvSpPr>
        <p:spPr>
          <a:xfrm>
            <a:off x="215516" y="0"/>
            <a:ext cx="8712968" cy="6858000"/>
          </a:xfrm>
          <a:prstGeom prst="horizontalScroll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buFont typeface="Symbol" pitchFamily="18" charset="2"/>
              <a:buNone/>
              <a:defRPr/>
            </a:pPr>
            <a:r>
              <a:rPr lang="ru-RU" altLang="ru-RU" sz="2000" dirty="0" smtClean="0">
                <a:solidFill>
                  <a:schemeClr val="accent3">
                    <a:lumMod val="75000"/>
                  </a:schemeClr>
                </a:solidFill>
                <a:latin typeface="Arial Black" pitchFamily="34" charset="0"/>
              </a:rPr>
              <a:t>	</a:t>
            </a:r>
            <a:r>
              <a:rPr lang="ru-RU" sz="2000" dirty="0" smtClean="0">
                <a:solidFill>
                  <a:schemeClr val="accent3">
                    <a:lumMod val="75000"/>
                  </a:schemeClr>
                </a:solidFill>
                <a:latin typeface="Arial Black" pitchFamily="34" charset="0"/>
                <a:cs typeface="Times New Roman" pitchFamily="18" charset="0"/>
              </a:rPr>
              <a:t> Федеральный Государственный Образовательный Стандарт (ФГОС) направлен  на поиск путей активизации процесса развития творческих, исследовательских способностей на всех ступенях образования. </a:t>
            </a:r>
            <a:endParaRPr lang="ru-RU" altLang="ru-RU" sz="2000" dirty="0" smtClean="0">
              <a:solidFill>
                <a:schemeClr val="accent3">
                  <a:lumMod val="75000"/>
                </a:schemeClr>
              </a:solidFill>
              <a:latin typeface="Arial Black" pitchFamily="34" charset="0"/>
              <a:cs typeface="Times New Roman" pitchFamily="18" charset="0"/>
            </a:endParaRPr>
          </a:p>
          <a:p>
            <a:pPr algn="just">
              <a:buFont typeface="Symbol" pitchFamily="18" charset="2"/>
              <a:buNone/>
              <a:defRPr/>
            </a:pPr>
            <a:r>
              <a:rPr lang="ru-RU" altLang="ru-RU" sz="2000" b="1" dirty="0" smtClean="0">
                <a:solidFill>
                  <a:schemeClr val="accent3">
                    <a:lumMod val="75000"/>
                  </a:schemeClr>
                </a:solidFill>
                <a:latin typeface="Arial Black" pitchFamily="34" charset="0"/>
                <a:cs typeface="Times New Roman" pitchFamily="18" charset="0"/>
              </a:rPr>
              <a:t>	</a:t>
            </a:r>
            <a:r>
              <a:rPr lang="ru-RU" altLang="ru-RU" sz="2000" dirty="0" smtClean="0">
                <a:solidFill>
                  <a:schemeClr val="accent3">
                    <a:lumMod val="75000"/>
                  </a:schemeClr>
                </a:solidFill>
                <a:latin typeface="Arial Black" pitchFamily="34" charset="0"/>
                <a:cs typeface="Times New Roman" pitchFamily="18" charset="0"/>
              </a:rPr>
              <a:t>Образовательная область «Познавательное развитие» направлена на развитие познавательно-исследовательской и продуктивной (конструктивной) детской деятельности. </a:t>
            </a:r>
          </a:p>
          <a:p>
            <a:pPr algn="just">
              <a:buFont typeface="Symbol" pitchFamily="18" charset="2"/>
              <a:buNone/>
              <a:defRPr/>
            </a:pPr>
            <a:r>
              <a:rPr lang="ru-RU" altLang="ru-RU" sz="2000" dirty="0" smtClean="0">
                <a:solidFill>
                  <a:schemeClr val="accent3">
                    <a:lumMod val="75000"/>
                  </a:schemeClr>
                </a:solidFill>
                <a:latin typeface="Arial Black" pitchFamily="34" charset="0"/>
                <a:cs typeface="Times New Roman" pitchFamily="18" charset="0"/>
              </a:rPr>
              <a:t>	Поэтому наибольшую актуальность приобретает необходимость включения в содержание дошкольного образования детской поисково-исследовательской деятельности.</a:t>
            </a:r>
          </a:p>
        </p:txBody>
      </p:sp>
      <p:sp>
        <p:nvSpPr>
          <p:cNvPr id="11268" name="Прямоугольник 5"/>
          <p:cNvSpPr>
            <a:spLocks noChangeArrowheads="1"/>
          </p:cNvSpPr>
          <p:nvPr/>
        </p:nvSpPr>
        <p:spPr bwMode="auto">
          <a:xfrm>
            <a:off x="2051050" y="188913"/>
            <a:ext cx="54737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altLang="ru-RU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Актуальность</a:t>
            </a:r>
            <a:endParaRPr lang="ru-RU" sz="32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6833231"/>
      </p:ext>
    </p:extLst>
  </p:cSld>
  <p:clrMapOvr>
    <a:masterClrMapping/>
  </p:clrMapOvr>
  <p:transition spd="med">
    <p:cover dir="u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 (15)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8574" y="5146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4211960" y="292494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5" name="Горизонтальный свиток 4"/>
          <p:cNvSpPr/>
          <p:nvPr/>
        </p:nvSpPr>
        <p:spPr>
          <a:xfrm>
            <a:off x="690561" y="517322"/>
            <a:ext cx="7416824" cy="5184576"/>
          </a:xfrm>
          <a:prstGeom prst="horizontalScroll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/>
            <a:r>
              <a:rPr lang="ru-RU" sz="8800" b="1" i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  <a:cs typeface="Arial" charset="0"/>
              </a:rPr>
              <a:t>Спасибо  </a:t>
            </a:r>
            <a:endParaRPr lang="ru-RU" sz="8800" b="1" i="1" dirty="0" smtClean="0">
              <a:solidFill>
                <a:schemeClr val="accent3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  <a:cs typeface="Arial" charset="0"/>
            </a:endParaRPr>
          </a:p>
          <a:p>
            <a:pPr lvl="0" algn="ctr"/>
            <a:r>
              <a:rPr lang="ru-RU" sz="8800" b="1" i="1" dirty="0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  <a:cs typeface="Arial" charset="0"/>
              </a:rPr>
              <a:t> </a:t>
            </a:r>
            <a:r>
              <a:rPr lang="ru-RU" sz="8800" b="1" i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  <a:cs typeface="Arial" charset="0"/>
              </a:rPr>
              <a:t>за внимание</a:t>
            </a:r>
          </a:p>
        </p:txBody>
      </p:sp>
    </p:spTree>
    <p:extLst>
      <p:ext uri="{BB962C8B-B14F-4D97-AF65-F5344CB8AC3E}">
        <p14:creationId xmlns:p14="http://schemas.microsoft.com/office/powerpoint/2010/main" val="2798142585"/>
      </p:ext>
    </p:extLst>
  </p:cSld>
  <p:clrMapOvr>
    <a:masterClrMapping/>
  </p:clrMapOvr>
  <p:transition spd="med">
    <p:cover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Рисунок 1" descr="i (15)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Горизонтальный свиток 2"/>
          <p:cNvSpPr/>
          <p:nvPr/>
        </p:nvSpPr>
        <p:spPr>
          <a:xfrm>
            <a:off x="827584" y="0"/>
            <a:ext cx="7488832" cy="6858000"/>
          </a:xfrm>
          <a:prstGeom prst="horizontalScroll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altLang="ru-RU" sz="2800" dirty="0" smtClean="0">
                <a:solidFill>
                  <a:schemeClr val="accent3">
                    <a:lumMod val="75000"/>
                  </a:schemeClr>
                </a:solidFill>
                <a:latin typeface="Arial Black" pitchFamily="34" charset="0"/>
              </a:rPr>
              <a:t>развитие </a:t>
            </a:r>
            <a:r>
              <a:rPr lang="ru-RU" altLang="ru-RU" sz="2800" dirty="0">
                <a:solidFill>
                  <a:schemeClr val="accent3">
                    <a:lumMod val="75000"/>
                  </a:schemeClr>
                </a:solidFill>
                <a:latin typeface="Arial Black" pitchFamily="34" charset="0"/>
              </a:rPr>
              <a:t>познавательной активности детей дошкольного возраста посредством экспериментирования с объектами и явлениями окружающей действительности. </a:t>
            </a:r>
            <a:endParaRPr lang="ru-RU" altLang="ru-RU" sz="2800" dirty="0" smtClean="0">
              <a:solidFill>
                <a:schemeClr val="accent3">
                  <a:lumMod val="75000"/>
                </a:schemeClr>
              </a:solidFill>
              <a:latin typeface="Arial Black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 flipH="1">
            <a:off x="3779912" y="189631"/>
            <a:ext cx="1800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Цель:</a:t>
            </a:r>
            <a:endParaRPr lang="ru-RU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Picture 9" descr="C41-33 копия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814512" cy="261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cover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Рисунок 1" descr="i (15)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5110" y="-52004"/>
            <a:ext cx="9199110" cy="69100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Горизонтальный свиток 2"/>
          <p:cNvSpPr/>
          <p:nvPr/>
        </p:nvSpPr>
        <p:spPr>
          <a:xfrm>
            <a:off x="0" y="-511436"/>
            <a:ext cx="9070149" cy="7776864"/>
          </a:xfrm>
          <a:prstGeom prst="horizontalScroll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5760" indent="-283464" fontAlgn="auto">
              <a:lnSpc>
                <a:spcPct val="90000"/>
              </a:lnSpc>
              <a:spcAft>
                <a:spcPts val="0"/>
              </a:spcAft>
              <a:buFont typeface="Wingdings 2"/>
              <a:buChar char=""/>
              <a:defRPr/>
            </a:pPr>
            <a:endParaRPr lang="ru-RU" altLang="ru-RU" sz="1600" dirty="0" smtClean="0">
              <a:solidFill>
                <a:schemeClr val="accent3">
                  <a:lumMod val="75000"/>
                </a:schemeClr>
              </a:solidFill>
              <a:latin typeface="Arial Black" pitchFamily="34" charset="0"/>
            </a:endParaRPr>
          </a:p>
          <a:p>
            <a:pPr marL="82296" fontAlgn="auto">
              <a:lnSpc>
                <a:spcPct val="90000"/>
              </a:lnSpc>
              <a:spcAft>
                <a:spcPts val="0"/>
              </a:spcAft>
              <a:defRPr/>
            </a:pPr>
            <a:r>
              <a:rPr lang="ru-RU" altLang="ru-RU" dirty="0" smtClean="0">
                <a:solidFill>
                  <a:schemeClr val="accent3">
                    <a:lumMod val="75000"/>
                  </a:schemeClr>
                </a:solidFill>
                <a:latin typeface="Arial Black" pitchFamily="34" charset="0"/>
              </a:rPr>
              <a:t>Познавательные</a:t>
            </a:r>
            <a:endParaRPr lang="ru-RU" altLang="ru-RU" dirty="0">
              <a:solidFill>
                <a:schemeClr val="accent3">
                  <a:lumMod val="75000"/>
                </a:schemeClr>
              </a:solidFill>
              <a:latin typeface="Arial Black" pitchFamily="34" charset="0"/>
            </a:endParaRPr>
          </a:p>
          <a:p>
            <a:pPr marL="82296" fontAlgn="auto">
              <a:lnSpc>
                <a:spcPct val="90000"/>
              </a:lnSpc>
              <a:spcAft>
                <a:spcPts val="0"/>
              </a:spcAft>
              <a:defRPr/>
            </a:pPr>
            <a:r>
              <a:rPr lang="ru-RU" altLang="ru-RU" dirty="0">
                <a:solidFill>
                  <a:schemeClr val="accent3">
                    <a:lumMod val="75000"/>
                  </a:schemeClr>
                </a:solidFill>
                <a:latin typeface="Arial Black" pitchFamily="34" charset="0"/>
              </a:rPr>
              <a:t>• </a:t>
            </a:r>
            <a:r>
              <a:rPr lang="ru-RU" altLang="ru-RU" dirty="0" smtClean="0">
                <a:solidFill>
                  <a:schemeClr val="accent3">
                    <a:lumMod val="75000"/>
                  </a:schemeClr>
                </a:solidFill>
                <a:latin typeface="Arial Black" pitchFamily="34" charset="0"/>
              </a:rPr>
              <a:t>расширять и систематизировать элементарные естественнонаучные </a:t>
            </a:r>
            <a:r>
              <a:rPr lang="ru-RU" altLang="ru-RU" dirty="0">
                <a:solidFill>
                  <a:schemeClr val="accent3">
                    <a:lumMod val="75000"/>
                  </a:schemeClr>
                </a:solidFill>
                <a:latin typeface="Arial Black" pitchFamily="34" charset="0"/>
              </a:rPr>
              <a:t>и </a:t>
            </a:r>
            <a:r>
              <a:rPr lang="ru-RU" altLang="ru-RU" dirty="0" smtClean="0">
                <a:solidFill>
                  <a:schemeClr val="accent3">
                    <a:lumMod val="75000"/>
                  </a:schemeClr>
                </a:solidFill>
                <a:latin typeface="Arial Black" pitchFamily="34" charset="0"/>
              </a:rPr>
              <a:t>экологические  представления  детей</a:t>
            </a:r>
            <a:endParaRPr lang="ru-RU" altLang="ru-RU" dirty="0">
              <a:solidFill>
                <a:schemeClr val="accent3">
                  <a:lumMod val="75000"/>
                </a:schemeClr>
              </a:solidFill>
              <a:latin typeface="Arial Black" pitchFamily="34" charset="0"/>
            </a:endParaRPr>
          </a:p>
          <a:p>
            <a:pPr marL="82296" fontAlgn="auto">
              <a:lnSpc>
                <a:spcPct val="90000"/>
              </a:lnSpc>
              <a:spcAft>
                <a:spcPts val="0"/>
              </a:spcAft>
              <a:defRPr/>
            </a:pPr>
            <a:r>
              <a:rPr lang="ru-RU" altLang="ru-RU" dirty="0">
                <a:solidFill>
                  <a:schemeClr val="accent3">
                    <a:lumMod val="75000"/>
                  </a:schemeClr>
                </a:solidFill>
                <a:latin typeface="Arial Black" pitchFamily="34" charset="0"/>
              </a:rPr>
              <a:t>• </a:t>
            </a:r>
            <a:r>
              <a:rPr lang="ru-RU" altLang="ru-RU" dirty="0" smtClean="0">
                <a:solidFill>
                  <a:schemeClr val="accent3">
                    <a:lumMod val="75000"/>
                  </a:schemeClr>
                </a:solidFill>
                <a:latin typeface="Arial Black" pitchFamily="34" charset="0"/>
              </a:rPr>
              <a:t>формировать навыки  </a:t>
            </a:r>
            <a:r>
              <a:rPr lang="ru-RU" altLang="ru-RU" dirty="0">
                <a:solidFill>
                  <a:schemeClr val="accent3">
                    <a:lumMod val="75000"/>
                  </a:schemeClr>
                </a:solidFill>
                <a:latin typeface="Arial Black" pitchFamily="34" charset="0"/>
              </a:rPr>
              <a:t>постановки элементарных опытов и </a:t>
            </a:r>
            <a:r>
              <a:rPr lang="ru-RU" altLang="ru-RU" dirty="0" smtClean="0">
                <a:solidFill>
                  <a:schemeClr val="accent3">
                    <a:lumMod val="75000"/>
                  </a:schemeClr>
                </a:solidFill>
                <a:latin typeface="Arial Black" pitchFamily="34" charset="0"/>
              </a:rPr>
              <a:t>умения </a:t>
            </a:r>
            <a:r>
              <a:rPr lang="ru-RU" altLang="ru-RU" dirty="0">
                <a:solidFill>
                  <a:schemeClr val="accent3">
                    <a:lumMod val="75000"/>
                  </a:schemeClr>
                </a:solidFill>
                <a:latin typeface="Arial Black" pitchFamily="34" charset="0"/>
              </a:rPr>
              <a:t>делать выводы на основе полученных результатов</a:t>
            </a:r>
          </a:p>
          <a:p>
            <a:pPr marL="82296" fontAlgn="auto">
              <a:lnSpc>
                <a:spcPct val="90000"/>
              </a:lnSpc>
              <a:spcAft>
                <a:spcPts val="0"/>
              </a:spcAft>
              <a:defRPr/>
            </a:pPr>
            <a:endParaRPr lang="ru-RU" altLang="ru-RU" dirty="0" smtClean="0">
              <a:solidFill>
                <a:schemeClr val="accent3">
                  <a:lumMod val="75000"/>
                </a:schemeClr>
              </a:solidFill>
              <a:latin typeface="Arial Black" pitchFamily="34" charset="0"/>
            </a:endParaRPr>
          </a:p>
          <a:p>
            <a:pPr marL="82296" fontAlgn="auto">
              <a:lnSpc>
                <a:spcPct val="90000"/>
              </a:lnSpc>
              <a:spcAft>
                <a:spcPts val="0"/>
              </a:spcAft>
              <a:defRPr/>
            </a:pPr>
            <a:r>
              <a:rPr lang="ru-RU" altLang="ru-RU" dirty="0" smtClean="0">
                <a:solidFill>
                  <a:schemeClr val="accent3">
                    <a:lumMod val="75000"/>
                  </a:schemeClr>
                </a:solidFill>
                <a:latin typeface="Arial Black" pitchFamily="34" charset="0"/>
              </a:rPr>
              <a:t>Развивающие</a:t>
            </a:r>
            <a:endParaRPr lang="ru-RU" altLang="ru-RU" dirty="0">
              <a:solidFill>
                <a:schemeClr val="accent3">
                  <a:lumMod val="75000"/>
                </a:schemeClr>
              </a:solidFill>
              <a:latin typeface="Arial Black" pitchFamily="34" charset="0"/>
            </a:endParaRPr>
          </a:p>
          <a:p>
            <a:pPr marL="82296" fontAlgn="auto">
              <a:lnSpc>
                <a:spcPct val="90000"/>
              </a:lnSpc>
              <a:spcAft>
                <a:spcPts val="0"/>
              </a:spcAft>
              <a:defRPr/>
            </a:pPr>
            <a:r>
              <a:rPr lang="ru-RU" altLang="ru-RU" dirty="0">
                <a:solidFill>
                  <a:schemeClr val="accent3">
                    <a:lumMod val="75000"/>
                  </a:schemeClr>
                </a:solidFill>
                <a:latin typeface="Arial Black" pitchFamily="34" charset="0"/>
              </a:rPr>
              <a:t>• развивать стремление к поисково-познавательной деятельности</a:t>
            </a:r>
          </a:p>
          <a:p>
            <a:pPr marL="82296" fontAlgn="auto">
              <a:lnSpc>
                <a:spcPct val="90000"/>
              </a:lnSpc>
              <a:spcAft>
                <a:spcPts val="0"/>
              </a:spcAft>
              <a:defRPr/>
            </a:pPr>
            <a:r>
              <a:rPr lang="ru-RU" altLang="ru-RU" dirty="0">
                <a:solidFill>
                  <a:schemeClr val="accent3">
                    <a:lumMod val="75000"/>
                  </a:schemeClr>
                </a:solidFill>
                <a:latin typeface="Arial Black" pitchFamily="34" charset="0"/>
              </a:rPr>
              <a:t>• способствовать овладению приемами практического взаимодействия с окружающими предметами</a:t>
            </a:r>
          </a:p>
          <a:p>
            <a:pPr marL="82296" fontAlgn="auto">
              <a:lnSpc>
                <a:spcPct val="90000"/>
              </a:lnSpc>
              <a:spcAft>
                <a:spcPts val="0"/>
              </a:spcAft>
              <a:defRPr/>
            </a:pPr>
            <a:r>
              <a:rPr lang="ru-RU" altLang="ru-RU" dirty="0">
                <a:solidFill>
                  <a:schemeClr val="accent3">
                    <a:lumMod val="75000"/>
                  </a:schemeClr>
                </a:solidFill>
                <a:latin typeface="Arial Black" pitchFamily="34" charset="0"/>
              </a:rPr>
              <a:t>• развивать мыслительную активность, умение наблюдать, анализировать, делать выводы</a:t>
            </a:r>
          </a:p>
          <a:p>
            <a:pPr marL="82296" fontAlgn="auto">
              <a:lnSpc>
                <a:spcPct val="90000"/>
              </a:lnSpc>
              <a:spcAft>
                <a:spcPts val="0"/>
              </a:spcAft>
              <a:defRPr/>
            </a:pPr>
            <a:r>
              <a:rPr lang="ru-RU" altLang="ru-RU" dirty="0">
                <a:solidFill>
                  <a:schemeClr val="accent3">
                    <a:lumMod val="75000"/>
                  </a:schemeClr>
                </a:solidFill>
                <a:latin typeface="Arial Black" pitchFamily="34" charset="0"/>
              </a:rPr>
              <a:t>• </a:t>
            </a:r>
            <a:r>
              <a:rPr lang="ru-RU" altLang="ru-RU" dirty="0" smtClean="0">
                <a:solidFill>
                  <a:schemeClr val="accent3">
                    <a:lumMod val="75000"/>
                  </a:schemeClr>
                </a:solidFill>
                <a:latin typeface="Arial Black" pitchFamily="34" charset="0"/>
              </a:rPr>
              <a:t>создавать предпосылки </a:t>
            </a:r>
            <a:r>
              <a:rPr lang="ru-RU" altLang="ru-RU" dirty="0">
                <a:solidFill>
                  <a:schemeClr val="accent3">
                    <a:lumMod val="75000"/>
                  </a:schemeClr>
                </a:solidFill>
                <a:latin typeface="Arial Black" pitchFamily="34" charset="0"/>
              </a:rPr>
              <a:t>формирования практических и умственных действий</a:t>
            </a:r>
          </a:p>
          <a:p>
            <a:pPr marL="82296" fontAlgn="auto">
              <a:lnSpc>
                <a:spcPct val="90000"/>
              </a:lnSpc>
              <a:spcAft>
                <a:spcPts val="0"/>
              </a:spcAft>
              <a:defRPr/>
            </a:pPr>
            <a:endParaRPr lang="ru-RU" altLang="ru-RU" dirty="0" smtClean="0">
              <a:solidFill>
                <a:schemeClr val="accent3">
                  <a:lumMod val="75000"/>
                </a:schemeClr>
              </a:solidFill>
              <a:latin typeface="Arial Black" pitchFamily="34" charset="0"/>
            </a:endParaRPr>
          </a:p>
          <a:p>
            <a:pPr marL="82296" fontAlgn="auto">
              <a:lnSpc>
                <a:spcPct val="90000"/>
              </a:lnSpc>
              <a:spcAft>
                <a:spcPts val="0"/>
              </a:spcAft>
              <a:defRPr/>
            </a:pPr>
            <a:r>
              <a:rPr lang="ru-RU" altLang="ru-RU" dirty="0" smtClean="0">
                <a:solidFill>
                  <a:schemeClr val="accent3">
                    <a:lumMod val="75000"/>
                  </a:schemeClr>
                </a:solidFill>
                <a:latin typeface="Arial Black" pitchFamily="34" charset="0"/>
              </a:rPr>
              <a:t>Воспитательные</a:t>
            </a:r>
            <a:endParaRPr lang="ru-RU" altLang="ru-RU" dirty="0">
              <a:solidFill>
                <a:schemeClr val="accent3">
                  <a:lumMod val="75000"/>
                </a:schemeClr>
              </a:solidFill>
              <a:latin typeface="Arial Black" pitchFamily="34" charset="0"/>
            </a:endParaRPr>
          </a:p>
          <a:p>
            <a:pPr marL="82296" fontAlgn="auto">
              <a:lnSpc>
                <a:spcPct val="90000"/>
              </a:lnSpc>
              <a:spcAft>
                <a:spcPts val="0"/>
              </a:spcAft>
              <a:defRPr/>
            </a:pPr>
            <a:r>
              <a:rPr lang="ru-RU" altLang="ru-RU" dirty="0">
                <a:solidFill>
                  <a:schemeClr val="accent3">
                    <a:lumMod val="75000"/>
                  </a:schemeClr>
                </a:solidFill>
                <a:latin typeface="Arial Black" pitchFamily="34" charset="0"/>
              </a:rPr>
              <a:t>• воспитывать интерес к познанию окружающего мира</a:t>
            </a:r>
          </a:p>
          <a:p>
            <a:pPr marL="82296" fontAlgn="auto">
              <a:lnSpc>
                <a:spcPct val="90000"/>
              </a:lnSpc>
              <a:spcAft>
                <a:spcPts val="0"/>
              </a:spcAft>
              <a:defRPr/>
            </a:pPr>
            <a:r>
              <a:rPr lang="ru-RU" altLang="ru-RU" dirty="0">
                <a:solidFill>
                  <a:schemeClr val="accent3">
                    <a:lumMod val="75000"/>
                  </a:schemeClr>
                </a:solidFill>
                <a:latin typeface="Arial Black" pitchFamily="34" charset="0"/>
              </a:rPr>
              <a:t>• стимулировать желание детей экспериментировать</a:t>
            </a:r>
          </a:p>
          <a:p>
            <a:pPr marL="82296" fontAlgn="auto">
              <a:lnSpc>
                <a:spcPct val="90000"/>
              </a:lnSpc>
              <a:spcAft>
                <a:spcPts val="0"/>
              </a:spcAft>
              <a:defRPr/>
            </a:pPr>
            <a:r>
              <a:rPr lang="ru-RU" altLang="ru-RU" dirty="0">
                <a:solidFill>
                  <a:schemeClr val="accent3">
                    <a:lumMod val="75000"/>
                  </a:schemeClr>
                </a:solidFill>
                <a:latin typeface="Arial Black" pitchFamily="34" charset="0"/>
              </a:rPr>
              <a:t>• формировать коммуникативные навыки</a:t>
            </a:r>
            <a:endParaRPr lang="ru-RU" altLang="ru-RU" dirty="0" smtClean="0">
              <a:solidFill>
                <a:schemeClr val="accent3">
                  <a:lumMod val="75000"/>
                </a:schemeClr>
              </a:solidFill>
              <a:latin typeface="Arial Black" pitchFamily="34" charset="0"/>
            </a:endParaRPr>
          </a:p>
        </p:txBody>
      </p:sp>
      <p:sp>
        <p:nvSpPr>
          <p:cNvPr id="12292" name="Прямоугольник 3"/>
          <p:cNvSpPr>
            <a:spLocks noChangeArrowheads="1"/>
          </p:cNvSpPr>
          <p:nvPr/>
        </p:nvSpPr>
        <p:spPr bwMode="auto">
          <a:xfrm>
            <a:off x="1854542" y="0"/>
            <a:ext cx="511202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altLang="ru-RU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З</a:t>
            </a:r>
            <a:r>
              <a:rPr lang="ru-RU" altLang="ru-RU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адачи</a:t>
            </a:r>
            <a:r>
              <a:rPr lang="ru-RU" altLang="ru-RU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:</a:t>
            </a:r>
            <a:endParaRPr lang="ru-RU" sz="32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</p:spTree>
  </p:cSld>
  <p:clrMapOvr>
    <a:masterClrMapping/>
  </p:clrMapOvr>
  <p:transition spd="med">
    <p:cover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54445" y="15823"/>
            <a:ext cx="8065028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b="1" cap="all" dirty="0">
                <a:ln w="10541" cmpd="sng">
                  <a:solidFill>
                    <a:schemeClr val="accent4">
                      <a:lumMod val="7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Формула  </a:t>
            </a:r>
            <a:r>
              <a:rPr lang="ru-RU" sz="3200" b="1" cap="all" dirty="0" smtClean="0">
                <a:ln w="10541" cmpd="sng">
                  <a:solidFill>
                    <a:schemeClr val="accent4">
                      <a:lumMod val="7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формирования </a:t>
            </a:r>
          </a:p>
          <a:p>
            <a:pPr algn="ctr"/>
            <a:r>
              <a:rPr lang="ru-RU" sz="3200" b="1" cap="all" dirty="0" smtClean="0">
                <a:ln w="10541" cmpd="sng">
                  <a:solidFill>
                    <a:schemeClr val="accent4">
                      <a:lumMod val="7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познавательной </a:t>
            </a:r>
            <a:r>
              <a:rPr lang="ru-RU" sz="3200" b="1" cap="all" dirty="0">
                <a:ln w="10541" cmpd="sng">
                  <a:solidFill>
                    <a:schemeClr val="accent4">
                      <a:lumMod val="7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активности</a:t>
            </a:r>
          </a:p>
        </p:txBody>
      </p:sp>
      <p:sp>
        <p:nvSpPr>
          <p:cNvPr id="6" name="Улыбающееся лицо 5"/>
          <p:cNvSpPr/>
          <p:nvPr/>
        </p:nvSpPr>
        <p:spPr>
          <a:xfrm>
            <a:off x="214282" y="1772246"/>
            <a:ext cx="1714512" cy="1656754"/>
          </a:xfrm>
          <a:prstGeom prst="smileyFace">
            <a:avLst/>
          </a:prstGeom>
          <a:gradFill rotWithShape="1">
            <a:gsLst>
              <a:gs pos="0">
                <a:srgbClr val="F79646">
                  <a:shade val="51000"/>
                  <a:satMod val="130000"/>
                </a:srgbClr>
              </a:gs>
              <a:gs pos="80000">
                <a:srgbClr val="F79646">
                  <a:shade val="93000"/>
                  <a:satMod val="130000"/>
                </a:srgbClr>
              </a:gs>
              <a:gs pos="100000">
                <a:srgbClr val="F79646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КТО? ЧТО ДЕЛАЕТ?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1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Плюс 6"/>
          <p:cNvSpPr/>
          <p:nvPr/>
        </p:nvSpPr>
        <p:spPr>
          <a:xfrm>
            <a:off x="1932403" y="2264661"/>
            <a:ext cx="571504" cy="428628"/>
          </a:xfrm>
          <a:prstGeom prst="mathPlus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Улыбающееся лицо 7"/>
          <p:cNvSpPr/>
          <p:nvPr/>
        </p:nvSpPr>
        <p:spPr>
          <a:xfrm>
            <a:off x="2503907" y="1615496"/>
            <a:ext cx="1711662" cy="1755087"/>
          </a:xfrm>
          <a:prstGeom prst="smileyFace">
            <a:avLst/>
          </a:prstGeom>
          <a:gradFill rotWithShape="1">
            <a:gsLst>
              <a:gs pos="0">
                <a:srgbClr val="F79646">
                  <a:shade val="51000"/>
                  <a:satMod val="130000"/>
                </a:srgbClr>
              </a:gs>
              <a:gs pos="80000">
                <a:srgbClr val="F79646">
                  <a:shade val="93000"/>
                  <a:satMod val="130000"/>
                </a:srgbClr>
              </a:gs>
              <a:gs pos="100000">
                <a:srgbClr val="F79646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КАКОЙ?</a:t>
            </a:r>
          </a:p>
        </p:txBody>
      </p:sp>
      <p:sp>
        <p:nvSpPr>
          <p:cNvPr id="9" name="Плюс 8"/>
          <p:cNvSpPr/>
          <p:nvPr/>
        </p:nvSpPr>
        <p:spPr>
          <a:xfrm>
            <a:off x="4247248" y="2228942"/>
            <a:ext cx="571504" cy="500066"/>
          </a:xfrm>
          <a:prstGeom prst="mathPlus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Улыбающееся лицо 9"/>
          <p:cNvSpPr/>
          <p:nvPr/>
        </p:nvSpPr>
        <p:spPr>
          <a:xfrm>
            <a:off x="4808480" y="1615496"/>
            <a:ext cx="1788800" cy="1726957"/>
          </a:xfrm>
          <a:prstGeom prst="smileyFace">
            <a:avLst/>
          </a:prstGeom>
          <a:gradFill rotWithShape="1">
            <a:gsLst>
              <a:gs pos="0">
                <a:srgbClr val="F79646">
                  <a:shade val="51000"/>
                  <a:satMod val="130000"/>
                </a:srgbClr>
              </a:gs>
              <a:gs pos="80000">
                <a:srgbClr val="F79646">
                  <a:shade val="93000"/>
                  <a:satMod val="130000"/>
                </a:srgbClr>
              </a:gs>
              <a:gs pos="100000">
                <a:srgbClr val="F79646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КАК ТЫ ДУМАЕШЬ</a:t>
            </a:r>
            <a:r>
              <a:rPr kumimoji="0" lang="ru-RU" sz="12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</a:p>
        </p:txBody>
      </p:sp>
      <p:sp>
        <p:nvSpPr>
          <p:cNvPr id="11" name="Плюс 10"/>
          <p:cNvSpPr/>
          <p:nvPr/>
        </p:nvSpPr>
        <p:spPr>
          <a:xfrm>
            <a:off x="6597280" y="2243006"/>
            <a:ext cx="571504" cy="500066"/>
          </a:xfrm>
          <a:prstGeom prst="mathPlus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Улыбающееся лицо 11"/>
          <p:cNvSpPr/>
          <p:nvPr/>
        </p:nvSpPr>
        <p:spPr>
          <a:xfrm>
            <a:off x="7236296" y="1660840"/>
            <a:ext cx="1505155" cy="1582940"/>
          </a:xfrm>
          <a:prstGeom prst="smileyFace">
            <a:avLst/>
          </a:prstGeom>
          <a:gradFill rotWithShape="1">
            <a:gsLst>
              <a:gs pos="0">
                <a:srgbClr val="F79646">
                  <a:shade val="51000"/>
                  <a:satMod val="130000"/>
                </a:srgbClr>
              </a:gs>
              <a:gs pos="80000">
                <a:srgbClr val="F79646">
                  <a:shade val="93000"/>
                  <a:satMod val="130000"/>
                </a:srgbClr>
              </a:gs>
              <a:gs pos="100000">
                <a:srgbClr val="F79646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-13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ПОЧЕМУ ?</a:t>
            </a:r>
          </a:p>
        </p:txBody>
      </p:sp>
      <p:sp>
        <p:nvSpPr>
          <p:cNvPr id="13" name="Равно 12"/>
          <p:cNvSpPr/>
          <p:nvPr/>
        </p:nvSpPr>
        <p:spPr>
          <a:xfrm>
            <a:off x="785786" y="3857628"/>
            <a:ext cx="1143008" cy="857256"/>
          </a:xfrm>
          <a:prstGeom prst="mathEqual">
            <a:avLst/>
          </a:prstGeom>
          <a:solidFill>
            <a:srgbClr val="0070C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Равно 13"/>
          <p:cNvSpPr/>
          <p:nvPr/>
        </p:nvSpPr>
        <p:spPr>
          <a:xfrm>
            <a:off x="7020272" y="3857628"/>
            <a:ext cx="1143008" cy="857256"/>
          </a:xfrm>
          <a:prstGeom prst="mathEqual">
            <a:avLst/>
          </a:prstGeom>
          <a:solidFill>
            <a:srgbClr val="0070C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Улыбающееся лицо 14"/>
          <p:cNvSpPr/>
          <p:nvPr/>
        </p:nvSpPr>
        <p:spPr>
          <a:xfrm>
            <a:off x="2071670" y="3429000"/>
            <a:ext cx="4786346" cy="1928826"/>
          </a:xfrm>
          <a:prstGeom prst="smileyFace">
            <a:avLst/>
          </a:prstGeom>
          <a:gradFill rotWithShape="1">
            <a:gsLst>
              <a:gs pos="0">
                <a:srgbClr val="8064A2">
                  <a:shade val="51000"/>
                  <a:satMod val="130000"/>
                </a:srgbClr>
              </a:gs>
              <a:gs pos="80000">
                <a:srgbClr val="8064A2">
                  <a:shade val="93000"/>
                  <a:satMod val="130000"/>
                </a:srgbClr>
              </a:gs>
              <a:gs pos="100000">
                <a:srgbClr val="8064A2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ЗНАНИЕ   +   ОПЫТ</a:t>
            </a: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214282" y="5357826"/>
            <a:ext cx="8750206" cy="1500174"/>
          </a:xfrm>
          <a:prstGeom prst="roundRect">
            <a:avLst/>
          </a:prstGeom>
          <a:gradFill rotWithShape="1">
            <a:gsLst>
              <a:gs pos="0">
                <a:srgbClr val="9BBB59">
                  <a:shade val="51000"/>
                  <a:satMod val="130000"/>
                </a:srgbClr>
              </a:gs>
              <a:gs pos="80000">
                <a:srgbClr val="9BBB59">
                  <a:shade val="93000"/>
                  <a:satMod val="130000"/>
                </a:srgbClr>
              </a:gs>
              <a:gs pos="100000">
                <a:srgbClr val="9BBB59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sng" strike="noStrike" kern="0" cap="none" spc="0" normalizeH="0" baseline="0" noProof="0" dirty="0" smtClean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ПОЗНАВАТЕЛЬНАЯ  АКТИВНОСТЬ</a:t>
            </a:r>
            <a:r>
              <a:rPr kumimoji="0" lang="ru-RU" sz="2400" b="1" i="0" u="sng" strike="noStrike" kern="0" cap="none" spc="0" normalizeH="0" baseline="0" noProof="0" dirty="0" smtClean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КОТОРАЯ ПРОЯВЛЯЕТСЯ В ЦЕЛЕНАПРАВЛЕННОСТИ ПОЗНАВАТЕЛЬНЫХ ДЕЙСТВИЙ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ru-RU" sz="18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(М. И. </a:t>
            </a:r>
            <a:r>
              <a:rPr kumimoji="0" lang="ru-RU" sz="18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Лисина</a:t>
            </a:r>
            <a:r>
              <a:rPr kumimoji="0" lang="ru-RU" sz="18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784924261"/>
      </p:ext>
    </p:extLst>
  </p:cSld>
  <p:clrMapOvr>
    <a:masterClrMapping/>
  </p:clrMapOvr>
  <p:transition spd="med">
    <p:cover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3" descr="i (15)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 descr="C:\Documents and Settings\Admin\Рабочий стол\край\20161125_173648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406"/>
          <a:stretch/>
        </p:blipFill>
        <p:spPr bwMode="auto">
          <a:xfrm>
            <a:off x="251520" y="232245"/>
            <a:ext cx="2711457" cy="319977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6146" name="Picture 2" descr="F:\Media\Фото\РИСУНКИ ДЕТЕЙ\Ф Л.А\Изображение 002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68" t="21676" r="4726" b="4864"/>
          <a:stretch/>
        </p:blipFill>
        <p:spPr bwMode="auto">
          <a:xfrm>
            <a:off x="611560" y="3300562"/>
            <a:ext cx="3175785" cy="352644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6147" name="Picture 3" descr="F:\Media\Фото\фото садик\P103012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432019"/>
            <a:ext cx="4145280" cy="31089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6148" name="Picture 4" descr="F:\Media\Фото\фото садик\SAM_4609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22" t="21743"/>
          <a:stretch/>
        </p:blipFill>
        <p:spPr bwMode="auto">
          <a:xfrm>
            <a:off x="3491880" y="254467"/>
            <a:ext cx="4470451" cy="30270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3558658074"/>
      </p:ext>
    </p:extLst>
  </p:cSld>
  <p:clrMapOvr>
    <a:masterClrMapping/>
  </p:clrMapOvr>
  <p:transition spd="med">
    <p:cover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Рисунок 1" descr="i (15)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5" name="Рисунок 2" descr="i (15)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6" name="Рисунок 3" descr="i (15)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Горизонтальный свиток 4"/>
          <p:cNvSpPr/>
          <p:nvPr/>
        </p:nvSpPr>
        <p:spPr>
          <a:xfrm>
            <a:off x="634299" y="260648"/>
            <a:ext cx="7848105" cy="1296144"/>
          </a:xfrm>
          <a:prstGeom prst="horizontalScroll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lnSpc>
                <a:spcPct val="80000"/>
              </a:lnSpc>
              <a:spcAft>
                <a:spcPts val="0"/>
              </a:spcAft>
              <a:buFont typeface="Wingdings 2"/>
              <a:buNone/>
              <a:defRPr/>
            </a:pPr>
            <a:r>
              <a:rPr lang="ru-RU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«Центр» экспериментирования</a:t>
            </a:r>
            <a:endParaRPr lang="ru-RU" altLang="ru-RU" sz="32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pic>
        <p:nvPicPr>
          <p:cNvPr id="6" name="Содержимое 6" descr="http://mbdou116.ru/P4110049.jpg"/>
          <p:cNvPicPr>
            <a:picLocks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91680" y="1844824"/>
            <a:ext cx="5976664" cy="475252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 spd="med">
    <p:cover dir="u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олнцестояние">
  <a:themeElements>
    <a:clrScheme name="Солнцестояние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Солнцестояние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Официальная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2424</TotalTime>
  <Words>679</Words>
  <Application>Microsoft Office PowerPoint</Application>
  <PresentationFormat>Экран (4:3)</PresentationFormat>
  <Paragraphs>120</Paragraphs>
  <Slides>40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40</vt:i4>
      </vt:variant>
    </vt:vector>
  </HeadingPairs>
  <TitlesOfParts>
    <vt:vector size="41" baseType="lpstr">
      <vt:lpstr>Солнцестояние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                        Итог :</vt:lpstr>
      <vt:lpstr>Презентация PowerPoint</vt:lpstr>
    </vt:vector>
  </TitlesOfParts>
  <Company>Hewlett-Packard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193</cp:revision>
  <dcterms:created xsi:type="dcterms:W3CDTF">2013-10-13T10:01:51Z</dcterms:created>
  <dcterms:modified xsi:type="dcterms:W3CDTF">2017-10-08T16:13:36Z</dcterms:modified>
</cp:coreProperties>
</file>