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29"/>
  </p:notesMasterIdLst>
  <p:sldIdLst>
    <p:sldId id="335" r:id="rId2"/>
    <p:sldId id="334" r:id="rId3"/>
    <p:sldId id="290" r:id="rId4"/>
    <p:sldId id="323" r:id="rId5"/>
    <p:sldId id="288" r:id="rId6"/>
    <p:sldId id="284" r:id="rId7"/>
    <p:sldId id="327" r:id="rId8"/>
    <p:sldId id="291" r:id="rId9"/>
    <p:sldId id="319" r:id="rId10"/>
    <p:sldId id="321" r:id="rId11"/>
    <p:sldId id="285" r:id="rId12"/>
    <p:sldId id="287" r:id="rId13"/>
    <p:sldId id="289" r:id="rId14"/>
    <p:sldId id="296" r:id="rId15"/>
    <p:sldId id="297" r:id="rId16"/>
    <p:sldId id="303" r:id="rId17"/>
    <p:sldId id="306" r:id="rId18"/>
    <p:sldId id="310" r:id="rId19"/>
    <p:sldId id="332" r:id="rId20"/>
    <p:sldId id="300" r:id="rId21"/>
    <p:sldId id="330" r:id="rId22"/>
    <p:sldId id="298" r:id="rId23"/>
    <p:sldId id="309" r:id="rId24"/>
    <p:sldId id="336" r:id="rId25"/>
    <p:sldId id="328" r:id="rId26"/>
    <p:sldId id="315" r:id="rId27"/>
    <p:sldId id="32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7" d="100"/>
          <a:sy n="67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8211033004399305"/>
          <c:w val="0.67262212015164768"/>
          <c:h val="0.726436561677592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ИТОГИ МОНИТОРИНГОВ 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3399"/>
              </a:solidFill>
              <a:ln w="38100"/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ln w="57150">
                <a:solidFill>
                  <a:srgbClr val="7030A0"/>
                </a:solidFill>
              </a:ln>
            </c:spPr>
          </c:dPt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 2014 ГОД. </c:v>
                </c:pt>
                <c:pt idx="1">
                  <c:v>2015 ГОД.</c:v>
                </c:pt>
                <c:pt idx="2">
                  <c:v> 2016 ГОД. </c:v>
                </c:pt>
                <c:pt idx="3">
                  <c:v> 2017 ГОД.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0.36</c:v>
                </c:pt>
                <c:pt idx="1">
                  <c:v>0.47</c:v>
                </c:pt>
                <c:pt idx="2">
                  <c:v>0.55000000000000004</c:v>
                </c:pt>
                <c:pt idx="3">
                  <c:v>0.71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200236809436633"/>
          <c:y val="0"/>
          <c:w val="0.30470979705871015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222B55-D584-4F1A-BBD0-3C5A9F7F3C87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059001-32AF-40A6-985F-1CAC51040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32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59001-32AF-40A6-985F-1CAC5104037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09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66B98A-5489-447E-BEED-44D3C93CDEB8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B63D35-42E0-4D63-A53B-4CBAB57D0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DFBC-93A3-4754-9CE6-867635CE1703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FA47C-7F01-4534-9072-F184B3F14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7851D-E70C-44AB-BA2B-695916970BD3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81EB8-B6D0-49CD-AA9C-29E5F4323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989B-44D0-495C-A45E-A7AB0C45909E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AC67-2068-49EA-8F65-DCF9459B3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744205-D0F0-44B4-9C34-1827A252C3DF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A0E407-E950-4851-9488-4D1DCC86F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C8BFE-B9C5-4D89-ABF5-64A62A4C151E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45BDB-63BF-4C69-A412-FAAC361DC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06F776-E833-4C72-9C6B-1694AB8C200D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AAB17F-A674-440B-BABA-403D60020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C6455-BCFA-43B3-A89B-7F293C6822D4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D17F-B672-4DA4-ABA0-58E1C419F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2C2B6F-A22F-4A89-A9BC-FD3A101BCFC0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C7A336-3A2C-49D8-9DD0-DA519ADB6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B7CA7A-9571-4827-9C2F-5BD173F19794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5626B5-2FBF-4434-B93F-BABBD3C59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401C9B-CFC0-44FC-B71E-D59F401A4037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10D2FF-2AAE-40A1-A83B-0C23A94B2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Arial" charset="0"/>
              </a:defRPr>
            </a:lvl1pPr>
            <a:extLst/>
          </a:lstStyle>
          <a:p>
            <a:pPr>
              <a:defRPr/>
            </a:pPr>
            <a:fld id="{C066463E-CDB8-4938-AD79-B31DE38B5F34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>
              <a:defRPr/>
            </a:pPr>
            <a:fld id="{66A03F96-A527-478C-99CE-9A7E948E7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19" r:id="rId2"/>
    <p:sldLayoutId id="2147484225" r:id="rId3"/>
    <p:sldLayoutId id="2147484220" r:id="rId4"/>
    <p:sldLayoutId id="2147484226" r:id="rId5"/>
    <p:sldLayoutId id="2147484221" r:id="rId6"/>
    <p:sldLayoutId id="2147484227" r:id="rId7"/>
    <p:sldLayoutId id="2147484228" r:id="rId8"/>
    <p:sldLayoutId id="2147484229" r:id="rId9"/>
    <p:sldLayoutId id="2147484222" r:id="rId10"/>
    <p:sldLayoutId id="2147484223" r:id="rId11"/>
  </p:sldLayoutIdLst>
  <p:transition spd="med">
    <p:cover dir="u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3" y="-115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4555" y="167892"/>
            <a:ext cx="813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«Колокольчик»</a:t>
            </a:r>
            <a:endParaRPr lang="ru-RU" sz="20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1187624" y="1916832"/>
            <a:ext cx="71294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«Познавательно </a:t>
            </a: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– исследовательская деятельность </a:t>
            </a:r>
            <a:r>
              <a:rPr lang="ru-RU" alt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детей </a:t>
            </a:r>
            <a:r>
              <a:rPr lang="ru-RU" alt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старшего дошкольного возраста»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700" y="4365104"/>
            <a:ext cx="39937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высшей квалификационной категории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Ариськина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Людмила Анатольевна</a:t>
            </a:r>
          </a:p>
          <a:p>
            <a:pPr algn="r"/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6237312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</a:t>
            </a:r>
            <a:r>
              <a:rPr lang="ru-RU" b="1" dirty="0" smtClean="0">
                <a:solidFill>
                  <a:srgbClr val="002060"/>
                </a:solidFill>
              </a:rPr>
              <a:t>.Новоегорьевское,2017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39925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567946" y="1628800"/>
            <a:ext cx="7982098" cy="494116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Работа под наблюдением взрослого.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Сначала спроси – потом экспериментируй.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Все вещества эксперимента брать только ложечкой.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Грязными руками не трогать глаза.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Не брать ничего в рот. 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16632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безопасности</a:t>
            </a:r>
          </a:p>
          <a:p>
            <a:pPr lvl="0"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 время проведения </a:t>
            </a:r>
          </a:p>
          <a:p>
            <a:pPr lvl="0"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опытов и экспериментов 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612222" y="-171400"/>
            <a:ext cx="8137525" cy="216024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Знакомство со свойствами глины,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песка, и камня </a:t>
            </a:r>
            <a:endParaRPr lang="ru-RU" alt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340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260" y="5445124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1\DSCN47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843" b="7063"/>
          <a:stretch/>
        </p:blipFill>
        <p:spPr bwMode="auto">
          <a:xfrm>
            <a:off x="1107953" y="2276872"/>
            <a:ext cx="3168352" cy="4103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14482" t="7500" r="6207" b="12589"/>
          <a:stretch/>
        </p:blipFill>
        <p:spPr bwMode="auto">
          <a:xfrm>
            <a:off x="5076057" y="2276872"/>
            <a:ext cx="3024336" cy="4103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611981" y="1"/>
            <a:ext cx="7920038" cy="184482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Эксперименты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 мыльной водой</a:t>
            </a:r>
            <a:endParaRPr lang="ru-RU" alt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364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1\DSCN469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r="14653"/>
          <a:stretch/>
        </p:blipFill>
        <p:spPr bwMode="auto">
          <a:xfrm>
            <a:off x="2415906" y="1700808"/>
            <a:ext cx="5108421" cy="4894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538956" y="0"/>
            <a:ext cx="8066087" cy="155733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Считаем возраст сосны…</a:t>
            </a:r>
            <a:endParaRPr lang="ru-RU" alt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388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1\DSCN47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4893" r="3909" b="7760"/>
          <a:stretch/>
        </p:blipFill>
        <p:spPr bwMode="auto">
          <a:xfrm>
            <a:off x="1547664" y="1484312"/>
            <a:ext cx="6395794" cy="504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539552" y="-171400"/>
            <a:ext cx="8035329" cy="227854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altLang="ru-RU" sz="40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Эксперименты  и наблюдения продолжаются…</a:t>
            </a:r>
          </a:p>
        </p:txBody>
      </p:sp>
      <p:pic>
        <p:nvPicPr>
          <p:cNvPr id="17412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Media\работа\фото июль 2016\20160711_121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4" y="2554605"/>
            <a:ext cx="3108960" cy="174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E:\Media\работа\фото июль 2016\20160629_114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07148"/>
            <a:ext cx="2564892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E:\Media\Фото\фотографии для Л.А. от Кати\20160622_105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5122"/>
            <a:ext cx="2564892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E:\Media\Фото\фото садик\лес и купала\20160711_1602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4" y="4570730"/>
            <a:ext cx="3108960" cy="174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900112" y="118046"/>
            <a:ext cx="7343775" cy="158273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Уход за комнатными растениями</a:t>
            </a:r>
            <a:endParaRPr lang="ru-RU" alt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460" name="Picture 2" descr="C:\Users\Juicy\Downloads\80985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16563"/>
            <a:ext cx="91440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4" descr="808627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2463"/>
            <a:ext cx="914400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5" descr="i (17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E:\Media\Фото\ДЕТИ В ИГРЕ\100_21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4"/>
          <a:stretch/>
        </p:blipFill>
        <p:spPr bwMode="auto">
          <a:xfrm>
            <a:off x="102339" y="2907692"/>
            <a:ext cx="4403750" cy="2824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E:\Media\Фото\ДЕТИ В ИГРЕ\100_21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646"/>
          <a:stretch/>
        </p:blipFill>
        <p:spPr bwMode="auto">
          <a:xfrm>
            <a:off x="4524148" y="1914543"/>
            <a:ext cx="4403750" cy="2752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143508" y="-19748"/>
            <a:ext cx="8856984" cy="177323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Посадка лука, томатов и комнатных цветов</a:t>
            </a:r>
            <a:endParaRPr lang="ru-RU" altLang="ru-RU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3" descr="E:\Media\Фото\фото садик\100_2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466326" cy="461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8" name="Picture 2" descr="DSC051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10" y="1744964"/>
            <a:ext cx="3556000" cy="198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5"/>
          <a:stretch/>
        </p:blipFill>
        <p:spPr bwMode="auto">
          <a:xfrm>
            <a:off x="4261663" y="3861048"/>
            <a:ext cx="4340225" cy="243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395536" y="-171400"/>
            <a:ext cx="8424936" cy="2016223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Наблюдение за набуханием почек и появлением первых комнатных огурчиков 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5" descr="foto 7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9814" y="4104843"/>
            <a:ext cx="3595878" cy="268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://www.maam.ru/upload/blogs/detsad-328349-14293392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1572"/>
            <a:ext cx="4925187" cy="3693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https://im0-tub-ru.yandex.net/i?id=2d348b543fdef0af265d182461f28762-l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53" y="1651091"/>
            <a:ext cx="3657600" cy="2430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848543" y="26296"/>
            <a:ext cx="8066087" cy="1151855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Труд  на клумбах и в огороде 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E:\Media\работа\фото июль 2016\20160629_11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2432"/>
            <a:ext cx="2744529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E:\Media\работа\фото июль 2016\20160629_1106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67870"/>
            <a:ext cx="2803632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H:\катя садик\20160905_104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5589"/>
            <a:ext cx="2860740" cy="458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1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783856" y="0"/>
            <a:ext cx="7576288" cy="10081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бор урожая 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 descr="H:\катя садик\20160926_1156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b="20961"/>
          <a:stretch/>
        </p:blipFill>
        <p:spPr bwMode="auto">
          <a:xfrm>
            <a:off x="5508104" y="1700808"/>
            <a:ext cx="3512188" cy="3744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H:\катя садик\20160926_112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602304" cy="2555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:\катя садик\20160926_1145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40956"/>
            <a:ext cx="4602304" cy="2588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72555896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3" y="-115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953889" y="335276"/>
            <a:ext cx="7416824" cy="5184576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«Не преподноси ребёнку истину, </a:t>
            </a:r>
          </a:p>
          <a:p>
            <a:pPr lvl="0" algn="ctr"/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а  научи его её находить» </a:t>
            </a:r>
          </a:p>
          <a:p>
            <a:pPr lvl="0" algn="ctr"/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(А. </a:t>
            </a:r>
            <a:r>
              <a:rPr lang="ru-RU" sz="4000" b="1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Диственгер</a:t>
            </a:r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789040"/>
            <a:ext cx="2051943" cy="2005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5279154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700201" y="-128758"/>
            <a:ext cx="7920037" cy="2016125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Экскурсии в осенний и зимний парк,    </a:t>
            </a:r>
            <a:b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на берег озера…</a:t>
            </a:r>
            <a:endParaRPr lang="ru-RU" alt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4" name="Picture 2" descr="E:\Media\Фото\фотографии для Л.А. от Кати\20160421_113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7780"/>
            <a:ext cx="3312368" cy="460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E:\Media\Фото\фото садик\лес и купала\20160713_1148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27228"/>
            <a:ext cx="4045136" cy="2275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E:\Media\Фото\фото садик\SAM_49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28389"/>
            <a:ext cx="4104456" cy="263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700201" y="-128757"/>
            <a:ext cx="7920037" cy="168555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Экскурсии в осенний и зимний лес</a:t>
            </a:r>
            <a:endParaRPr lang="ru-RU" alt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98" name="Picture 2" descr="H:\катя садик\20160927_110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584642"/>
            <a:ext cx="4320481" cy="2636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H:\катя садик\20170130_113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45024"/>
            <a:ext cx="4464496" cy="289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5265631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900112" y="6539"/>
            <a:ext cx="7272337" cy="129698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Наблюдение за снежинками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игры со снегом в лесу</a:t>
            </a:r>
          </a:p>
        </p:txBody>
      </p:sp>
      <p:pic>
        <p:nvPicPr>
          <p:cNvPr id="5122" name="Picture 2" descr="H:\катя садик\20170130_113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98" y="1303527"/>
            <a:ext cx="4886280" cy="2618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H:\катя садик\20170130_113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4886280" cy="2691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 descr="G:\1\IMG-20170302-WA000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r="17922"/>
          <a:stretch/>
        </p:blipFill>
        <p:spPr bwMode="auto">
          <a:xfrm>
            <a:off x="179512" y="1736812"/>
            <a:ext cx="36576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179513" y="-99392"/>
            <a:ext cx="8677150" cy="2304256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Заботимся о наших маленьких друзьях, подкармливаем птиц зимой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G:\1\IMG-20170302-WA000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21141" b="2449"/>
          <a:stretch/>
        </p:blipFill>
        <p:spPr bwMode="auto">
          <a:xfrm>
            <a:off x="1824440" y="2204864"/>
            <a:ext cx="5771895" cy="408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5" y="-428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323528" y="1016732"/>
            <a:ext cx="8352928" cy="4824536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467" y="270672"/>
            <a:ext cx="8729214" cy="889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Тематика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проведенных</a:t>
            </a:r>
            <a:endParaRPr lang="ru-RU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проектов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:</a:t>
            </a:r>
            <a:endParaRPr lang="ru-RU" alt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7372" y="1747181"/>
            <a:ext cx="53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«Покормите птиц зимой»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«Волшебница-вода»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«Моя семья»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«Ёлочка – зелёная иголочка»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«Огород на окне»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«Золотая осень»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«Воздух – невидимка»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«Озеленим участок»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«А что у вас?»    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4339" y="4206462"/>
            <a:ext cx="2051943" cy="2005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5278403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211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познавательно-исследовательской деятельности воспитанников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rgbClr val="1F497D">
                    <a:lumMod val="75000"/>
                  </a:srgbClr>
                </a:solidFill>
              </a:ln>
              <a:solidFill>
                <a:srgbClr val="002060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07504" y="692696"/>
            <a:ext cx="8712968" cy="616530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altLang="ru-RU" sz="28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777649"/>
              </p:ext>
            </p:extLst>
          </p:nvPr>
        </p:nvGraphicFramePr>
        <p:xfrm>
          <a:off x="1563910" y="1628800"/>
          <a:ext cx="7122890" cy="42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27684" y="616530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 сводных мониторингов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11766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8" y="-309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251520" y="764704"/>
            <a:ext cx="8568952" cy="5680497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4000" b="1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2735" y="228923"/>
            <a:ext cx="8505825" cy="10715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 :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0" name="Содержимое 5"/>
          <p:cNvSpPr>
            <a:spLocks noGrp="1"/>
          </p:cNvSpPr>
          <p:nvPr>
            <p:ph idx="1"/>
          </p:nvPr>
        </p:nvSpPr>
        <p:spPr>
          <a:xfrm>
            <a:off x="395537" y="980729"/>
            <a:ext cx="8352928" cy="468052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dirty="0" smtClean="0"/>
              <a:t>    </a:t>
            </a:r>
          </a:p>
          <a:p>
            <a:pPr algn="just">
              <a:buFont typeface="Wingdings 2" pitchFamily="18" charset="2"/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  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экспериментальная деятельность    вызывает огромный интерес у детей и является средством, помогающим ребёнку самостоятельно освоить исследовательскую деятельность, а так же   выстроить отношения между воспитателем и детьми на основе партнерства, повышает уровень  экологической культуры у детей, формирует осознанно  правильное отношение к объектам и явлениям природы,  экологическое мышление.</a:t>
            </a:r>
          </a:p>
          <a:p>
            <a:pPr marL="82550" indent="0" algn="just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         Все, что ребенок слышит, видит и делает  сам,                                  усваивается прочно и надолго.</a:t>
            </a:r>
          </a:p>
          <a:p>
            <a:pPr algn="just"/>
            <a:endParaRPr lang="ru-RU" dirty="0" smtClean="0"/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4" y="514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1196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690561" y="517322"/>
            <a:ext cx="7416824" cy="5184576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88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Спасибо  </a:t>
            </a:r>
            <a:endParaRPr lang="ru-RU" sz="8800" b="1" i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charset="0"/>
            </a:endParaRPr>
          </a:p>
          <a:p>
            <a:pPr lvl="0" algn="ctr"/>
            <a:r>
              <a:rPr lang="ru-RU" sz="88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 </a:t>
            </a:r>
            <a:r>
              <a:rPr lang="ru-RU" sz="88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98142585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i (1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377534" y="1061829"/>
            <a:ext cx="8388932" cy="5796171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является </a:t>
            </a: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одним из </a:t>
            </a: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методов развивающего обучения;</a:t>
            </a:r>
            <a:endParaRPr lang="ru-RU" altLang="ru-RU" sz="28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cs typeface="Arial" charset="0"/>
            </a:endParaRPr>
          </a:p>
          <a:p>
            <a:pPr algn="just">
              <a:defRPr/>
            </a:pP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- </a:t>
            </a:r>
            <a:r>
              <a:rPr lang="ru-RU" altLang="ru-RU" sz="24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н</a:t>
            </a: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аправлена на выработку самостоятельных познавательно-исследовательских умений; </a:t>
            </a:r>
          </a:p>
          <a:p>
            <a:pPr algn="just">
              <a:defRPr/>
            </a:pP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-способствует развитию творческих способностей и логического мышления;</a:t>
            </a:r>
          </a:p>
          <a:p>
            <a:pPr algn="just">
              <a:defRPr/>
            </a:pP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-объединяет знания, полученные в ходе учебного процесса и приобщает к конкретным жизненно важным проблемам.</a:t>
            </a:r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858327" y="0"/>
            <a:ext cx="71294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Познавательно </a:t>
            </a: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– исследовательская деятельность </a:t>
            </a:r>
            <a:r>
              <a:rPr lang="ru-RU" alt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детей </a:t>
            </a:r>
            <a:r>
              <a:rPr lang="ru-RU" alt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старшего дошкольного возраста: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215516" y="0"/>
            <a:ext cx="8712968" cy="68580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	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Федеральный Государственный Образовательный Стандарт (ФГОС) направлен  на поиск путей активизации процесса развития творческих, исследовательских способностей на всех ступенях образования. </a:t>
            </a:r>
            <a:endParaRPr lang="ru-RU" altLang="ru-RU" sz="20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algn="just">
              <a:buFont typeface="Symbol" pitchFamily="18" charset="2"/>
              <a:buNone/>
              <a:defRPr/>
            </a:pPr>
            <a:r>
              <a:rPr lang="ru-RU" alt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	</a:t>
            </a:r>
            <a:r>
              <a:rPr lang="ru-RU" alt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Образовательная область «Познавательное развитие» направлена на развитие познавательно-исследовательской и продуктивной (конструктивной) детской деятельности. </a:t>
            </a:r>
          </a:p>
          <a:p>
            <a:pPr algn="just">
              <a:buFont typeface="Symbol" pitchFamily="18" charset="2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	Поэтому наибольшую актуальность приобретает необходимость включения в содержание дошкольного образования детской поисково-исследовательской деятельности.</a:t>
            </a:r>
          </a:p>
        </p:txBody>
      </p:sp>
      <p:sp>
        <p:nvSpPr>
          <p:cNvPr id="11268" name="Прямоугольник 5"/>
          <p:cNvSpPr>
            <a:spLocks noChangeArrowheads="1"/>
          </p:cNvSpPr>
          <p:nvPr/>
        </p:nvSpPr>
        <p:spPr bwMode="auto">
          <a:xfrm>
            <a:off x="2051050" y="188913"/>
            <a:ext cx="5473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Актуальность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3323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827584" y="0"/>
            <a:ext cx="7488832" cy="68580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28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развитие </a:t>
            </a:r>
            <a:r>
              <a:rPr lang="ru-RU" altLang="ru-RU" sz="28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познавательной активности детей дошкольного возраста посредством экспериментирования с объектами и явлениями окружающей действительности. </a:t>
            </a:r>
            <a:endParaRPr lang="ru-RU" altLang="ru-RU" sz="28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779912" y="18963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Цель: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9" descr="C41-33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14512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10" y="-52004"/>
            <a:ext cx="91991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73850" y="-459432"/>
            <a:ext cx="9070149" cy="731743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83464" fontAlgn="auto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alt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Познавательные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расширять и систематизировать элементарные естественнонаучные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и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экологические  представления  детей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формировать навыки 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постановки элементарных опытов и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умения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делать выводы на основе полученных результатов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Развивающие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развивать стремление к поисково-познавательной деятельности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способствовать овладению приемами практического взаимодействия с окружающими предметами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развивать мыслительную активность, умение наблюдать, анализировать, делать выводы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создавать предпосылки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формирования практических и умственных действий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Воспитательные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воспитывать интерес к познанию окружающего мира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стимулировать желание детей экспериментировать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формировать коммуникативные навыки</a:t>
            </a: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1854542" y="0"/>
            <a:ext cx="51120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</a:t>
            </a:r>
            <a:r>
              <a:rPr lang="ru-RU" alt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адачи</a:t>
            </a:r>
            <a:r>
              <a:rPr lang="ru-RU" alt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5823"/>
            <a:ext cx="68307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cap="all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Формула  </a:t>
            </a:r>
            <a:r>
              <a:rPr lang="ru-RU" sz="2800" b="1" cap="all" dirty="0" smtClean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формирования </a:t>
            </a:r>
          </a:p>
          <a:p>
            <a:pPr algn="ctr"/>
            <a:r>
              <a:rPr lang="ru-RU" sz="2800" b="1" cap="all" dirty="0" smtClean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познавательной </a:t>
            </a:r>
            <a:r>
              <a:rPr lang="ru-RU" sz="2800" b="1" cap="all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активности</a:t>
            </a:r>
          </a:p>
        </p:txBody>
      </p:sp>
      <p:sp>
        <p:nvSpPr>
          <p:cNvPr id="6" name="Улыбающееся лицо 5"/>
          <p:cNvSpPr/>
          <p:nvPr/>
        </p:nvSpPr>
        <p:spPr>
          <a:xfrm>
            <a:off x="214282" y="1772246"/>
            <a:ext cx="1714512" cy="1656754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КТО? ЧТО ДЕЛАЕТ?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люс 6"/>
          <p:cNvSpPr/>
          <p:nvPr/>
        </p:nvSpPr>
        <p:spPr>
          <a:xfrm>
            <a:off x="1932403" y="2264661"/>
            <a:ext cx="571504" cy="428628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Улыбающееся лицо 7"/>
          <p:cNvSpPr/>
          <p:nvPr/>
        </p:nvSpPr>
        <p:spPr>
          <a:xfrm>
            <a:off x="2503907" y="1615496"/>
            <a:ext cx="1711662" cy="1755087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КАКОЙ?</a:t>
            </a:r>
          </a:p>
        </p:txBody>
      </p:sp>
      <p:sp>
        <p:nvSpPr>
          <p:cNvPr id="9" name="Плюс 8"/>
          <p:cNvSpPr/>
          <p:nvPr/>
        </p:nvSpPr>
        <p:spPr>
          <a:xfrm>
            <a:off x="4247248" y="2228942"/>
            <a:ext cx="571504" cy="500066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Улыбающееся лицо 9"/>
          <p:cNvSpPr/>
          <p:nvPr/>
        </p:nvSpPr>
        <p:spPr>
          <a:xfrm>
            <a:off x="4808480" y="1615496"/>
            <a:ext cx="1788800" cy="1726957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 ТЫ ДУМАЕШЬ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" name="Плюс 10"/>
          <p:cNvSpPr/>
          <p:nvPr/>
        </p:nvSpPr>
        <p:spPr>
          <a:xfrm>
            <a:off x="6597280" y="2243006"/>
            <a:ext cx="571504" cy="500066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Улыбающееся лицо 11"/>
          <p:cNvSpPr/>
          <p:nvPr/>
        </p:nvSpPr>
        <p:spPr>
          <a:xfrm>
            <a:off x="7236296" y="1660840"/>
            <a:ext cx="1505155" cy="1582940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-1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ПОЧЕМУ ?</a:t>
            </a:r>
          </a:p>
        </p:txBody>
      </p:sp>
      <p:sp>
        <p:nvSpPr>
          <p:cNvPr id="13" name="Равно 12"/>
          <p:cNvSpPr/>
          <p:nvPr/>
        </p:nvSpPr>
        <p:spPr>
          <a:xfrm>
            <a:off x="785786" y="3857628"/>
            <a:ext cx="1143008" cy="857256"/>
          </a:xfrm>
          <a:prstGeom prst="mathEqual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Равно 13"/>
          <p:cNvSpPr/>
          <p:nvPr/>
        </p:nvSpPr>
        <p:spPr>
          <a:xfrm>
            <a:off x="7020272" y="3857628"/>
            <a:ext cx="1143008" cy="857256"/>
          </a:xfrm>
          <a:prstGeom prst="mathEqual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Улыбающееся лицо 14"/>
          <p:cNvSpPr/>
          <p:nvPr/>
        </p:nvSpPr>
        <p:spPr>
          <a:xfrm>
            <a:off x="2071670" y="3429000"/>
            <a:ext cx="4786346" cy="1928826"/>
          </a:xfrm>
          <a:prstGeom prst="smileyFac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ЗНАНИЕ   +   ОПЫТ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4282" y="5357826"/>
            <a:ext cx="8750206" cy="1500174"/>
          </a:xfrm>
          <a:prstGeom prst="round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ПОЗНАВАТЕЛЬНАЯ  АКТИВНОСТЬ</a:t>
            </a: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КОТОРАЯ ПРОЯВЛЯЕТСЯ В ЦЕЛЕНАПРАВЛЕННОСТИ ПОЗНАВАТЕЛЬНЫХ ДЕЙСТВИЙ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(М. И.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Лисина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492426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2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395537" y="0"/>
            <a:ext cx="8280152" cy="184482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«Центр» экспериментирования</a:t>
            </a:r>
            <a:endParaRPr lang="ru-RU" alt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Содержимое 6" descr="http://mbdou116.ru/P4110049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5976664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467544" y="766038"/>
            <a:ext cx="8136904" cy="609196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AutoNum type="arabicPeriod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Различные емкости.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 Мерные ложки, ситечки, воронки разного  размера, перчатки.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  Пипетки, шприцы пластиковые (без игл).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  Резиновые груши разного размера.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  Пластиковые, резиновые трубочки.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  Деревянные палочки, лопаточки, шпатели.</a:t>
            </a:r>
          </a:p>
          <a:p>
            <a:pPr marL="342900" lvl="0" indent="-342900">
              <a:buAutoNum type="arabicPeriod" startAt="7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Пластиковые контейнеры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  Рулетка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  Весы, компас, песочные часы, фонарик, свечи, термометр.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Цветные прозрачные стеклышки.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Лупы, зеркала, магниты.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Схемы этапов работы, заранее приготовленные карточки для самостоятельной исследовательской деятельности. 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Пищевые материалы: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сахар, соль, мука, кофе, чай, шоколад.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Растворимые ароматические вещества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(соли для ванн, детские    шампуни, пенка для ванн). 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42763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исследовательской деятельности</a:t>
            </a: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</TotalTime>
  <Words>630</Words>
  <Application>Microsoft Office PowerPoint</Application>
  <PresentationFormat>Экран (4:3)</PresentationFormat>
  <Paragraphs>110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Итог :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158</cp:revision>
  <dcterms:created xsi:type="dcterms:W3CDTF">2013-10-13T10:01:51Z</dcterms:created>
  <dcterms:modified xsi:type="dcterms:W3CDTF">2017-03-03T01:38:43Z</dcterms:modified>
</cp:coreProperties>
</file>